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60" r:id="rId2"/>
    <p:sldId id="333" r:id="rId3"/>
    <p:sldId id="342" r:id="rId4"/>
    <p:sldId id="334" r:id="rId5"/>
    <p:sldId id="335" r:id="rId6"/>
    <p:sldId id="387" r:id="rId7"/>
    <p:sldId id="336" r:id="rId8"/>
    <p:sldId id="344" r:id="rId9"/>
    <p:sldId id="400" r:id="rId10"/>
    <p:sldId id="401" r:id="rId11"/>
    <p:sldId id="357" r:id="rId12"/>
    <p:sldId id="337" r:id="rId13"/>
    <p:sldId id="358" r:id="rId14"/>
    <p:sldId id="359" r:id="rId15"/>
    <p:sldId id="389" r:id="rId16"/>
    <p:sldId id="388" r:id="rId17"/>
    <p:sldId id="397" r:id="rId18"/>
    <p:sldId id="398" r:id="rId19"/>
    <p:sldId id="396" r:id="rId20"/>
    <p:sldId id="371" r:id="rId21"/>
    <p:sldId id="372" r:id="rId22"/>
    <p:sldId id="399" r:id="rId23"/>
    <p:sldId id="373" r:id="rId24"/>
    <p:sldId id="374" r:id="rId25"/>
    <p:sldId id="375" r:id="rId26"/>
    <p:sldId id="386" r:id="rId27"/>
    <p:sldId id="338" r:id="rId28"/>
    <p:sldId id="346" r:id="rId29"/>
    <p:sldId id="347" r:id="rId30"/>
    <p:sldId id="331" r:id="rId31"/>
    <p:sldId id="332" r:id="rId32"/>
    <p:sldId id="348" r:id="rId33"/>
    <p:sldId id="349" r:id="rId34"/>
    <p:sldId id="402" r:id="rId35"/>
    <p:sldId id="403" r:id="rId36"/>
    <p:sldId id="404" r:id="rId37"/>
    <p:sldId id="390" r:id="rId38"/>
    <p:sldId id="391" r:id="rId39"/>
    <p:sldId id="392" r:id="rId40"/>
    <p:sldId id="393" r:id="rId41"/>
    <p:sldId id="394" r:id="rId42"/>
    <p:sldId id="395" r:id="rId43"/>
    <p:sldId id="405" r:id="rId44"/>
    <p:sldId id="329" r:id="rId45"/>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32">
          <p15:clr>
            <a:srgbClr val="A4A3A4"/>
          </p15:clr>
        </p15:guide>
        <p15:guide id="2" orient="horz" pos="3888">
          <p15:clr>
            <a:srgbClr val="A4A3A4"/>
          </p15:clr>
        </p15:guide>
        <p15:guide id="3" pos="758">
          <p15:clr>
            <a:srgbClr val="A4A3A4"/>
          </p15:clr>
        </p15:guide>
        <p15:guide id="4" pos="4032">
          <p15:clr>
            <a:srgbClr val="A4A3A4"/>
          </p15:clr>
        </p15:guide>
        <p15:guide id="5" pos="5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7E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1755" autoAdjust="0"/>
    <p:restoredTop sz="88000" autoAdjust="0"/>
  </p:normalViewPr>
  <p:slideViewPr>
    <p:cSldViewPr showGuides="1">
      <p:cViewPr varScale="1">
        <p:scale>
          <a:sx n="103" d="100"/>
          <a:sy n="103" d="100"/>
        </p:scale>
        <p:origin x="-1854" y="-84"/>
      </p:cViewPr>
      <p:guideLst>
        <p:guide orient="horz" pos="432"/>
        <p:guide orient="horz" pos="3888"/>
        <p:guide pos="758"/>
        <p:guide pos="4032"/>
        <p:guide pos="576"/>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dirty="0"/>
              <a:t>"I feel burned out from work“</a:t>
            </a:r>
          </a:p>
          <a:p>
            <a:pPr>
              <a:defRPr/>
            </a:pPr>
            <a:r>
              <a:rPr lang="en-US" dirty="0"/>
              <a:t>Or, I just can’t do any</a:t>
            </a:r>
            <a:r>
              <a:rPr lang="en-US" baseline="0" dirty="0"/>
              <a:t> more!</a:t>
            </a:r>
            <a:endParaRPr lang="en-US" dirty="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Sheet1!$A$2:$A$8</c:f>
              <c:strCache>
                <c:ptCount val="7"/>
                <c:pt idx="0">
                  <c:v>Every  Day</c:v>
                </c:pt>
                <c:pt idx="1">
                  <c:v>A few times/week</c:v>
                </c:pt>
                <c:pt idx="2">
                  <c:v>Once a week</c:v>
                </c:pt>
                <c:pt idx="3">
                  <c:v>A few times/month</c:v>
                </c:pt>
                <c:pt idx="4">
                  <c:v>Once a month</c:v>
                </c:pt>
                <c:pt idx="5">
                  <c:v>A few times/year</c:v>
                </c:pt>
                <c:pt idx="6">
                  <c:v>Never</c:v>
                </c:pt>
              </c:strCache>
            </c:strRef>
          </c:cat>
          <c:val>
            <c:numRef>
              <c:f>Sheet1!$B$2:$B$8</c:f>
              <c:numCache>
                <c:formatCode>0.00%</c:formatCode>
                <c:ptCount val="7"/>
                <c:pt idx="0">
                  <c:v>0.1</c:v>
                </c:pt>
                <c:pt idx="1">
                  <c:v>0.27</c:v>
                </c:pt>
                <c:pt idx="2">
                  <c:v>0.19</c:v>
                </c:pt>
                <c:pt idx="3">
                  <c:v>0.23</c:v>
                </c:pt>
                <c:pt idx="4">
                  <c:v>0.09</c:v>
                </c:pt>
                <c:pt idx="5">
                  <c:v>0.1</c:v>
                </c:pt>
                <c:pt idx="6">
                  <c:v>0.02</c:v>
                </c:pt>
              </c:numCache>
            </c:numRef>
          </c:val>
          <c:extLst xmlns:c16r2="http://schemas.microsoft.com/office/drawing/2015/06/chart">
            <c:ext xmlns:c16="http://schemas.microsoft.com/office/drawing/2014/chart" uri="{C3380CC4-5D6E-409C-BE32-E72D297353CC}">
              <c16:uniqueId val="{00000000-F4E5-4E32-9A49-6690C07EE9E0}"/>
            </c:ext>
          </c:extLst>
        </c:ser>
        <c:dLbls>
          <c:showLegendKey val="0"/>
          <c:showVal val="0"/>
          <c:showCatName val="0"/>
          <c:showSerName val="0"/>
          <c:showPercent val="0"/>
          <c:showBubbleSize val="0"/>
        </c:dLbls>
        <c:gapWidth val="150"/>
        <c:shape val="box"/>
        <c:axId val="199516544"/>
        <c:axId val="199518080"/>
        <c:axId val="0"/>
      </c:bar3DChart>
      <c:catAx>
        <c:axId val="199516544"/>
        <c:scaling>
          <c:orientation val="minMax"/>
        </c:scaling>
        <c:delete val="0"/>
        <c:axPos val="b"/>
        <c:numFmt formatCode="General" sourceLinked="0"/>
        <c:majorTickMark val="none"/>
        <c:minorTickMark val="none"/>
        <c:tickLblPos val="nextTo"/>
        <c:crossAx val="199518080"/>
        <c:crosses val="autoZero"/>
        <c:auto val="1"/>
        <c:lblAlgn val="ctr"/>
        <c:lblOffset val="100"/>
        <c:noMultiLvlLbl val="0"/>
      </c:catAx>
      <c:valAx>
        <c:axId val="199518080"/>
        <c:scaling>
          <c:orientation val="minMax"/>
        </c:scaling>
        <c:delete val="0"/>
        <c:axPos val="l"/>
        <c:majorGridlines/>
        <c:numFmt formatCode="0.00%" sourceLinked="1"/>
        <c:majorTickMark val="none"/>
        <c:minorTickMark val="none"/>
        <c:tickLblPos val="nextTo"/>
        <c:crossAx val="19951654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dirty="0"/>
              <a:t>I have become more callous to people since I took this job“</a:t>
            </a:r>
          </a:p>
          <a:p>
            <a:pPr>
              <a:defRPr/>
            </a:pPr>
            <a:r>
              <a:rPr lang="en-US" dirty="0"/>
              <a:t>Or, treating patients</a:t>
            </a:r>
            <a:r>
              <a:rPr lang="en-US" baseline="0" dirty="0"/>
              <a:t> as objects</a:t>
            </a:r>
            <a:endParaRPr lang="en-US" dirty="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Sheet1!$A$11:$A$17</c:f>
              <c:strCache>
                <c:ptCount val="7"/>
                <c:pt idx="0">
                  <c:v>Every  Day</c:v>
                </c:pt>
                <c:pt idx="1">
                  <c:v>A few times/week</c:v>
                </c:pt>
                <c:pt idx="2">
                  <c:v>Once a week</c:v>
                </c:pt>
                <c:pt idx="3">
                  <c:v>A few times/month</c:v>
                </c:pt>
                <c:pt idx="4">
                  <c:v>Once a month</c:v>
                </c:pt>
                <c:pt idx="5">
                  <c:v>A few times/year</c:v>
                </c:pt>
                <c:pt idx="6">
                  <c:v>Never</c:v>
                </c:pt>
              </c:strCache>
            </c:strRef>
          </c:cat>
          <c:val>
            <c:numRef>
              <c:f>Sheet1!$B$11:$B$17</c:f>
              <c:numCache>
                <c:formatCode>0.00%</c:formatCode>
                <c:ptCount val="7"/>
                <c:pt idx="0">
                  <c:v>0.13</c:v>
                </c:pt>
                <c:pt idx="1">
                  <c:v>0.23</c:v>
                </c:pt>
                <c:pt idx="2">
                  <c:v>0.17</c:v>
                </c:pt>
                <c:pt idx="3">
                  <c:v>0.18</c:v>
                </c:pt>
                <c:pt idx="4">
                  <c:v>0.09</c:v>
                </c:pt>
                <c:pt idx="5">
                  <c:v>0.11</c:v>
                </c:pt>
                <c:pt idx="6">
                  <c:v>0.09</c:v>
                </c:pt>
              </c:numCache>
            </c:numRef>
          </c:val>
          <c:extLst xmlns:c16r2="http://schemas.microsoft.com/office/drawing/2015/06/chart">
            <c:ext xmlns:c16="http://schemas.microsoft.com/office/drawing/2014/chart" uri="{C3380CC4-5D6E-409C-BE32-E72D297353CC}">
              <c16:uniqueId val="{00000000-501C-4151-994E-024EB866FAC2}"/>
            </c:ext>
          </c:extLst>
        </c:ser>
        <c:dLbls>
          <c:showLegendKey val="0"/>
          <c:showVal val="0"/>
          <c:showCatName val="0"/>
          <c:showSerName val="0"/>
          <c:showPercent val="0"/>
          <c:showBubbleSize val="0"/>
        </c:dLbls>
        <c:gapWidth val="150"/>
        <c:shape val="box"/>
        <c:axId val="200489216"/>
        <c:axId val="200491008"/>
        <c:axId val="0"/>
      </c:bar3DChart>
      <c:catAx>
        <c:axId val="200489216"/>
        <c:scaling>
          <c:orientation val="minMax"/>
        </c:scaling>
        <c:delete val="0"/>
        <c:axPos val="b"/>
        <c:numFmt formatCode="General" sourceLinked="0"/>
        <c:majorTickMark val="none"/>
        <c:minorTickMark val="none"/>
        <c:tickLblPos val="nextTo"/>
        <c:crossAx val="200491008"/>
        <c:crosses val="autoZero"/>
        <c:auto val="1"/>
        <c:lblAlgn val="ctr"/>
        <c:lblOffset val="100"/>
        <c:noMultiLvlLbl val="0"/>
      </c:catAx>
      <c:valAx>
        <c:axId val="200491008"/>
        <c:scaling>
          <c:orientation val="minMax"/>
        </c:scaling>
        <c:delete val="0"/>
        <c:axPos val="l"/>
        <c:majorGridlines/>
        <c:numFmt formatCode="0.00%" sourceLinked="1"/>
        <c:majorTickMark val="none"/>
        <c:minorTickMark val="none"/>
        <c:tickLblPos val="nextTo"/>
        <c:crossAx val="200489216"/>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A487EE-0BC3-4229-9AAF-28593F173E73}" type="datetimeFigureOut">
              <a:rPr lang="en-US" smtClean="0"/>
              <a:pPr/>
              <a:t>10/11/2018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8BB415-108C-4CAB-B6D0-88130ED6F5F8}" type="slidenum">
              <a:rPr lang="en-US" smtClean="0"/>
              <a:pPr/>
              <a:t>‹#›</a:t>
            </a:fld>
            <a:endParaRPr lang="en-US"/>
          </a:p>
        </p:txBody>
      </p:sp>
    </p:spTree>
    <p:extLst>
      <p:ext uri="{BB962C8B-B14F-4D97-AF65-F5344CB8AC3E}">
        <p14:creationId xmlns:p14="http://schemas.microsoft.com/office/powerpoint/2010/main" val="4200830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1</a:t>
            </a:fld>
            <a:endParaRPr lang="en-US"/>
          </a:p>
        </p:txBody>
      </p:sp>
    </p:spTree>
    <p:extLst>
      <p:ext uri="{BB962C8B-B14F-4D97-AF65-F5344CB8AC3E}">
        <p14:creationId xmlns:p14="http://schemas.microsoft.com/office/powerpoint/2010/main" val="1033944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10</a:t>
            </a:fld>
            <a:endParaRPr lang="en-US"/>
          </a:p>
        </p:txBody>
      </p:sp>
    </p:spTree>
    <p:extLst>
      <p:ext uri="{BB962C8B-B14F-4D97-AF65-F5344CB8AC3E}">
        <p14:creationId xmlns:p14="http://schemas.microsoft.com/office/powerpoint/2010/main" val="597772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11</a:t>
            </a:fld>
            <a:endParaRPr lang="en-US"/>
          </a:p>
        </p:txBody>
      </p:sp>
    </p:spTree>
    <p:extLst>
      <p:ext uri="{BB962C8B-B14F-4D97-AF65-F5344CB8AC3E}">
        <p14:creationId xmlns:p14="http://schemas.microsoft.com/office/powerpoint/2010/main" val="1788834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12</a:t>
            </a:fld>
            <a:endParaRPr lang="en-US"/>
          </a:p>
        </p:txBody>
      </p:sp>
    </p:spTree>
    <p:extLst>
      <p:ext uri="{BB962C8B-B14F-4D97-AF65-F5344CB8AC3E}">
        <p14:creationId xmlns:p14="http://schemas.microsoft.com/office/powerpoint/2010/main" val="2097099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13</a:t>
            </a:fld>
            <a:endParaRPr lang="en-US"/>
          </a:p>
        </p:txBody>
      </p:sp>
    </p:spTree>
    <p:extLst>
      <p:ext uri="{BB962C8B-B14F-4D97-AF65-F5344CB8AC3E}">
        <p14:creationId xmlns:p14="http://schemas.microsoft.com/office/powerpoint/2010/main" val="2409187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14</a:t>
            </a:fld>
            <a:endParaRPr lang="en-US"/>
          </a:p>
        </p:txBody>
      </p:sp>
    </p:spTree>
    <p:extLst>
      <p:ext uri="{BB962C8B-B14F-4D97-AF65-F5344CB8AC3E}">
        <p14:creationId xmlns:p14="http://schemas.microsoft.com/office/powerpoint/2010/main" val="4121786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15</a:t>
            </a:fld>
            <a:endParaRPr lang="en-US"/>
          </a:p>
        </p:txBody>
      </p:sp>
    </p:spTree>
    <p:extLst>
      <p:ext uri="{BB962C8B-B14F-4D97-AF65-F5344CB8AC3E}">
        <p14:creationId xmlns:p14="http://schemas.microsoft.com/office/powerpoint/2010/main" val="1331115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16</a:t>
            </a:fld>
            <a:endParaRPr lang="en-US"/>
          </a:p>
        </p:txBody>
      </p:sp>
    </p:spTree>
    <p:extLst>
      <p:ext uri="{BB962C8B-B14F-4D97-AF65-F5344CB8AC3E}">
        <p14:creationId xmlns:p14="http://schemas.microsoft.com/office/powerpoint/2010/main" val="1303006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17</a:t>
            </a:fld>
            <a:endParaRPr lang="en-US"/>
          </a:p>
        </p:txBody>
      </p:sp>
    </p:spTree>
    <p:extLst>
      <p:ext uri="{BB962C8B-B14F-4D97-AF65-F5344CB8AC3E}">
        <p14:creationId xmlns:p14="http://schemas.microsoft.com/office/powerpoint/2010/main" val="1714689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18</a:t>
            </a:fld>
            <a:endParaRPr lang="en-US"/>
          </a:p>
        </p:txBody>
      </p:sp>
    </p:spTree>
    <p:extLst>
      <p:ext uri="{BB962C8B-B14F-4D97-AF65-F5344CB8AC3E}">
        <p14:creationId xmlns:p14="http://schemas.microsoft.com/office/powerpoint/2010/main" val="2726244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study looked at surgical resident performance and found that 40% of residents in the top decile of the program participated in team sports in the past, compared to zero percent of residents in the bottom decile(Papp KK). Another study examined predictors of future success in otolaryngology residency applicants and found that “excellence in athletics” significantly correlated with superior faculty ratings of performance(</a:t>
            </a:r>
            <a:r>
              <a:rPr lang="en-US" sz="1200" kern="1200" dirty="0" err="1" smtClean="0">
                <a:solidFill>
                  <a:schemeClr val="tx1"/>
                </a:solidFill>
                <a:effectLst/>
                <a:latin typeface="+mn-lt"/>
                <a:ea typeface="+mn-ea"/>
                <a:cs typeface="+mn-cs"/>
              </a:rPr>
              <a:t>Chole</a:t>
            </a:r>
            <a:r>
              <a:rPr lang="en-US" sz="1200" kern="1200" dirty="0" smtClean="0">
                <a:solidFill>
                  <a:schemeClr val="tx1"/>
                </a:solidFill>
                <a:effectLst/>
                <a:latin typeface="+mn-lt"/>
                <a:ea typeface="+mn-ea"/>
                <a:cs typeface="+mn-cs"/>
              </a:rPr>
              <a:t> RA).  A meta-analysis of 21 articles relating to pre-residency predictors of success in neurosurgical training found that while standardized test scores correlated poorly with faculty performance evaluations, athlete status had a much higher correlation with overall faculty evaluation (Zuckerman SL). Spitzer and colleagues found that residents who were varsity athletes in college were significantly more likely to be appointed chief resident compared to their non-athlete co-residents (Spitzer AM). </a:t>
            </a:r>
          </a:p>
          <a:p>
            <a:endParaRPr lang="en-US" dirty="0"/>
          </a:p>
        </p:txBody>
      </p:sp>
      <p:sp>
        <p:nvSpPr>
          <p:cNvPr id="4" name="Slide Number Placeholder 3"/>
          <p:cNvSpPr>
            <a:spLocks noGrp="1"/>
          </p:cNvSpPr>
          <p:nvPr>
            <p:ph type="sldNum" sz="quarter" idx="10"/>
          </p:nvPr>
        </p:nvSpPr>
        <p:spPr/>
        <p:txBody>
          <a:bodyPr/>
          <a:lstStyle/>
          <a:p>
            <a:fld id="{B58BB415-108C-4CAB-B6D0-88130ED6F5F8}" type="slidenum">
              <a:rPr lang="en-US" smtClean="0"/>
              <a:pPr/>
              <a:t>19</a:t>
            </a:fld>
            <a:endParaRPr lang="en-US"/>
          </a:p>
        </p:txBody>
      </p:sp>
    </p:spTree>
    <p:extLst>
      <p:ext uri="{BB962C8B-B14F-4D97-AF65-F5344CB8AC3E}">
        <p14:creationId xmlns:p14="http://schemas.microsoft.com/office/powerpoint/2010/main" val="4237428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2</a:t>
            </a:fld>
            <a:endParaRPr lang="en-US"/>
          </a:p>
        </p:txBody>
      </p:sp>
    </p:spTree>
    <p:extLst>
      <p:ext uri="{BB962C8B-B14F-4D97-AF65-F5344CB8AC3E}">
        <p14:creationId xmlns:p14="http://schemas.microsoft.com/office/powerpoint/2010/main" val="3866093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20</a:t>
            </a:fld>
            <a:endParaRPr lang="en-US"/>
          </a:p>
        </p:txBody>
      </p:sp>
    </p:spTree>
    <p:extLst>
      <p:ext uri="{BB962C8B-B14F-4D97-AF65-F5344CB8AC3E}">
        <p14:creationId xmlns:p14="http://schemas.microsoft.com/office/powerpoint/2010/main" val="1508620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Siebert AL</a:t>
            </a:r>
            <a:r>
              <a:rPr lang="en-US" baseline="0" dirty="0"/>
              <a:t>. The Resiliency Advantage. San Francisco, CA:  </a:t>
            </a:r>
            <a:r>
              <a:rPr lang="en-US" baseline="0" dirty="0" err="1"/>
              <a:t>Berrett-Kuehler</a:t>
            </a:r>
            <a:r>
              <a:rPr lang="en-US" baseline="0" dirty="0"/>
              <a:t> Publisher, </a:t>
            </a:r>
            <a:r>
              <a:rPr lang="en-US" baseline="0" dirty="0" err="1"/>
              <a:t>Inc</a:t>
            </a:r>
            <a:r>
              <a:rPr lang="en-US" baseline="0" dirty="0"/>
              <a:t>; 2005. </a:t>
            </a:r>
            <a:endParaRPr lang="en-US" dirty="0"/>
          </a:p>
        </p:txBody>
      </p:sp>
      <p:sp>
        <p:nvSpPr>
          <p:cNvPr id="4" name="Slide Number Placeholder 3"/>
          <p:cNvSpPr>
            <a:spLocks noGrp="1"/>
          </p:cNvSpPr>
          <p:nvPr>
            <p:ph type="sldNum" sz="quarter" idx="10"/>
          </p:nvPr>
        </p:nvSpPr>
        <p:spPr/>
        <p:txBody>
          <a:bodyPr/>
          <a:lstStyle/>
          <a:p>
            <a:fld id="{B58BB415-108C-4CAB-B6D0-88130ED6F5F8}" type="slidenum">
              <a:rPr lang="en-US" smtClean="0"/>
              <a:pPr/>
              <a:t>21</a:t>
            </a:fld>
            <a:endParaRPr lang="en-US"/>
          </a:p>
        </p:txBody>
      </p:sp>
    </p:spTree>
    <p:extLst>
      <p:ext uri="{BB962C8B-B14F-4D97-AF65-F5344CB8AC3E}">
        <p14:creationId xmlns:p14="http://schemas.microsoft.com/office/powerpoint/2010/main" val="2536077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22</a:t>
            </a:fld>
            <a:endParaRPr lang="en-US"/>
          </a:p>
        </p:txBody>
      </p:sp>
    </p:spTree>
    <p:extLst>
      <p:ext uri="{BB962C8B-B14F-4D97-AF65-F5344CB8AC3E}">
        <p14:creationId xmlns:p14="http://schemas.microsoft.com/office/powerpoint/2010/main" val="4050916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23</a:t>
            </a:fld>
            <a:endParaRPr lang="en-US"/>
          </a:p>
        </p:txBody>
      </p:sp>
    </p:spTree>
    <p:extLst>
      <p:ext uri="{BB962C8B-B14F-4D97-AF65-F5344CB8AC3E}">
        <p14:creationId xmlns:p14="http://schemas.microsoft.com/office/powerpoint/2010/main" val="1362399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24</a:t>
            </a:fld>
            <a:endParaRPr lang="en-US"/>
          </a:p>
        </p:txBody>
      </p:sp>
    </p:spTree>
    <p:extLst>
      <p:ext uri="{BB962C8B-B14F-4D97-AF65-F5344CB8AC3E}">
        <p14:creationId xmlns:p14="http://schemas.microsoft.com/office/powerpoint/2010/main" val="2567756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18077-8F03-2543-A1DF-9DC47F868C84}" type="slidenum">
              <a:rPr lang="en-US" smtClean="0"/>
              <a:t>25</a:t>
            </a:fld>
            <a:endParaRPr lang="en-US"/>
          </a:p>
        </p:txBody>
      </p:sp>
    </p:spTree>
    <p:extLst>
      <p:ext uri="{BB962C8B-B14F-4D97-AF65-F5344CB8AC3E}">
        <p14:creationId xmlns:p14="http://schemas.microsoft.com/office/powerpoint/2010/main" val="3117467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26</a:t>
            </a:fld>
            <a:endParaRPr lang="en-US"/>
          </a:p>
        </p:txBody>
      </p:sp>
    </p:spTree>
    <p:extLst>
      <p:ext uri="{BB962C8B-B14F-4D97-AF65-F5344CB8AC3E}">
        <p14:creationId xmlns:p14="http://schemas.microsoft.com/office/powerpoint/2010/main" val="1416273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27</a:t>
            </a:fld>
            <a:endParaRPr lang="en-US"/>
          </a:p>
        </p:txBody>
      </p:sp>
    </p:spTree>
    <p:extLst>
      <p:ext uri="{BB962C8B-B14F-4D97-AF65-F5344CB8AC3E}">
        <p14:creationId xmlns:p14="http://schemas.microsoft.com/office/powerpoint/2010/main" val="750505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28</a:t>
            </a:fld>
            <a:endParaRPr lang="en-US"/>
          </a:p>
        </p:txBody>
      </p:sp>
    </p:spTree>
    <p:extLst>
      <p:ext uri="{BB962C8B-B14F-4D97-AF65-F5344CB8AC3E}">
        <p14:creationId xmlns:p14="http://schemas.microsoft.com/office/powerpoint/2010/main" val="3296151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29</a:t>
            </a:fld>
            <a:endParaRPr lang="en-US"/>
          </a:p>
        </p:txBody>
      </p:sp>
    </p:spTree>
    <p:extLst>
      <p:ext uri="{BB962C8B-B14F-4D97-AF65-F5344CB8AC3E}">
        <p14:creationId xmlns:p14="http://schemas.microsoft.com/office/powerpoint/2010/main" val="4200894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3</a:t>
            </a:fld>
            <a:endParaRPr lang="en-US"/>
          </a:p>
        </p:txBody>
      </p:sp>
    </p:spTree>
    <p:extLst>
      <p:ext uri="{BB962C8B-B14F-4D97-AF65-F5344CB8AC3E}">
        <p14:creationId xmlns:p14="http://schemas.microsoft.com/office/powerpoint/2010/main" val="31676122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30</a:t>
            </a:fld>
            <a:endParaRPr lang="en-US"/>
          </a:p>
        </p:txBody>
      </p:sp>
    </p:spTree>
    <p:extLst>
      <p:ext uri="{BB962C8B-B14F-4D97-AF65-F5344CB8AC3E}">
        <p14:creationId xmlns:p14="http://schemas.microsoft.com/office/powerpoint/2010/main" val="23990120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31</a:t>
            </a:fld>
            <a:endParaRPr lang="en-US"/>
          </a:p>
        </p:txBody>
      </p:sp>
    </p:spTree>
    <p:extLst>
      <p:ext uri="{BB962C8B-B14F-4D97-AF65-F5344CB8AC3E}">
        <p14:creationId xmlns:p14="http://schemas.microsoft.com/office/powerpoint/2010/main" val="41481096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32</a:t>
            </a:fld>
            <a:endParaRPr lang="en-US"/>
          </a:p>
        </p:txBody>
      </p:sp>
    </p:spTree>
    <p:extLst>
      <p:ext uri="{BB962C8B-B14F-4D97-AF65-F5344CB8AC3E}">
        <p14:creationId xmlns:p14="http://schemas.microsoft.com/office/powerpoint/2010/main" val="3576252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33</a:t>
            </a:fld>
            <a:endParaRPr lang="en-US"/>
          </a:p>
        </p:txBody>
      </p:sp>
    </p:spTree>
    <p:extLst>
      <p:ext uri="{BB962C8B-B14F-4D97-AF65-F5344CB8AC3E}">
        <p14:creationId xmlns:p14="http://schemas.microsoft.com/office/powerpoint/2010/main" val="36263052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34</a:t>
            </a:fld>
            <a:endParaRPr lang="en-US"/>
          </a:p>
        </p:txBody>
      </p:sp>
    </p:spTree>
    <p:extLst>
      <p:ext uri="{BB962C8B-B14F-4D97-AF65-F5344CB8AC3E}">
        <p14:creationId xmlns:p14="http://schemas.microsoft.com/office/powerpoint/2010/main" val="14768560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35</a:t>
            </a:fld>
            <a:endParaRPr lang="en-US"/>
          </a:p>
        </p:txBody>
      </p:sp>
    </p:spTree>
    <p:extLst>
      <p:ext uri="{BB962C8B-B14F-4D97-AF65-F5344CB8AC3E}">
        <p14:creationId xmlns:p14="http://schemas.microsoft.com/office/powerpoint/2010/main" val="35171992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36</a:t>
            </a:fld>
            <a:endParaRPr lang="en-US"/>
          </a:p>
        </p:txBody>
      </p:sp>
    </p:spTree>
    <p:extLst>
      <p:ext uri="{BB962C8B-B14F-4D97-AF65-F5344CB8AC3E}">
        <p14:creationId xmlns:p14="http://schemas.microsoft.com/office/powerpoint/2010/main" val="1638035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37</a:t>
            </a:fld>
            <a:endParaRPr lang="en-US"/>
          </a:p>
        </p:txBody>
      </p:sp>
    </p:spTree>
    <p:extLst>
      <p:ext uri="{BB962C8B-B14F-4D97-AF65-F5344CB8AC3E}">
        <p14:creationId xmlns:p14="http://schemas.microsoft.com/office/powerpoint/2010/main" val="8085054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38</a:t>
            </a:fld>
            <a:endParaRPr lang="en-US"/>
          </a:p>
        </p:txBody>
      </p:sp>
    </p:spTree>
    <p:extLst>
      <p:ext uri="{BB962C8B-B14F-4D97-AF65-F5344CB8AC3E}">
        <p14:creationId xmlns:p14="http://schemas.microsoft.com/office/powerpoint/2010/main" val="21573702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39</a:t>
            </a:fld>
            <a:endParaRPr lang="en-US"/>
          </a:p>
        </p:txBody>
      </p:sp>
    </p:spTree>
    <p:extLst>
      <p:ext uri="{BB962C8B-B14F-4D97-AF65-F5344CB8AC3E}">
        <p14:creationId xmlns:p14="http://schemas.microsoft.com/office/powerpoint/2010/main" val="3013331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4</a:t>
            </a:fld>
            <a:endParaRPr lang="en-US"/>
          </a:p>
        </p:txBody>
      </p:sp>
    </p:spTree>
    <p:extLst>
      <p:ext uri="{BB962C8B-B14F-4D97-AF65-F5344CB8AC3E}">
        <p14:creationId xmlns:p14="http://schemas.microsoft.com/office/powerpoint/2010/main" val="31294882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40</a:t>
            </a:fld>
            <a:endParaRPr lang="en-US"/>
          </a:p>
        </p:txBody>
      </p:sp>
    </p:spTree>
    <p:extLst>
      <p:ext uri="{BB962C8B-B14F-4D97-AF65-F5344CB8AC3E}">
        <p14:creationId xmlns:p14="http://schemas.microsoft.com/office/powerpoint/2010/main" val="359725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41</a:t>
            </a:fld>
            <a:endParaRPr lang="en-US"/>
          </a:p>
        </p:txBody>
      </p:sp>
    </p:spTree>
    <p:extLst>
      <p:ext uri="{BB962C8B-B14F-4D97-AF65-F5344CB8AC3E}">
        <p14:creationId xmlns:p14="http://schemas.microsoft.com/office/powerpoint/2010/main" val="13161890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42</a:t>
            </a:fld>
            <a:endParaRPr lang="en-US"/>
          </a:p>
        </p:txBody>
      </p:sp>
    </p:spTree>
    <p:extLst>
      <p:ext uri="{BB962C8B-B14F-4D97-AF65-F5344CB8AC3E}">
        <p14:creationId xmlns:p14="http://schemas.microsoft.com/office/powerpoint/2010/main" val="40453606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43</a:t>
            </a:fld>
            <a:endParaRPr lang="en-US"/>
          </a:p>
        </p:txBody>
      </p:sp>
    </p:spTree>
    <p:extLst>
      <p:ext uri="{BB962C8B-B14F-4D97-AF65-F5344CB8AC3E}">
        <p14:creationId xmlns:p14="http://schemas.microsoft.com/office/powerpoint/2010/main" val="28926075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44</a:t>
            </a:fld>
            <a:endParaRPr lang="en-US"/>
          </a:p>
        </p:txBody>
      </p:sp>
    </p:spTree>
    <p:extLst>
      <p:ext uri="{BB962C8B-B14F-4D97-AF65-F5344CB8AC3E}">
        <p14:creationId xmlns:p14="http://schemas.microsoft.com/office/powerpoint/2010/main" val="1112924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5</a:t>
            </a:fld>
            <a:endParaRPr lang="en-US"/>
          </a:p>
        </p:txBody>
      </p:sp>
    </p:spTree>
    <p:extLst>
      <p:ext uri="{BB962C8B-B14F-4D97-AF65-F5344CB8AC3E}">
        <p14:creationId xmlns:p14="http://schemas.microsoft.com/office/powerpoint/2010/main" val="437876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6</a:t>
            </a:fld>
            <a:endParaRPr lang="en-US"/>
          </a:p>
        </p:txBody>
      </p:sp>
    </p:spTree>
    <p:extLst>
      <p:ext uri="{BB962C8B-B14F-4D97-AF65-F5344CB8AC3E}">
        <p14:creationId xmlns:p14="http://schemas.microsoft.com/office/powerpoint/2010/main" val="720394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Significant levels</a:t>
            </a:r>
            <a:r>
              <a:rPr lang="en-US" baseline="0" dirty="0"/>
              <a:t> of emotional exhaustion or depersonalization</a:t>
            </a:r>
          </a:p>
          <a:p>
            <a:r>
              <a:rPr lang="en-US" baseline="0" dirty="0"/>
              <a:t>You stop caring: about yourself, your patients and your future!</a:t>
            </a:r>
            <a:endParaRPr lang="en-US" dirty="0"/>
          </a:p>
        </p:txBody>
      </p:sp>
      <p:sp>
        <p:nvSpPr>
          <p:cNvPr id="4" name="Slide Number Placeholder 3"/>
          <p:cNvSpPr>
            <a:spLocks noGrp="1"/>
          </p:cNvSpPr>
          <p:nvPr>
            <p:ph type="sldNum" sz="quarter" idx="10"/>
          </p:nvPr>
        </p:nvSpPr>
        <p:spPr/>
        <p:txBody>
          <a:bodyPr/>
          <a:lstStyle/>
          <a:p>
            <a:fld id="{B58BB415-108C-4CAB-B6D0-88130ED6F5F8}" type="slidenum">
              <a:rPr lang="en-US" smtClean="0"/>
              <a:pPr/>
              <a:t>7</a:t>
            </a:fld>
            <a:endParaRPr lang="en-US"/>
          </a:p>
        </p:txBody>
      </p:sp>
    </p:spTree>
    <p:extLst>
      <p:ext uri="{BB962C8B-B14F-4D97-AF65-F5344CB8AC3E}">
        <p14:creationId xmlns:p14="http://schemas.microsoft.com/office/powerpoint/2010/main" val="2222142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8</a:t>
            </a:fld>
            <a:endParaRPr lang="en-US"/>
          </a:p>
        </p:txBody>
      </p:sp>
    </p:spTree>
    <p:extLst>
      <p:ext uri="{BB962C8B-B14F-4D97-AF65-F5344CB8AC3E}">
        <p14:creationId xmlns:p14="http://schemas.microsoft.com/office/powerpoint/2010/main" val="3400672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BB415-108C-4CAB-B6D0-88130ED6F5F8}" type="slidenum">
              <a:rPr lang="en-US" smtClean="0"/>
              <a:pPr/>
              <a:t>9</a:t>
            </a:fld>
            <a:endParaRPr lang="en-US"/>
          </a:p>
        </p:txBody>
      </p:sp>
    </p:spTree>
    <p:extLst>
      <p:ext uri="{BB962C8B-B14F-4D97-AF65-F5344CB8AC3E}">
        <p14:creationId xmlns:p14="http://schemas.microsoft.com/office/powerpoint/2010/main" val="1485953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Medical Center Campus">
    <p:spTree>
      <p:nvGrpSpPr>
        <p:cNvPr id="1" name=""/>
        <p:cNvGrpSpPr/>
        <p:nvPr/>
      </p:nvGrpSpPr>
      <p:grpSpPr>
        <a:xfrm>
          <a:off x="0" y="0"/>
          <a:ext cx="0" cy="0"/>
          <a:chOff x="0" y="0"/>
          <a:chExt cx="0" cy="0"/>
        </a:xfrm>
      </p:grpSpPr>
      <p:pic>
        <p:nvPicPr>
          <p:cNvPr id="7" name="Picture 6" descr="BL111808-003.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8" name="Picture 7" descr="fluid_energy_lines_external.png"/>
          <p:cNvPicPr>
            <a:picLocks noChangeAspect="1"/>
          </p:cNvPicPr>
          <p:nvPr userDrawn="1"/>
        </p:nvPicPr>
        <p:blipFill>
          <a:blip r:embed="rId3" cstate="print"/>
          <a:srcRect t="10123" r="28670" b="3604"/>
          <a:stretch>
            <a:fillRect/>
          </a:stretch>
        </p:blipFill>
        <p:spPr>
          <a:xfrm>
            <a:off x="5989320" y="0"/>
            <a:ext cx="3154680" cy="6858000"/>
          </a:xfrm>
          <a:prstGeom prst="rect">
            <a:avLst/>
          </a:prstGeom>
        </p:spPr>
      </p:pic>
      <p:sp>
        <p:nvSpPr>
          <p:cNvPr id="2" name="Title 1"/>
          <p:cNvSpPr>
            <a:spLocks noGrp="1"/>
          </p:cNvSpPr>
          <p:nvPr>
            <p:ph type="ctrTitle" hasCustomPrompt="1"/>
          </p:nvPr>
        </p:nvSpPr>
        <p:spPr>
          <a:xfrm>
            <a:off x="1201165"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a:t>Title: Academic Audience</a:t>
            </a:r>
          </a:p>
        </p:txBody>
      </p:sp>
      <p:sp>
        <p:nvSpPr>
          <p:cNvPr id="3" name="Subtitle 2"/>
          <p:cNvSpPr>
            <a:spLocks noGrp="1"/>
          </p:cNvSpPr>
          <p:nvPr>
            <p:ph type="subTitle" idx="1" hasCustomPrompt="1"/>
          </p:nvPr>
        </p:nvSpPr>
        <p:spPr>
          <a:xfrm>
            <a:off x="1203325" y="2514600"/>
            <a:ext cx="5939539" cy="369332"/>
          </a:xfrm>
        </p:spPr>
        <p:txBody>
          <a:bodyPr wrap="square" lIns="0" tIns="0" rIns="0" bIns="0">
            <a:spAutoFit/>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pic>
        <p:nvPicPr>
          <p:cNvPr id="9" name="Picture 8" descr="wfsom_p_clr_cmyk.emf"/>
          <p:cNvPicPr>
            <a:picLocks noChangeAspect="1"/>
          </p:cNvPicPr>
          <p:nvPr userDrawn="1"/>
        </p:nvPicPr>
        <p:blipFill>
          <a:blip r:embed="rId4" cstate="print"/>
          <a:stretch>
            <a:fillRect/>
          </a:stretch>
        </p:blipFill>
        <p:spPr>
          <a:xfrm>
            <a:off x="347472" y="411480"/>
            <a:ext cx="3232463" cy="59073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Education">
    <p:spTree>
      <p:nvGrpSpPr>
        <p:cNvPr id="1" name=""/>
        <p:cNvGrpSpPr/>
        <p:nvPr/>
      </p:nvGrpSpPr>
      <p:grpSpPr>
        <a:xfrm>
          <a:off x="0" y="0"/>
          <a:ext cx="0" cy="0"/>
          <a:chOff x="0" y="0"/>
          <a:chExt cx="0" cy="0"/>
        </a:xfrm>
      </p:grpSpPr>
      <p:pic>
        <p:nvPicPr>
          <p:cNvPr id="9" name="Picture 8" descr="ST020808-157.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8" name="Picture 7" descr="fluid_energy_lines_external.png"/>
          <p:cNvPicPr>
            <a:picLocks noChangeAspect="1"/>
          </p:cNvPicPr>
          <p:nvPr userDrawn="1"/>
        </p:nvPicPr>
        <p:blipFill>
          <a:blip r:embed="rId3" cstate="print"/>
          <a:srcRect t="10123" r="28670" b="3604"/>
          <a:stretch>
            <a:fillRect/>
          </a:stretch>
        </p:blipFill>
        <p:spPr>
          <a:xfrm>
            <a:off x="5989320" y="0"/>
            <a:ext cx="3154680" cy="6858000"/>
          </a:xfrm>
          <a:prstGeom prst="rect">
            <a:avLst/>
          </a:prstGeom>
        </p:spPr>
      </p:pic>
      <p:sp>
        <p:nvSpPr>
          <p:cNvPr id="2" name="Title 1"/>
          <p:cNvSpPr>
            <a:spLocks noGrp="1"/>
          </p:cNvSpPr>
          <p:nvPr>
            <p:ph type="ctrTitle" hasCustomPrompt="1"/>
          </p:nvPr>
        </p:nvSpPr>
        <p:spPr>
          <a:xfrm>
            <a:off x="1209675"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a:t>Title: Academic Audience</a:t>
            </a:r>
          </a:p>
        </p:txBody>
      </p:sp>
      <p:sp>
        <p:nvSpPr>
          <p:cNvPr id="3" name="Subtitle 2"/>
          <p:cNvSpPr>
            <a:spLocks noGrp="1"/>
          </p:cNvSpPr>
          <p:nvPr>
            <p:ph type="subTitle" idx="1" hasCustomPrompt="1"/>
          </p:nvPr>
        </p:nvSpPr>
        <p:spPr>
          <a:xfrm>
            <a:off x="1203325" y="2514600"/>
            <a:ext cx="5939906" cy="369332"/>
          </a:xfrm>
        </p:spPr>
        <p:txBody>
          <a:bodyPr wrap="square" lIns="0" tIns="0" rIns="0" bIns="0">
            <a:spAutoFit/>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pic>
        <p:nvPicPr>
          <p:cNvPr id="7" name="Picture 6" descr="wfsom_p_clr_cmyk.emf"/>
          <p:cNvPicPr>
            <a:picLocks noChangeAspect="1"/>
          </p:cNvPicPr>
          <p:nvPr userDrawn="1"/>
        </p:nvPicPr>
        <p:blipFill>
          <a:blip r:embed="rId4" cstate="print"/>
          <a:stretch>
            <a:fillRect/>
          </a:stretch>
        </p:blipFill>
        <p:spPr>
          <a:xfrm>
            <a:off x="347472" y="411480"/>
            <a:ext cx="3232463" cy="59073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 Research">
    <p:spTree>
      <p:nvGrpSpPr>
        <p:cNvPr id="1" name=""/>
        <p:cNvGrpSpPr/>
        <p:nvPr/>
      </p:nvGrpSpPr>
      <p:grpSpPr>
        <a:xfrm>
          <a:off x="0" y="0"/>
          <a:ext cx="0" cy="0"/>
          <a:chOff x="0" y="0"/>
          <a:chExt cx="0" cy="0"/>
        </a:xfrm>
      </p:grpSpPr>
      <p:pic>
        <p:nvPicPr>
          <p:cNvPr id="9" name="Picture 8" descr="RS041508-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8" name="Picture 7" descr="fluid_energy_lines_external.png"/>
          <p:cNvPicPr>
            <a:picLocks noChangeAspect="1"/>
          </p:cNvPicPr>
          <p:nvPr userDrawn="1"/>
        </p:nvPicPr>
        <p:blipFill>
          <a:blip r:embed="rId3" cstate="print"/>
          <a:srcRect t="10123" r="28670" b="3604"/>
          <a:stretch>
            <a:fillRect/>
          </a:stretch>
        </p:blipFill>
        <p:spPr>
          <a:xfrm>
            <a:off x="5989320" y="0"/>
            <a:ext cx="3154680" cy="6858000"/>
          </a:xfrm>
          <a:prstGeom prst="rect">
            <a:avLst/>
          </a:prstGeom>
        </p:spPr>
      </p:pic>
      <p:sp>
        <p:nvSpPr>
          <p:cNvPr id="2" name="Title 1"/>
          <p:cNvSpPr>
            <a:spLocks noGrp="1"/>
          </p:cNvSpPr>
          <p:nvPr>
            <p:ph type="ctrTitle" hasCustomPrompt="1"/>
          </p:nvPr>
        </p:nvSpPr>
        <p:spPr>
          <a:xfrm>
            <a:off x="1209675"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a:t>Title: Academic Audience</a:t>
            </a:r>
          </a:p>
        </p:txBody>
      </p:sp>
      <p:sp>
        <p:nvSpPr>
          <p:cNvPr id="3" name="Subtitle 2"/>
          <p:cNvSpPr>
            <a:spLocks noGrp="1"/>
          </p:cNvSpPr>
          <p:nvPr>
            <p:ph type="subTitle" idx="1" hasCustomPrompt="1"/>
          </p:nvPr>
        </p:nvSpPr>
        <p:spPr>
          <a:xfrm>
            <a:off x="1203325" y="2514600"/>
            <a:ext cx="5939906" cy="369332"/>
          </a:xfrm>
        </p:spPr>
        <p:txBody>
          <a:bodyPr wrap="square" lIns="0" tIns="0" rIns="0" bIns="0">
            <a:spAutoFit/>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pic>
        <p:nvPicPr>
          <p:cNvPr id="7" name="Picture 6" descr="wfsom_p_clr_cmyk.emf"/>
          <p:cNvPicPr>
            <a:picLocks noChangeAspect="1"/>
          </p:cNvPicPr>
          <p:nvPr userDrawn="1"/>
        </p:nvPicPr>
        <p:blipFill>
          <a:blip r:embed="rId4" cstate="print"/>
          <a:stretch>
            <a:fillRect/>
          </a:stretch>
        </p:blipFill>
        <p:spPr>
          <a:xfrm>
            <a:off x="347472" y="411480"/>
            <a:ext cx="3232463" cy="59073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Technology">
    <p:spTree>
      <p:nvGrpSpPr>
        <p:cNvPr id="1" name=""/>
        <p:cNvGrpSpPr/>
        <p:nvPr/>
      </p:nvGrpSpPr>
      <p:grpSpPr>
        <a:xfrm>
          <a:off x="0" y="0"/>
          <a:ext cx="0" cy="0"/>
          <a:chOff x="0" y="0"/>
          <a:chExt cx="0" cy="0"/>
        </a:xfrm>
      </p:grpSpPr>
      <p:pic>
        <p:nvPicPr>
          <p:cNvPr id="9" name="Picture 8" descr="RD070910-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8" name="Picture 7" descr="fluid_energy_lines_external.png"/>
          <p:cNvPicPr>
            <a:picLocks noChangeAspect="1"/>
          </p:cNvPicPr>
          <p:nvPr userDrawn="1"/>
        </p:nvPicPr>
        <p:blipFill>
          <a:blip r:embed="rId3" cstate="print"/>
          <a:srcRect t="10123" r="28670" b="3604"/>
          <a:stretch>
            <a:fillRect/>
          </a:stretch>
        </p:blipFill>
        <p:spPr>
          <a:xfrm>
            <a:off x="5989320" y="0"/>
            <a:ext cx="3154680" cy="6858000"/>
          </a:xfrm>
          <a:prstGeom prst="rect">
            <a:avLst/>
          </a:prstGeom>
        </p:spPr>
      </p:pic>
      <p:sp>
        <p:nvSpPr>
          <p:cNvPr id="2" name="Title 1"/>
          <p:cNvSpPr>
            <a:spLocks noGrp="1"/>
          </p:cNvSpPr>
          <p:nvPr>
            <p:ph type="ctrTitle" hasCustomPrompt="1"/>
          </p:nvPr>
        </p:nvSpPr>
        <p:spPr>
          <a:xfrm>
            <a:off x="1209675"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a:t>Title: Academic Audience</a:t>
            </a:r>
          </a:p>
        </p:txBody>
      </p:sp>
      <p:sp>
        <p:nvSpPr>
          <p:cNvPr id="3" name="Subtitle 2"/>
          <p:cNvSpPr>
            <a:spLocks noGrp="1"/>
          </p:cNvSpPr>
          <p:nvPr>
            <p:ph type="subTitle" idx="1" hasCustomPrompt="1"/>
          </p:nvPr>
        </p:nvSpPr>
        <p:spPr>
          <a:xfrm>
            <a:off x="1203325" y="2514600"/>
            <a:ext cx="5939906" cy="369332"/>
          </a:xfrm>
        </p:spPr>
        <p:txBody>
          <a:bodyPr wrap="square" lIns="0" tIns="0" rIns="0" bIns="0">
            <a:spAutoFit/>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pic>
        <p:nvPicPr>
          <p:cNvPr id="7" name="Picture 6" descr="wfsom_p_clr_cmyk.emf"/>
          <p:cNvPicPr>
            <a:picLocks noChangeAspect="1"/>
          </p:cNvPicPr>
          <p:nvPr userDrawn="1"/>
        </p:nvPicPr>
        <p:blipFill>
          <a:blip r:embed="rId4" cstate="print"/>
          <a:stretch>
            <a:fillRect/>
          </a:stretch>
        </p:blipFill>
        <p:spPr>
          <a:xfrm>
            <a:off x="347472" y="411480"/>
            <a:ext cx="3232463" cy="590738"/>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 Research Park">
    <p:spTree>
      <p:nvGrpSpPr>
        <p:cNvPr id="1" name=""/>
        <p:cNvGrpSpPr/>
        <p:nvPr/>
      </p:nvGrpSpPr>
      <p:grpSpPr>
        <a:xfrm>
          <a:off x="0" y="0"/>
          <a:ext cx="0" cy="0"/>
          <a:chOff x="0" y="0"/>
          <a:chExt cx="0" cy="0"/>
        </a:xfrm>
      </p:grpSpPr>
      <p:pic>
        <p:nvPicPr>
          <p:cNvPr id="7" name="Picture 6" descr="BL110607003C.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8" name="Picture 7" descr="fluid_energy_lines_external.png"/>
          <p:cNvPicPr>
            <a:picLocks noChangeAspect="1"/>
          </p:cNvPicPr>
          <p:nvPr userDrawn="1"/>
        </p:nvPicPr>
        <p:blipFill>
          <a:blip r:embed="rId3" cstate="print"/>
          <a:srcRect t="10123" r="28670" b="3604"/>
          <a:stretch>
            <a:fillRect/>
          </a:stretch>
        </p:blipFill>
        <p:spPr>
          <a:xfrm>
            <a:off x="5989320" y="0"/>
            <a:ext cx="3154680" cy="6858000"/>
          </a:xfrm>
          <a:prstGeom prst="rect">
            <a:avLst/>
          </a:prstGeom>
        </p:spPr>
      </p:pic>
      <p:sp>
        <p:nvSpPr>
          <p:cNvPr id="2" name="Title 1"/>
          <p:cNvSpPr>
            <a:spLocks noGrp="1"/>
          </p:cNvSpPr>
          <p:nvPr>
            <p:ph type="ctrTitle" hasCustomPrompt="1"/>
          </p:nvPr>
        </p:nvSpPr>
        <p:spPr>
          <a:xfrm>
            <a:off x="1209675"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a:t>Title: Academic Audience</a:t>
            </a:r>
          </a:p>
        </p:txBody>
      </p:sp>
      <p:sp>
        <p:nvSpPr>
          <p:cNvPr id="3" name="Subtitle 2"/>
          <p:cNvSpPr>
            <a:spLocks noGrp="1"/>
          </p:cNvSpPr>
          <p:nvPr>
            <p:ph type="subTitle" idx="1" hasCustomPrompt="1"/>
          </p:nvPr>
        </p:nvSpPr>
        <p:spPr>
          <a:xfrm>
            <a:off x="1203325" y="2514600"/>
            <a:ext cx="5939906" cy="369332"/>
          </a:xfrm>
        </p:spPr>
        <p:txBody>
          <a:bodyPr wrap="square" lIns="0" tIns="0" rIns="0" bIns="0">
            <a:spAutoFit/>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pic>
        <p:nvPicPr>
          <p:cNvPr id="10" name="Picture 9" descr="wfsom_p_clr_cmyk.emf"/>
          <p:cNvPicPr>
            <a:picLocks noChangeAspect="1"/>
          </p:cNvPicPr>
          <p:nvPr userDrawn="1"/>
        </p:nvPicPr>
        <p:blipFill>
          <a:blip r:embed="rId4" cstate="print"/>
          <a:stretch>
            <a:fillRect/>
          </a:stretch>
        </p:blipFill>
        <p:spPr>
          <a:xfrm>
            <a:off x="347472" y="411480"/>
            <a:ext cx="3232463" cy="59073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13"/>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51D9174-6BB3-4155-BBDC-E62187AE7B4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53998"/>
          </a:xfrm>
        </p:spPr>
        <p:txBody>
          <a:bodyPr anchor="t" anchorCtr="0">
            <a:spAutoFit/>
          </a:bodyPr>
          <a:lstStyle/>
          <a:p>
            <a:r>
              <a:rPr lang="en-US"/>
              <a:t>Click to edit Master title style</a:t>
            </a:r>
            <a:endParaRPr lang="en-US" dirty="0"/>
          </a:p>
        </p:txBody>
      </p:sp>
      <p:sp>
        <p:nvSpPr>
          <p:cNvPr id="3" name="Content Placeholder 2"/>
          <p:cNvSpPr>
            <a:spLocks noGrp="1"/>
          </p:cNvSpPr>
          <p:nvPr>
            <p:ph idx="1"/>
          </p:nvPr>
        </p:nvSpPr>
        <p:spPr>
          <a:xfrm>
            <a:off x="914400" y="1828800"/>
            <a:ext cx="7772400" cy="2769989"/>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04913" y="1538645"/>
            <a:ext cx="7315200" cy="553998"/>
          </a:xfrm>
        </p:spPr>
        <p:txBody>
          <a:bodyPr wrap="square" lIns="0" tIns="0" rIns="0" bIns="0" anchor="b" anchorCtr="0">
            <a:spAutoFit/>
          </a:bodyPr>
          <a:lstStyle>
            <a:lvl1pPr algn="l">
              <a:defRPr sz="3600" baseline="0">
                <a:solidFill>
                  <a:srgbClr val="9E7E38"/>
                </a:solidFill>
                <a:latin typeface="Arial" pitchFamily="34" charset="0"/>
                <a:cs typeface="Arial" pitchFamily="34" charset="0"/>
              </a:defRPr>
            </a:lvl1pPr>
          </a:lstStyle>
          <a:p>
            <a:r>
              <a:rPr lang="en-US" dirty="0"/>
              <a:t>Title: Divider Page</a:t>
            </a:r>
          </a:p>
        </p:txBody>
      </p:sp>
      <p:sp>
        <p:nvSpPr>
          <p:cNvPr id="3" name="Subtitle 2"/>
          <p:cNvSpPr>
            <a:spLocks noGrp="1"/>
          </p:cNvSpPr>
          <p:nvPr>
            <p:ph type="subTitle" idx="1" hasCustomPrompt="1"/>
          </p:nvPr>
        </p:nvSpPr>
        <p:spPr>
          <a:xfrm>
            <a:off x="1204913" y="2171700"/>
            <a:ext cx="7315200" cy="369332"/>
          </a:xfrm>
        </p:spPr>
        <p:txBody>
          <a:bodyPr wrap="square" lIns="0" tIns="0" rIns="0" bIns="0">
            <a:spAutoFit/>
          </a:bodyPr>
          <a:lstStyle>
            <a:lvl1pPr marL="0" indent="0" algn="l">
              <a:buNone/>
              <a:defRPr sz="2400">
                <a:solidFill>
                  <a:schemeClr val="tx1">
                    <a:lumMod val="50000"/>
                    <a:lumOff val="50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pic>
        <p:nvPicPr>
          <p:cNvPr id="10" name="Picture 9" descr="fluid energy lines external horz.png"/>
          <p:cNvPicPr>
            <a:picLocks noChangeAspect="1"/>
          </p:cNvPicPr>
          <p:nvPr userDrawn="1"/>
        </p:nvPicPr>
        <p:blipFill>
          <a:blip r:embed="rId2" cstate="print"/>
          <a:srcRect l="2439" b="1890"/>
          <a:stretch>
            <a:fillRect/>
          </a:stretch>
        </p:blipFill>
        <p:spPr>
          <a:xfrm>
            <a:off x="0" y="2743200"/>
            <a:ext cx="9144000" cy="4114800"/>
          </a:xfrm>
          <a:prstGeom prst="rect">
            <a:avLst/>
          </a:prstGeom>
        </p:spPr>
      </p:pic>
      <p:sp>
        <p:nvSpPr>
          <p:cNvPr id="5" name="Footer Placeholder 7"/>
          <p:cNvSpPr txBox="1">
            <a:spLocks/>
          </p:cNvSpPr>
          <p:nvPr userDrawn="1"/>
        </p:nvSpPr>
        <p:spPr>
          <a:xfrm>
            <a:off x="59436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53998"/>
          </a:xfrm>
        </p:spPr>
        <p:txBody>
          <a:bodyPr anchor="t" anchorCtr="0"/>
          <a:lstStyle/>
          <a:p>
            <a:r>
              <a:rPr lang="en-US"/>
              <a:t>Click to edit Master title style</a:t>
            </a:r>
            <a:endParaRPr lang="en-US" dirty="0"/>
          </a:p>
        </p:txBody>
      </p:sp>
      <p:sp>
        <p:nvSpPr>
          <p:cNvPr id="3"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Aircare">
    <p:spTree>
      <p:nvGrpSpPr>
        <p:cNvPr id="1" name=""/>
        <p:cNvGrpSpPr/>
        <p:nvPr/>
      </p:nvGrpSpPr>
      <p:grpSpPr>
        <a:xfrm>
          <a:off x="0" y="0"/>
          <a:ext cx="0" cy="0"/>
          <a:chOff x="0" y="0"/>
          <a:chExt cx="0" cy="0"/>
        </a:xfrm>
      </p:grpSpPr>
      <p:pic>
        <p:nvPicPr>
          <p:cNvPr id="10" name="Picture 9" descr="ED110608-058_edit.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8" name="Picture 7" descr="fluid_energy_lines_external.png"/>
          <p:cNvPicPr>
            <a:picLocks noChangeAspect="1"/>
          </p:cNvPicPr>
          <p:nvPr userDrawn="1"/>
        </p:nvPicPr>
        <p:blipFill>
          <a:blip r:embed="rId3" cstate="print"/>
          <a:srcRect t="10123" r="28670" b="3604"/>
          <a:stretch>
            <a:fillRect/>
          </a:stretch>
        </p:blipFill>
        <p:spPr>
          <a:xfrm>
            <a:off x="5989320" y="0"/>
            <a:ext cx="3154680" cy="6858000"/>
          </a:xfrm>
          <a:prstGeom prst="rect">
            <a:avLst/>
          </a:prstGeom>
        </p:spPr>
      </p:pic>
      <p:sp>
        <p:nvSpPr>
          <p:cNvPr id="2" name="Title 1"/>
          <p:cNvSpPr>
            <a:spLocks noGrp="1"/>
          </p:cNvSpPr>
          <p:nvPr>
            <p:ph type="ctrTitle" hasCustomPrompt="1"/>
          </p:nvPr>
        </p:nvSpPr>
        <p:spPr>
          <a:xfrm>
            <a:off x="1209675"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a:t>Title: Academic Audience</a:t>
            </a:r>
          </a:p>
        </p:txBody>
      </p:sp>
      <p:sp>
        <p:nvSpPr>
          <p:cNvPr id="3" name="Subtitle 2"/>
          <p:cNvSpPr>
            <a:spLocks noGrp="1"/>
          </p:cNvSpPr>
          <p:nvPr>
            <p:ph type="subTitle" idx="1" hasCustomPrompt="1"/>
          </p:nvPr>
        </p:nvSpPr>
        <p:spPr>
          <a:xfrm>
            <a:off x="1203325" y="2514600"/>
            <a:ext cx="5939906" cy="369332"/>
          </a:xfrm>
        </p:spPr>
        <p:txBody>
          <a:bodyPr wrap="square" lIns="0" tIns="0" rIns="0" bIns="0">
            <a:spAutoFit/>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pic>
        <p:nvPicPr>
          <p:cNvPr id="7" name="Picture 6" descr="wfsom_p_clr_cmyk.emf"/>
          <p:cNvPicPr>
            <a:picLocks noChangeAspect="1"/>
          </p:cNvPicPr>
          <p:nvPr userDrawn="1"/>
        </p:nvPicPr>
        <p:blipFill>
          <a:blip r:embed="rId4" cstate="print"/>
          <a:stretch>
            <a:fillRect/>
          </a:stretch>
        </p:blipFill>
        <p:spPr>
          <a:xfrm>
            <a:off x="347472" y="411480"/>
            <a:ext cx="3232463" cy="59073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Nursing">
    <p:spTree>
      <p:nvGrpSpPr>
        <p:cNvPr id="1" name=""/>
        <p:cNvGrpSpPr/>
        <p:nvPr/>
      </p:nvGrpSpPr>
      <p:grpSpPr>
        <a:xfrm>
          <a:off x="0" y="0"/>
          <a:ext cx="0" cy="0"/>
          <a:chOff x="0" y="0"/>
          <a:chExt cx="0" cy="0"/>
        </a:xfrm>
      </p:grpSpPr>
      <p:pic>
        <p:nvPicPr>
          <p:cNvPr id="6" name="Picture 5" descr="NR111704060_2.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8" name="Picture 7" descr="fluid_energy_lines_external.png"/>
          <p:cNvPicPr>
            <a:picLocks noChangeAspect="1"/>
          </p:cNvPicPr>
          <p:nvPr userDrawn="1"/>
        </p:nvPicPr>
        <p:blipFill>
          <a:blip r:embed="rId3" cstate="print"/>
          <a:srcRect t="10123" r="28670" b="3604"/>
          <a:stretch>
            <a:fillRect/>
          </a:stretch>
        </p:blipFill>
        <p:spPr>
          <a:xfrm>
            <a:off x="5989320" y="0"/>
            <a:ext cx="3154680" cy="6858000"/>
          </a:xfrm>
          <a:prstGeom prst="rect">
            <a:avLst/>
          </a:prstGeom>
        </p:spPr>
      </p:pic>
      <p:sp>
        <p:nvSpPr>
          <p:cNvPr id="2" name="Title 1"/>
          <p:cNvSpPr>
            <a:spLocks noGrp="1"/>
          </p:cNvSpPr>
          <p:nvPr>
            <p:ph type="ctrTitle" hasCustomPrompt="1"/>
          </p:nvPr>
        </p:nvSpPr>
        <p:spPr>
          <a:xfrm>
            <a:off x="1209675"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a:t>Title: Academic Audience</a:t>
            </a:r>
          </a:p>
        </p:txBody>
      </p:sp>
      <p:sp>
        <p:nvSpPr>
          <p:cNvPr id="3" name="Subtitle 2"/>
          <p:cNvSpPr>
            <a:spLocks noGrp="1"/>
          </p:cNvSpPr>
          <p:nvPr>
            <p:ph type="subTitle" idx="1" hasCustomPrompt="1"/>
          </p:nvPr>
        </p:nvSpPr>
        <p:spPr>
          <a:xfrm>
            <a:off x="1203325" y="2514600"/>
            <a:ext cx="5939906" cy="369332"/>
          </a:xfrm>
        </p:spPr>
        <p:txBody>
          <a:bodyPr wrap="square" lIns="0" tIns="0" rIns="0" bIns="0">
            <a:spAutoFit/>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pic>
        <p:nvPicPr>
          <p:cNvPr id="7" name="Picture 6" descr="wfsom_p_clr_cmyk.emf"/>
          <p:cNvPicPr>
            <a:picLocks noChangeAspect="1"/>
          </p:cNvPicPr>
          <p:nvPr userDrawn="1"/>
        </p:nvPicPr>
        <p:blipFill>
          <a:blip r:embed="rId4" cstate="print"/>
          <a:stretch>
            <a:fillRect/>
          </a:stretch>
        </p:blipFill>
        <p:spPr>
          <a:xfrm>
            <a:off x="347472" y="411480"/>
            <a:ext cx="3232463" cy="59073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Physician/Patient/Clinical">
    <p:spTree>
      <p:nvGrpSpPr>
        <p:cNvPr id="1" name=""/>
        <p:cNvGrpSpPr/>
        <p:nvPr/>
      </p:nvGrpSpPr>
      <p:grpSpPr>
        <a:xfrm>
          <a:off x="0" y="0"/>
          <a:ext cx="0" cy="0"/>
          <a:chOff x="0" y="0"/>
          <a:chExt cx="0" cy="0"/>
        </a:xfrm>
      </p:grpSpPr>
      <p:pic>
        <p:nvPicPr>
          <p:cNvPr id="9" name="Picture 8" descr="PC080808-00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8" name="Picture 7" descr="fluid_energy_lines_external.png"/>
          <p:cNvPicPr>
            <a:picLocks noChangeAspect="1"/>
          </p:cNvPicPr>
          <p:nvPr userDrawn="1"/>
        </p:nvPicPr>
        <p:blipFill>
          <a:blip r:embed="rId3" cstate="print"/>
          <a:srcRect t="10123" r="28670" b="3604"/>
          <a:stretch>
            <a:fillRect/>
          </a:stretch>
        </p:blipFill>
        <p:spPr>
          <a:xfrm>
            <a:off x="5989320" y="0"/>
            <a:ext cx="3154680" cy="6858000"/>
          </a:xfrm>
          <a:prstGeom prst="rect">
            <a:avLst/>
          </a:prstGeom>
        </p:spPr>
      </p:pic>
      <p:sp>
        <p:nvSpPr>
          <p:cNvPr id="2" name="Title 1"/>
          <p:cNvSpPr>
            <a:spLocks noGrp="1"/>
          </p:cNvSpPr>
          <p:nvPr>
            <p:ph type="ctrTitle" hasCustomPrompt="1"/>
          </p:nvPr>
        </p:nvSpPr>
        <p:spPr>
          <a:xfrm>
            <a:off x="1209675"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a:t>Title: Academic Audience</a:t>
            </a:r>
          </a:p>
        </p:txBody>
      </p:sp>
      <p:sp>
        <p:nvSpPr>
          <p:cNvPr id="3" name="Subtitle 2"/>
          <p:cNvSpPr>
            <a:spLocks noGrp="1"/>
          </p:cNvSpPr>
          <p:nvPr>
            <p:ph type="subTitle" idx="1" hasCustomPrompt="1"/>
          </p:nvPr>
        </p:nvSpPr>
        <p:spPr>
          <a:xfrm>
            <a:off x="1203325" y="2514600"/>
            <a:ext cx="5939906" cy="369332"/>
          </a:xfrm>
        </p:spPr>
        <p:txBody>
          <a:bodyPr wrap="square" lIns="0" tIns="0" rIns="0" bIns="0">
            <a:spAutoFit/>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pic>
        <p:nvPicPr>
          <p:cNvPr id="10" name="Picture 9" descr="wfsom_p_clr_cmyk.emf"/>
          <p:cNvPicPr>
            <a:picLocks noChangeAspect="1"/>
          </p:cNvPicPr>
          <p:nvPr userDrawn="1"/>
        </p:nvPicPr>
        <p:blipFill>
          <a:blip r:embed="rId4" cstate="print"/>
          <a:stretch>
            <a:fillRect/>
          </a:stretch>
        </p:blipFill>
        <p:spPr>
          <a:xfrm>
            <a:off x="347472" y="411480"/>
            <a:ext cx="3232463" cy="59073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 Community Health">
    <p:spTree>
      <p:nvGrpSpPr>
        <p:cNvPr id="1" name=""/>
        <p:cNvGrpSpPr/>
        <p:nvPr/>
      </p:nvGrpSpPr>
      <p:grpSpPr>
        <a:xfrm>
          <a:off x="0" y="0"/>
          <a:ext cx="0" cy="0"/>
          <a:chOff x="0" y="0"/>
          <a:chExt cx="0" cy="0"/>
        </a:xfrm>
      </p:grpSpPr>
      <p:pic>
        <p:nvPicPr>
          <p:cNvPr id="7" name="Picture 6" descr="SE011009-118.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8" name="Picture 7" descr="fluid_energy_lines_external.png"/>
          <p:cNvPicPr>
            <a:picLocks noChangeAspect="1"/>
          </p:cNvPicPr>
          <p:nvPr userDrawn="1"/>
        </p:nvPicPr>
        <p:blipFill>
          <a:blip r:embed="rId3" cstate="print"/>
          <a:srcRect t="10123" r="28670" b="3604"/>
          <a:stretch>
            <a:fillRect/>
          </a:stretch>
        </p:blipFill>
        <p:spPr>
          <a:xfrm>
            <a:off x="5989320" y="0"/>
            <a:ext cx="3154680" cy="6858000"/>
          </a:xfrm>
          <a:prstGeom prst="rect">
            <a:avLst/>
          </a:prstGeom>
        </p:spPr>
      </p:pic>
      <p:sp>
        <p:nvSpPr>
          <p:cNvPr id="2" name="Title 1"/>
          <p:cNvSpPr>
            <a:spLocks noGrp="1"/>
          </p:cNvSpPr>
          <p:nvPr>
            <p:ph type="ctrTitle" hasCustomPrompt="1"/>
          </p:nvPr>
        </p:nvSpPr>
        <p:spPr>
          <a:xfrm>
            <a:off x="1209675"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a:t>Title: Academic Audience</a:t>
            </a:r>
          </a:p>
        </p:txBody>
      </p:sp>
      <p:sp>
        <p:nvSpPr>
          <p:cNvPr id="3" name="Subtitle 2"/>
          <p:cNvSpPr>
            <a:spLocks noGrp="1"/>
          </p:cNvSpPr>
          <p:nvPr>
            <p:ph type="subTitle" idx="1" hasCustomPrompt="1"/>
          </p:nvPr>
        </p:nvSpPr>
        <p:spPr>
          <a:xfrm>
            <a:off x="1203325" y="2514600"/>
            <a:ext cx="5939906" cy="369332"/>
          </a:xfrm>
        </p:spPr>
        <p:txBody>
          <a:bodyPr wrap="square" lIns="0" tIns="0" rIns="0" bIns="0">
            <a:spAutoFit/>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pic>
        <p:nvPicPr>
          <p:cNvPr id="9" name="Picture 8" descr="wfsom_p_clr_cmyk.emf"/>
          <p:cNvPicPr>
            <a:picLocks noChangeAspect="1"/>
          </p:cNvPicPr>
          <p:nvPr userDrawn="1"/>
        </p:nvPicPr>
        <p:blipFill>
          <a:blip r:embed="rId4" cstate="print"/>
          <a:stretch>
            <a:fillRect/>
          </a:stretch>
        </p:blipFill>
        <p:spPr>
          <a:xfrm>
            <a:off x="347472" y="411480"/>
            <a:ext cx="3232463" cy="59073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5800"/>
            <a:ext cx="7772400" cy="553998"/>
          </a:xfrm>
          <a:prstGeom prst="rect">
            <a:avLst/>
          </a:prstGeom>
        </p:spPr>
        <p:txBody>
          <a:bodyPr vert="horz" wrap="square" lIns="0" tIns="0" rIns="0" bIns="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914400" y="1828800"/>
            <a:ext cx="7772400" cy="276998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4" r:id="rId4"/>
    <p:sldLayoutId id="2147483665" r:id="rId5"/>
    <p:sldLayoutId id="2147483666" r:id="rId6"/>
    <p:sldLayoutId id="2147483667" r:id="rId7"/>
    <p:sldLayoutId id="2147483660" r:id="rId8"/>
    <p:sldLayoutId id="2147483658" r:id="rId9"/>
    <p:sldLayoutId id="2147483657" r:id="rId10"/>
    <p:sldLayoutId id="2147483661" r:id="rId11"/>
    <p:sldLayoutId id="2147483659" r:id="rId12"/>
    <p:sldLayoutId id="2147483663" r:id="rId13"/>
    <p:sldLayoutId id="2147483669" r:id="rId14"/>
  </p:sldLayoutIdLst>
  <p:txStyles>
    <p:titleStyle>
      <a:lvl1pPr algn="l" defTabSz="914400" rtl="0" eaLnBrk="1" latinLnBrk="0" hangingPunct="1">
        <a:spcBef>
          <a:spcPct val="0"/>
        </a:spcBef>
        <a:buNone/>
        <a:defRPr sz="3600" kern="1200">
          <a:solidFill>
            <a:srgbClr val="9E7E38"/>
          </a:solidFill>
          <a:latin typeface="Arial" pitchFamily="34" charset="0"/>
          <a:ea typeface="+mj-ea"/>
          <a:cs typeface="Arial" pitchFamily="34" charset="0"/>
        </a:defRPr>
      </a:lvl1pPr>
    </p:titleStyle>
    <p:bodyStyle>
      <a:lvl1pPr marL="2317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2pPr>
      <a:lvl3pPr marL="6889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3pPr>
      <a:lvl4pPr marL="9144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4pPr>
      <a:lvl5pPr marL="11461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hyperlink" Target="mailto:kpalamara@partners.org" TargetMode="External"/><Relationship Id="rId5" Type="http://schemas.openxmlformats.org/officeDocument/2006/relationships/image" Target="../media/image23.jpeg"/><Relationship Id="rId4" Type="http://schemas.openxmlformats.org/officeDocument/2006/relationships/image" Target="../media/image22.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4.xml"/><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1066800"/>
            <a:ext cx="7162799" cy="861774"/>
          </a:xfrm>
        </p:spPr>
        <p:txBody>
          <a:bodyPr/>
          <a:lstStyle/>
          <a:p>
            <a:pPr eaLnBrk="1" hangingPunct="1"/>
            <a:r>
              <a:rPr lang="en-US" sz="2800" dirty="0">
                <a:solidFill>
                  <a:schemeClr val="accent1"/>
                </a:solidFill>
                <a:latin typeface="Arial" charset="0"/>
              </a:rPr>
              <a:t>Preventing Burnout and Promoting Resilience Among our Trainees</a:t>
            </a:r>
          </a:p>
        </p:txBody>
      </p:sp>
      <p:sp>
        <p:nvSpPr>
          <p:cNvPr id="3075" name="Rectangle 3"/>
          <p:cNvSpPr>
            <a:spLocks noGrp="1" noChangeArrowheads="1"/>
          </p:cNvSpPr>
          <p:nvPr>
            <p:ph type="subTitle" idx="1"/>
          </p:nvPr>
        </p:nvSpPr>
        <p:spPr>
          <a:xfrm>
            <a:off x="381000" y="1981200"/>
            <a:ext cx="7238999" cy="1938992"/>
          </a:xfrm>
        </p:spPr>
        <p:txBody>
          <a:bodyPr/>
          <a:lstStyle/>
          <a:p>
            <a:pPr eaLnBrk="1" hangingPunct="1"/>
            <a:r>
              <a:rPr lang="en-US" dirty="0">
                <a:latin typeface="Arial" charset="0"/>
              </a:rPr>
              <a:t>Patrick S. Reynolds, </a:t>
            </a:r>
            <a:r>
              <a:rPr lang="en-US" dirty="0" smtClean="0">
                <a:latin typeface="Arial" charset="0"/>
              </a:rPr>
              <a:t>MD, </a:t>
            </a:r>
            <a:r>
              <a:rPr lang="en-US" dirty="0" smtClean="0">
                <a:latin typeface="Arial" charset="0"/>
              </a:rPr>
              <a:t>FAAN</a:t>
            </a:r>
          </a:p>
          <a:p>
            <a:pPr eaLnBrk="1" hangingPunct="1"/>
            <a:r>
              <a:rPr lang="en-US" dirty="0" smtClean="0">
                <a:latin typeface="Arial" charset="0"/>
              </a:rPr>
              <a:t>Professor of Neurology</a:t>
            </a:r>
          </a:p>
          <a:p>
            <a:pPr eaLnBrk="1" hangingPunct="1"/>
            <a:r>
              <a:rPr lang="en-US" dirty="0" smtClean="0">
                <a:latin typeface="Arial" charset="0"/>
              </a:rPr>
              <a:t>Associate Dean for Preclinical Education WFSOM</a:t>
            </a:r>
          </a:p>
          <a:p>
            <a:pPr eaLnBrk="1" hangingPunct="1"/>
            <a:r>
              <a:rPr lang="en-US" dirty="0" smtClean="0">
                <a:latin typeface="Arial" charset="0"/>
              </a:rPr>
              <a:t>Former residency program director for 15 years…</a:t>
            </a:r>
            <a:endParaRPr lang="en-US" dirty="0">
              <a:latin typeface="Arial" charset="0"/>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1954A3-A062-4DC1-81AB-3B9792B33F17}"/>
              </a:ext>
            </a:extLst>
          </p:cNvPr>
          <p:cNvSpPr>
            <a:spLocks noGrp="1"/>
          </p:cNvSpPr>
          <p:nvPr>
            <p:ph type="title"/>
          </p:nvPr>
        </p:nvSpPr>
        <p:spPr>
          <a:xfrm>
            <a:off x="942975" y="365181"/>
            <a:ext cx="7772400" cy="553998"/>
          </a:xfrm>
        </p:spPr>
        <p:txBody>
          <a:bodyPr/>
          <a:lstStyle/>
          <a:p>
            <a:r>
              <a:rPr lang="en-US" dirty="0"/>
              <a:t>Burnout</a:t>
            </a:r>
          </a:p>
        </p:txBody>
      </p:sp>
      <p:sp>
        <p:nvSpPr>
          <p:cNvPr id="3" name="Content Placeholder 2">
            <a:extLst>
              <a:ext uri="{FF2B5EF4-FFF2-40B4-BE49-F238E27FC236}">
                <a16:creationId xmlns="" xmlns:a16="http://schemas.microsoft.com/office/drawing/2014/main" id="{193F9AF8-F251-4836-8713-2DBDA55C937E}"/>
              </a:ext>
            </a:extLst>
          </p:cNvPr>
          <p:cNvSpPr>
            <a:spLocks noGrp="1"/>
          </p:cNvSpPr>
          <p:nvPr>
            <p:ph idx="1"/>
          </p:nvPr>
        </p:nvSpPr>
        <p:spPr>
          <a:xfrm>
            <a:off x="942975" y="1049200"/>
            <a:ext cx="7772400" cy="1446550"/>
          </a:xfrm>
        </p:spPr>
        <p:txBody>
          <a:bodyPr/>
          <a:lstStyle/>
          <a:p>
            <a:r>
              <a:rPr lang="en-US" dirty="0"/>
              <a:t>Burnout is not simply a lack of wellness. </a:t>
            </a:r>
          </a:p>
          <a:p>
            <a:r>
              <a:rPr lang="en-US" dirty="0"/>
              <a:t>Simply promoting wellness does </a:t>
            </a:r>
            <a:r>
              <a:rPr lang="en-US" dirty="0" smtClean="0"/>
              <a:t>NOT </a:t>
            </a:r>
            <a:r>
              <a:rPr lang="en-US" dirty="0"/>
              <a:t>eliminate burnout. </a:t>
            </a:r>
          </a:p>
        </p:txBody>
      </p:sp>
      <p:pic>
        <p:nvPicPr>
          <p:cNvPr id="5" name="Picture 4">
            <a:extLst>
              <a:ext uri="{FF2B5EF4-FFF2-40B4-BE49-F238E27FC236}">
                <a16:creationId xmlns="" xmlns:a16="http://schemas.microsoft.com/office/drawing/2014/main" id="{AFCED28E-BACA-4D98-93EF-97ECD438BF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2625771"/>
            <a:ext cx="5867400" cy="3897005"/>
          </a:xfrm>
          <a:prstGeom prst="rect">
            <a:avLst/>
          </a:prstGeom>
        </p:spPr>
      </p:pic>
    </p:spTree>
    <p:extLst>
      <p:ext uri="{BB962C8B-B14F-4D97-AF65-F5344CB8AC3E}">
        <p14:creationId xmlns:p14="http://schemas.microsoft.com/office/powerpoint/2010/main" val="1048675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Burnout</a:t>
            </a:r>
          </a:p>
        </p:txBody>
      </p:sp>
      <p:sp>
        <p:nvSpPr>
          <p:cNvPr id="6" name="Content Placeholder 5"/>
          <p:cNvSpPr>
            <a:spLocks noGrp="1"/>
          </p:cNvSpPr>
          <p:nvPr>
            <p:ph idx="1"/>
          </p:nvPr>
        </p:nvSpPr>
        <p:spPr>
          <a:xfrm>
            <a:off x="914400" y="1828800"/>
            <a:ext cx="7772400" cy="861774"/>
          </a:xfrm>
        </p:spPr>
        <p:txBody>
          <a:bodyPr/>
          <a:lstStyle/>
          <a:p>
            <a:r>
              <a:rPr lang="en-US" dirty="0"/>
              <a:t>Burnout (or failure to thrive) arises from a lack of resiliency when faced with adversity</a:t>
            </a:r>
          </a:p>
        </p:txBody>
      </p:sp>
    </p:spTree>
    <p:extLst>
      <p:ext uri="{BB962C8B-B14F-4D97-AF65-F5344CB8AC3E}">
        <p14:creationId xmlns:p14="http://schemas.microsoft.com/office/powerpoint/2010/main" val="1631839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is the remedy for burnout? </a:t>
            </a:r>
          </a:p>
        </p:txBody>
      </p:sp>
      <p:sp>
        <p:nvSpPr>
          <p:cNvPr id="3" name="Content Placeholder 2"/>
          <p:cNvSpPr>
            <a:spLocks noGrp="1"/>
          </p:cNvSpPr>
          <p:nvPr>
            <p:ph idx="1"/>
          </p:nvPr>
        </p:nvSpPr>
        <p:spPr>
          <a:xfrm>
            <a:off x="914400" y="1828800"/>
            <a:ext cx="7772400" cy="1446550"/>
          </a:xfrm>
        </p:spPr>
        <p:txBody>
          <a:bodyPr/>
          <a:lstStyle/>
          <a:p>
            <a:r>
              <a:rPr lang="en-US" dirty="0"/>
              <a:t>Inverse of </a:t>
            </a:r>
            <a:r>
              <a:rPr lang="en-US" dirty="0" smtClean="0"/>
              <a:t>burnout  =  </a:t>
            </a:r>
            <a:r>
              <a:rPr lang="en-US" dirty="0" smtClean="0">
                <a:highlight>
                  <a:srgbClr val="9E7E38"/>
                </a:highlight>
              </a:rPr>
              <a:t>ENGAGEMENT!</a:t>
            </a:r>
            <a:endParaRPr lang="en-US" dirty="0">
              <a:highlight>
                <a:srgbClr val="9E7E38"/>
              </a:highlight>
            </a:endParaRPr>
          </a:p>
          <a:p>
            <a:pPr lvl="1"/>
            <a:r>
              <a:rPr lang="en-US" dirty="0" smtClean="0"/>
              <a:t>Positive </a:t>
            </a:r>
            <a:r>
              <a:rPr lang="en-US" dirty="0"/>
              <a:t>state of fulfillment characterized by vigor, dedication and absorption</a:t>
            </a:r>
          </a:p>
        </p:txBody>
      </p:sp>
    </p:spTree>
    <p:extLst>
      <p:ext uri="{BB962C8B-B14F-4D97-AF65-F5344CB8AC3E}">
        <p14:creationId xmlns:p14="http://schemas.microsoft.com/office/powerpoint/2010/main" val="3819095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Resiliency </a:t>
            </a:r>
          </a:p>
        </p:txBody>
      </p:sp>
      <p:sp>
        <p:nvSpPr>
          <p:cNvPr id="3" name="Content Placeholder 2"/>
          <p:cNvSpPr>
            <a:spLocks noGrp="1"/>
          </p:cNvSpPr>
          <p:nvPr>
            <p:ph idx="1"/>
          </p:nvPr>
        </p:nvSpPr>
        <p:spPr>
          <a:xfrm>
            <a:off x="914400" y="1828800"/>
            <a:ext cx="7772400" cy="5201424"/>
          </a:xfrm>
        </p:spPr>
        <p:txBody>
          <a:bodyPr/>
          <a:lstStyle/>
          <a:p>
            <a:r>
              <a:rPr lang="en-US" dirty="0"/>
              <a:t>Resiliency is a state of being that promotes wellness and decreases the impact of physical and psychological stress</a:t>
            </a:r>
          </a:p>
          <a:p>
            <a:r>
              <a:rPr lang="en-US" dirty="0"/>
              <a:t>Resiliency is not a personality trait – it is a series of behaviors that promote engagement. </a:t>
            </a:r>
          </a:p>
          <a:p>
            <a:r>
              <a:rPr lang="en-US" dirty="0"/>
              <a:t>In Andrew </a:t>
            </a:r>
            <a:r>
              <a:rPr lang="en-US" dirty="0" err="1"/>
              <a:t>Zolli’s</a:t>
            </a:r>
            <a:r>
              <a:rPr lang="en-US" dirty="0"/>
              <a:t> book, </a:t>
            </a:r>
            <a:r>
              <a:rPr lang="en-US" u="sng" dirty="0"/>
              <a:t>Resilience, Why Things Bounce Back</a:t>
            </a:r>
            <a:r>
              <a:rPr lang="en-US" dirty="0"/>
              <a:t>, he defines resilience as “the ability of people, communities, and systems to maintain their core purpose and integrity among unforeseen shocks and surprises.”</a:t>
            </a:r>
          </a:p>
          <a:p>
            <a:endParaRPr lang="en-US" dirty="0"/>
          </a:p>
        </p:txBody>
      </p:sp>
    </p:spTree>
    <p:extLst>
      <p:ext uri="{BB962C8B-B14F-4D97-AF65-F5344CB8AC3E}">
        <p14:creationId xmlns:p14="http://schemas.microsoft.com/office/powerpoint/2010/main" val="4032777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Resiliency and Grit</a:t>
            </a:r>
          </a:p>
        </p:txBody>
      </p:sp>
      <p:sp>
        <p:nvSpPr>
          <p:cNvPr id="3" name="Content Placeholder 2"/>
          <p:cNvSpPr>
            <a:spLocks noGrp="1"/>
          </p:cNvSpPr>
          <p:nvPr>
            <p:ph idx="1"/>
          </p:nvPr>
        </p:nvSpPr>
        <p:spPr>
          <a:xfrm>
            <a:off x="914400" y="1828800"/>
            <a:ext cx="7772400" cy="2462213"/>
          </a:xfrm>
        </p:spPr>
        <p:txBody>
          <a:bodyPr/>
          <a:lstStyle/>
          <a:p>
            <a:r>
              <a:rPr lang="en-US" i="1" dirty="0">
                <a:solidFill>
                  <a:srgbClr val="9E7E38"/>
                </a:solidFill>
              </a:rPr>
              <a:t>Grit</a:t>
            </a:r>
            <a:r>
              <a:rPr lang="en-US" dirty="0"/>
              <a:t> is a personality trait:</a:t>
            </a:r>
          </a:p>
          <a:p>
            <a:pPr lvl="1"/>
            <a:r>
              <a:rPr lang="en-US" dirty="0"/>
              <a:t>Dictionary: firmness of character, indomitable spirit</a:t>
            </a:r>
          </a:p>
          <a:p>
            <a:pPr lvl="1"/>
            <a:r>
              <a:rPr lang="en-US" dirty="0" smtClean="0"/>
              <a:t>Angela Duckworth</a:t>
            </a:r>
            <a:r>
              <a:rPr lang="en-US" dirty="0"/>
              <a:t>: </a:t>
            </a:r>
            <a:r>
              <a:rPr lang="en-US" dirty="0" smtClean="0"/>
              <a:t>Grit is perseverance </a:t>
            </a:r>
            <a:r>
              <a:rPr lang="en-US" dirty="0"/>
              <a:t>and passion for long-term goals</a:t>
            </a:r>
          </a:p>
        </p:txBody>
      </p:sp>
    </p:spTree>
    <p:extLst>
      <p:ext uri="{BB962C8B-B14F-4D97-AF65-F5344CB8AC3E}">
        <p14:creationId xmlns:p14="http://schemas.microsoft.com/office/powerpoint/2010/main" val="1293572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Grit</a:t>
            </a:r>
          </a:p>
        </p:txBody>
      </p:sp>
      <p:sp>
        <p:nvSpPr>
          <p:cNvPr id="3" name="Content Placeholder 2"/>
          <p:cNvSpPr>
            <a:spLocks noGrp="1"/>
          </p:cNvSpPr>
          <p:nvPr>
            <p:ph idx="1"/>
          </p:nvPr>
        </p:nvSpPr>
        <p:spPr>
          <a:xfrm>
            <a:off x="914400" y="1265703"/>
            <a:ext cx="7772400" cy="5601533"/>
          </a:xfrm>
        </p:spPr>
        <p:txBody>
          <a:bodyPr/>
          <a:lstStyle/>
          <a:p>
            <a:r>
              <a:rPr lang="en-US" dirty="0"/>
              <a:t>Teddy Roosevelt:</a:t>
            </a:r>
          </a:p>
          <a:p>
            <a:r>
              <a:rPr lang="en-US" sz="2400" dirty="0"/>
              <a:t>“It is not the critic who counts; not the man who points out how the strong man stumbles, or where the doer of deeds could have done better. The credit belongs to the man who is actually in the arena, whose face is marred by dust and sweat and blood; who strived valiantly; who errs, who comes again and again, because there is no effort without error and shortcoming; but who does actually strive to do the deeds; who knows great enthusiasms, the great devotions; who spends himself in a worthy cause; who at the best knows in the end the triumph of high achievement, and who at the worst, if he fails, at least fails while daring greatly.”</a:t>
            </a:r>
          </a:p>
          <a:p>
            <a:endParaRPr lang="en-US" dirty="0"/>
          </a:p>
        </p:txBody>
      </p:sp>
    </p:spTree>
    <p:extLst>
      <p:ext uri="{BB962C8B-B14F-4D97-AF65-F5344CB8AC3E}">
        <p14:creationId xmlns:p14="http://schemas.microsoft.com/office/powerpoint/2010/main" val="1183708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Grit</a:t>
            </a:r>
          </a:p>
        </p:txBody>
      </p:sp>
      <p:sp>
        <p:nvSpPr>
          <p:cNvPr id="3" name="Content Placeholder 2"/>
          <p:cNvSpPr>
            <a:spLocks noGrp="1"/>
          </p:cNvSpPr>
          <p:nvPr>
            <p:ph idx="1"/>
          </p:nvPr>
        </p:nvSpPr>
        <p:spPr>
          <a:xfrm>
            <a:off x="914400" y="1828800"/>
            <a:ext cx="7772400" cy="2893100"/>
          </a:xfrm>
        </p:spPr>
        <p:txBody>
          <a:bodyPr/>
          <a:lstStyle/>
          <a:p>
            <a:r>
              <a:rPr lang="en-US" dirty="0"/>
              <a:t>Duckworth: achievement is the product of talent and effort, the latter a function of the intensity, direction, and duration of one’s exertions towards a long-term goal</a:t>
            </a:r>
          </a:p>
          <a:p>
            <a:r>
              <a:rPr lang="en-US" dirty="0"/>
              <a:t>Talent does NOT equal grit</a:t>
            </a:r>
          </a:p>
          <a:p>
            <a:endParaRPr lang="en-US" dirty="0"/>
          </a:p>
        </p:txBody>
      </p:sp>
    </p:spTree>
    <p:extLst>
      <p:ext uri="{BB962C8B-B14F-4D97-AF65-F5344CB8AC3E}">
        <p14:creationId xmlns:p14="http://schemas.microsoft.com/office/powerpoint/2010/main" val="1624619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28600"/>
            <a:ext cx="7772400" cy="553998"/>
          </a:xfrm>
        </p:spPr>
        <p:txBody>
          <a:bodyPr/>
          <a:lstStyle/>
          <a:p>
            <a:r>
              <a:rPr lang="en-US" dirty="0"/>
              <a:t>Grit – an example from the NFL</a:t>
            </a:r>
          </a:p>
        </p:txBody>
      </p:sp>
      <p:sp>
        <p:nvSpPr>
          <p:cNvPr id="5" name="Content Placeholder 4"/>
          <p:cNvSpPr>
            <a:spLocks noGrp="1"/>
          </p:cNvSpPr>
          <p:nvPr>
            <p:ph sz="half" idx="1"/>
          </p:nvPr>
        </p:nvSpPr>
        <p:spPr>
          <a:xfrm>
            <a:off x="609600" y="1905000"/>
            <a:ext cx="3810000" cy="4001095"/>
          </a:xfrm>
        </p:spPr>
        <p:txBody>
          <a:bodyPr/>
          <a:lstStyle/>
          <a:p>
            <a:r>
              <a:rPr lang="en-US" sz="2400" dirty="0"/>
              <a:t>“lacks great physical stature and strength”</a:t>
            </a:r>
          </a:p>
          <a:p>
            <a:r>
              <a:rPr lang="en-US" sz="2400" dirty="0"/>
              <a:t>“a system-type player that could get exposed if forced to ad-lib”</a:t>
            </a:r>
          </a:p>
          <a:p>
            <a:r>
              <a:rPr lang="en-US" sz="2400" dirty="0"/>
              <a:t>“does not throw a tight spiral”</a:t>
            </a:r>
          </a:p>
          <a:p>
            <a:r>
              <a:rPr lang="en-US" sz="2400" dirty="0"/>
              <a:t>Drafted 6</a:t>
            </a:r>
            <a:r>
              <a:rPr lang="en-US" sz="2400" baseline="30000" dirty="0"/>
              <a:t>th</a:t>
            </a:r>
            <a:r>
              <a:rPr lang="en-US" sz="2400" dirty="0"/>
              <a:t> round #199</a:t>
            </a:r>
          </a:p>
          <a:p>
            <a:endParaRPr lang="en-US" dirty="0"/>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95800" y="1905000"/>
            <a:ext cx="4436951" cy="3414712"/>
          </a:xfrm>
        </p:spPr>
      </p:pic>
    </p:spTree>
    <p:extLst>
      <p:ext uri="{BB962C8B-B14F-4D97-AF65-F5344CB8AC3E}">
        <p14:creationId xmlns:p14="http://schemas.microsoft.com/office/powerpoint/2010/main" val="322124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Grit</a:t>
            </a: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62000" y="1796350"/>
            <a:ext cx="2895600" cy="4232975"/>
          </a:xfrm>
        </p:spPr>
      </p:pic>
      <p:sp>
        <p:nvSpPr>
          <p:cNvPr id="5" name="Content Placeholder 4"/>
          <p:cNvSpPr>
            <a:spLocks noGrp="1"/>
          </p:cNvSpPr>
          <p:nvPr>
            <p:ph sz="half" idx="2"/>
          </p:nvPr>
        </p:nvSpPr>
        <p:spPr>
          <a:xfrm>
            <a:off x="4648200" y="1981200"/>
            <a:ext cx="3810000" cy="2185214"/>
          </a:xfrm>
        </p:spPr>
        <p:txBody>
          <a:bodyPr/>
          <a:lstStyle/>
          <a:p>
            <a:r>
              <a:rPr lang="en-US" dirty="0"/>
              <a:t>5 </a:t>
            </a:r>
            <a:r>
              <a:rPr lang="en-US" dirty="0" err="1"/>
              <a:t>Superbowl</a:t>
            </a:r>
            <a:r>
              <a:rPr lang="en-US" dirty="0"/>
              <a:t> Wins</a:t>
            </a:r>
          </a:p>
          <a:p>
            <a:r>
              <a:rPr lang="en-US" dirty="0"/>
              <a:t>4 </a:t>
            </a:r>
            <a:r>
              <a:rPr lang="en-US" dirty="0" err="1"/>
              <a:t>Superbowl</a:t>
            </a:r>
            <a:r>
              <a:rPr lang="en-US" dirty="0"/>
              <a:t> MVPs</a:t>
            </a:r>
          </a:p>
          <a:p>
            <a:r>
              <a:rPr lang="en-US" dirty="0"/>
              <a:t>8 AFC Championships</a:t>
            </a:r>
          </a:p>
          <a:p>
            <a:r>
              <a:rPr lang="en-US" dirty="0"/>
              <a:t>3 NFL MVPs</a:t>
            </a:r>
          </a:p>
        </p:txBody>
      </p:sp>
    </p:spTree>
    <p:extLst>
      <p:ext uri="{BB962C8B-B14F-4D97-AF65-F5344CB8AC3E}">
        <p14:creationId xmlns:p14="http://schemas.microsoft.com/office/powerpoint/2010/main" val="2034083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Grit and the “Growth Mindset”</a:t>
            </a:r>
          </a:p>
        </p:txBody>
      </p:sp>
      <p:sp>
        <p:nvSpPr>
          <p:cNvPr id="3" name="Content Placeholder 2"/>
          <p:cNvSpPr>
            <a:spLocks noGrp="1"/>
          </p:cNvSpPr>
          <p:nvPr>
            <p:ph idx="1"/>
          </p:nvPr>
        </p:nvSpPr>
        <p:spPr>
          <a:xfrm>
            <a:off x="914400" y="1828800"/>
            <a:ext cx="7772400" cy="4062651"/>
          </a:xfrm>
        </p:spPr>
        <p:txBody>
          <a:bodyPr/>
          <a:lstStyle/>
          <a:p>
            <a:r>
              <a:rPr lang="en-US" dirty="0"/>
              <a:t>Grit enables and  fosters a “growth mindset” (Carol </a:t>
            </a:r>
            <a:r>
              <a:rPr lang="en-US" dirty="0" err="1"/>
              <a:t>Dweck</a:t>
            </a:r>
            <a:r>
              <a:rPr lang="en-US" dirty="0"/>
              <a:t>) </a:t>
            </a:r>
          </a:p>
          <a:p>
            <a:pPr lvl="1"/>
            <a:r>
              <a:rPr lang="en-US" dirty="0"/>
              <a:t>A belief that abilities are not fixed and that you can improve</a:t>
            </a:r>
          </a:p>
          <a:p>
            <a:pPr lvl="1"/>
            <a:r>
              <a:rPr lang="en-US" dirty="0"/>
              <a:t>Failure is an opportunity to improve, not an indictment of your </a:t>
            </a:r>
            <a:r>
              <a:rPr lang="en-US" dirty="0" smtClean="0"/>
              <a:t>inadequacies</a:t>
            </a:r>
          </a:p>
          <a:p>
            <a:pPr lvl="1"/>
            <a:r>
              <a:rPr lang="en-US" dirty="0" smtClean="0"/>
              <a:t>Athletes in medicine as a potential example</a:t>
            </a:r>
            <a:endParaRPr lang="en-US" dirty="0"/>
          </a:p>
          <a:p>
            <a:endParaRPr lang="en-US" dirty="0"/>
          </a:p>
        </p:txBody>
      </p:sp>
    </p:spTree>
    <p:extLst>
      <p:ext uri="{BB962C8B-B14F-4D97-AF65-F5344CB8AC3E}">
        <p14:creationId xmlns:p14="http://schemas.microsoft.com/office/powerpoint/2010/main" val="1919665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a:xfrm>
            <a:off x="914400" y="1828800"/>
            <a:ext cx="7772400" cy="1015663"/>
          </a:xfrm>
        </p:spPr>
        <p:txBody>
          <a:bodyPr/>
          <a:lstStyle/>
          <a:p>
            <a:r>
              <a:rPr lang="en-US" dirty="0"/>
              <a:t>None</a:t>
            </a:r>
          </a:p>
          <a:p>
            <a:r>
              <a:rPr lang="en-US" dirty="0"/>
              <a:t>All current research is NIH funded</a:t>
            </a:r>
          </a:p>
        </p:txBody>
      </p:sp>
    </p:spTree>
    <p:extLst>
      <p:ext uri="{BB962C8B-B14F-4D97-AF65-F5344CB8AC3E}">
        <p14:creationId xmlns:p14="http://schemas.microsoft.com/office/powerpoint/2010/main" val="2290783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Promoting Resiliency</a:t>
            </a:r>
          </a:p>
        </p:txBody>
      </p:sp>
      <p:sp>
        <p:nvSpPr>
          <p:cNvPr id="3" name="Content Placeholder 2"/>
          <p:cNvSpPr>
            <a:spLocks noGrp="1"/>
          </p:cNvSpPr>
          <p:nvPr>
            <p:ph idx="1"/>
          </p:nvPr>
        </p:nvSpPr>
        <p:spPr>
          <a:xfrm>
            <a:off x="914400" y="1828800"/>
            <a:ext cx="7772400" cy="1446550"/>
          </a:xfrm>
        </p:spPr>
        <p:txBody>
          <a:bodyPr/>
          <a:lstStyle/>
          <a:p>
            <a:r>
              <a:rPr lang="en-US" dirty="0"/>
              <a:t>A strong resiliency framework is built upon</a:t>
            </a:r>
          </a:p>
          <a:p>
            <a:pPr lvl="1"/>
            <a:r>
              <a:rPr lang="en-US" dirty="0"/>
              <a:t>Healthy adaptive emotional, cognitive, physical, social and spiritual characteristics</a:t>
            </a:r>
          </a:p>
        </p:txBody>
      </p:sp>
    </p:spTree>
    <p:extLst>
      <p:ext uri="{BB962C8B-B14F-4D97-AF65-F5344CB8AC3E}">
        <p14:creationId xmlns:p14="http://schemas.microsoft.com/office/powerpoint/2010/main" val="3187340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Promoting resiliency</a:t>
            </a:r>
          </a:p>
        </p:txBody>
      </p:sp>
      <p:sp>
        <p:nvSpPr>
          <p:cNvPr id="3" name="Content Placeholder 2"/>
          <p:cNvSpPr>
            <a:spLocks noGrp="1"/>
          </p:cNvSpPr>
          <p:nvPr>
            <p:ph idx="1"/>
          </p:nvPr>
        </p:nvSpPr>
        <p:spPr>
          <a:xfrm>
            <a:off x="914400" y="1828800"/>
            <a:ext cx="7772400" cy="4216539"/>
          </a:xfrm>
        </p:spPr>
        <p:txBody>
          <a:bodyPr/>
          <a:lstStyle/>
          <a:p>
            <a:r>
              <a:rPr lang="en-US" dirty="0"/>
              <a:t>Siebert’s resiliency model – 5 Key Principles</a:t>
            </a:r>
          </a:p>
          <a:p>
            <a:r>
              <a:rPr lang="en-US" dirty="0"/>
              <a:t>1. Managing your personal health</a:t>
            </a:r>
          </a:p>
          <a:p>
            <a:r>
              <a:rPr lang="en-US" dirty="0"/>
              <a:t>2. Problem Solving</a:t>
            </a:r>
          </a:p>
          <a:p>
            <a:r>
              <a:rPr lang="en-US" dirty="0"/>
              <a:t>3. Increasing self-strengths: self-esteem, self-confidence, and self-concept</a:t>
            </a:r>
          </a:p>
          <a:p>
            <a:r>
              <a:rPr lang="en-US" dirty="0"/>
              <a:t>4. Developing Positive Response choices </a:t>
            </a:r>
          </a:p>
          <a:p>
            <a:r>
              <a:rPr lang="en-US" dirty="0"/>
              <a:t>5. Learning good lessons from difficult situations</a:t>
            </a:r>
          </a:p>
        </p:txBody>
      </p:sp>
      <p:sp>
        <p:nvSpPr>
          <p:cNvPr id="4" name="TextBox 3"/>
          <p:cNvSpPr txBox="1"/>
          <p:nvPr/>
        </p:nvSpPr>
        <p:spPr>
          <a:xfrm>
            <a:off x="228600" y="6172200"/>
            <a:ext cx="8382000" cy="338554"/>
          </a:xfrm>
          <a:prstGeom prst="rect">
            <a:avLst/>
          </a:prstGeom>
          <a:noFill/>
        </p:spPr>
        <p:txBody>
          <a:bodyPr wrap="square" rtlCol="0">
            <a:spAutoFit/>
          </a:bodyPr>
          <a:lstStyle/>
          <a:p>
            <a:r>
              <a:rPr lang="en-US" sz="1600" dirty="0"/>
              <a:t>Siebert AL. The Resiliency Advantage. San Francisco, CA:  </a:t>
            </a:r>
            <a:r>
              <a:rPr lang="en-US" sz="1600" dirty="0" err="1"/>
              <a:t>Berrett-Kuehler</a:t>
            </a:r>
            <a:r>
              <a:rPr lang="en-US" sz="1600" dirty="0"/>
              <a:t> Publisher, </a:t>
            </a:r>
            <a:r>
              <a:rPr lang="en-US" sz="1600" dirty="0" err="1"/>
              <a:t>Inc</a:t>
            </a:r>
            <a:r>
              <a:rPr lang="en-US" sz="1600" dirty="0"/>
              <a:t>; 2005. </a:t>
            </a:r>
          </a:p>
        </p:txBody>
      </p:sp>
    </p:spTree>
    <p:extLst>
      <p:ext uri="{BB962C8B-B14F-4D97-AF65-F5344CB8AC3E}">
        <p14:creationId xmlns:p14="http://schemas.microsoft.com/office/powerpoint/2010/main" val="1496507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we promote resiliency??</a:t>
            </a:r>
          </a:p>
        </p:txBody>
      </p:sp>
      <p:sp>
        <p:nvSpPr>
          <p:cNvPr id="3" name="Content Placeholder 2"/>
          <p:cNvSpPr>
            <a:spLocks noGrp="1"/>
          </p:cNvSpPr>
          <p:nvPr>
            <p:ph idx="1"/>
          </p:nvPr>
        </p:nvSpPr>
        <p:spPr>
          <a:xfrm>
            <a:off x="933450" y="1239798"/>
            <a:ext cx="7772400" cy="369332"/>
          </a:xfrm>
        </p:spPr>
        <p:txBody>
          <a:bodyPr/>
          <a:lstStyle/>
          <a:p>
            <a:r>
              <a:rPr lang="en-US" sz="2400" dirty="0"/>
              <a:t>Or, how can we fight burnout? </a:t>
            </a:r>
          </a:p>
        </p:txBody>
      </p:sp>
    </p:spTree>
    <p:extLst>
      <p:ext uri="{BB962C8B-B14F-4D97-AF65-F5344CB8AC3E}">
        <p14:creationId xmlns:p14="http://schemas.microsoft.com/office/powerpoint/2010/main" val="40852006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we promote resiliency??</a:t>
            </a:r>
          </a:p>
        </p:txBody>
      </p:sp>
      <p:sp>
        <p:nvSpPr>
          <p:cNvPr id="3" name="Content Placeholder 2"/>
          <p:cNvSpPr>
            <a:spLocks noGrp="1"/>
          </p:cNvSpPr>
          <p:nvPr>
            <p:ph idx="1"/>
          </p:nvPr>
        </p:nvSpPr>
        <p:spPr>
          <a:xfrm>
            <a:off x="914400" y="1459230"/>
            <a:ext cx="7772400" cy="3939540"/>
          </a:xfrm>
        </p:spPr>
        <p:txBody>
          <a:bodyPr/>
          <a:lstStyle/>
          <a:p>
            <a:r>
              <a:rPr lang="en-US" sz="2400" dirty="0"/>
              <a:t>Mentoring, coaching, wellness programs</a:t>
            </a:r>
          </a:p>
          <a:p>
            <a:r>
              <a:rPr lang="en-US" sz="2400" dirty="0"/>
              <a:t>Beginning to be well-documented in the literature that mentoring and coaching programs can improve resident wellness and satisfaction</a:t>
            </a:r>
          </a:p>
          <a:p>
            <a:r>
              <a:rPr lang="en-US" sz="2400" dirty="0" err="1"/>
              <a:t>Runyan</a:t>
            </a:r>
            <a:r>
              <a:rPr lang="en-US" sz="2400" dirty="0"/>
              <a:t>: Impact of a Family Medicine resident wellness curriculum</a:t>
            </a:r>
          </a:p>
          <a:p>
            <a:r>
              <a:rPr lang="en-US" sz="2400" dirty="0"/>
              <a:t>Adams: Resiliency Training for Medical Professionals</a:t>
            </a:r>
          </a:p>
          <a:p>
            <a:r>
              <a:rPr lang="en-US" sz="2400" dirty="0"/>
              <a:t>Zhang: Formal Mentorship in a surgical residency training program: a prospective interventional study</a:t>
            </a:r>
          </a:p>
        </p:txBody>
      </p:sp>
    </p:spTree>
    <p:extLst>
      <p:ext uri="{BB962C8B-B14F-4D97-AF65-F5344CB8AC3E}">
        <p14:creationId xmlns:p14="http://schemas.microsoft.com/office/powerpoint/2010/main" val="34690989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Promoting Resiliency</a:t>
            </a:r>
          </a:p>
        </p:txBody>
      </p:sp>
      <p:sp>
        <p:nvSpPr>
          <p:cNvPr id="5" name="Content Placeholder 4"/>
          <p:cNvSpPr>
            <a:spLocks noGrp="1"/>
          </p:cNvSpPr>
          <p:nvPr>
            <p:ph idx="1"/>
          </p:nvPr>
        </p:nvSpPr>
        <p:spPr>
          <a:xfrm>
            <a:off x="914400" y="1828800"/>
            <a:ext cx="7772400" cy="1292662"/>
          </a:xfrm>
        </p:spPr>
        <p:txBody>
          <a:bodyPr/>
          <a:lstStyle/>
          <a:p>
            <a:r>
              <a:rPr lang="en-US" dirty="0" err="1"/>
              <a:t>Palamara</a:t>
            </a:r>
            <a:r>
              <a:rPr lang="en-US" dirty="0"/>
              <a:t>: Promoting Success: A Professional Development Coaching Program for Interns in internal Medicine</a:t>
            </a:r>
          </a:p>
        </p:txBody>
      </p:sp>
    </p:spTree>
    <p:extLst>
      <p:ext uri="{BB962C8B-B14F-4D97-AF65-F5344CB8AC3E}">
        <p14:creationId xmlns:p14="http://schemas.microsoft.com/office/powerpoint/2010/main" val="2242159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Content Placeholder 6" descr="1st coach.tiff"/>
          <p:cNvPicPr>
            <a:picLocks noGrp="1" noChangeAspect="1"/>
          </p:cNvPicPr>
          <p:nvPr/>
        </p:nvPicPr>
        <p:blipFill>
          <a:blip r:embed="rId3" cstate="print"/>
          <a:srcRect l="3025" t="1321" r="29974" b="47144"/>
          <a:stretch>
            <a:fillRect/>
          </a:stretch>
        </p:blipFill>
        <p:spPr bwMode="auto">
          <a:xfrm>
            <a:off x="475151" y="1371600"/>
            <a:ext cx="3231173" cy="3429000"/>
          </a:xfrm>
          <a:prstGeom prst="rect">
            <a:avLst/>
          </a:prstGeom>
          <a:noFill/>
          <a:ln w="9525">
            <a:noFill/>
            <a:miter lim="800000"/>
            <a:headEnd/>
            <a:tailEnd/>
          </a:ln>
        </p:spPr>
      </p:pic>
      <p:sp>
        <p:nvSpPr>
          <p:cNvPr id="20482" name="Title 3"/>
          <p:cNvSpPr>
            <a:spLocks noGrp="1"/>
          </p:cNvSpPr>
          <p:nvPr>
            <p:ph type="title"/>
          </p:nvPr>
        </p:nvSpPr>
        <p:spPr/>
        <p:txBody>
          <a:bodyPr/>
          <a:lstStyle/>
          <a:p>
            <a:pPr eaLnBrk="1" hangingPunct="1"/>
            <a:r>
              <a:rPr lang="en-US" dirty="0"/>
              <a:t> What exactly is coaching?</a:t>
            </a:r>
          </a:p>
        </p:txBody>
      </p:sp>
      <p:sp>
        <p:nvSpPr>
          <p:cNvPr id="12" name="Content Placeholder 11"/>
          <p:cNvSpPr>
            <a:spLocks noGrp="1"/>
          </p:cNvSpPr>
          <p:nvPr>
            <p:ph sz="half" idx="2"/>
          </p:nvPr>
        </p:nvSpPr>
        <p:spPr>
          <a:xfrm>
            <a:off x="3886200" y="1447800"/>
            <a:ext cx="5181600" cy="4114800"/>
          </a:xfrm>
        </p:spPr>
        <p:txBody>
          <a:bodyPr>
            <a:normAutofit fontScale="92500" lnSpcReduction="20000"/>
          </a:bodyPr>
          <a:lstStyle/>
          <a:p>
            <a:pPr marL="182563" indent="-182563"/>
            <a:r>
              <a:rPr lang="en-US" sz="2400" dirty="0"/>
              <a:t>Takes a valued person from where they are to where they want to be – </a:t>
            </a:r>
            <a:r>
              <a:rPr lang="en-US" sz="2400" i="1" dirty="0"/>
              <a:t>Old Webster Dictionary</a:t>
            </a:r>
          </a:p>
          <a:p>
            <a:pPr marL="182563" indent="-182563"/>
            <a:r>
              <a:rPr lang="en-US" sz="2400" dirty="0"/>
              <a:t>Unlocks a person’s potential to maximize performance</a:t>
            </a:r>
          </a:p>
          <a:p>
            <a:pPr marL="182563" indent="-182563"/>
            <a:r>
              <a:rPr lang="en-US" sz="2400" dirty="0"/>
              <a:t>NOT fixing people </a:t>
            </a:r>
            <a:r>
              <a:rPr lang="mr-IN" sz="2400" dirty="0"/>
              <a:t>–</a:t>
            </a:r>
            <a:r>
              <a:rPr lang="en-US" sz="2400" dirty="0"/>
              <a:t> helping them be their best </a:t>
            </a:r>
            <a:r>
              <a:rPr lang="en-US" sz="2400" dirty="0" smtClean="0"/>
              <a:t>selves</a:t>
            </a:r>
          </a:p>
          <a:p>
            <a:r>
              <a:rPr lang="en-US" sz="2600" dirty="0">
                <a:latin typeface="Calibri" pitchFamily="34" charset="0"/>
              </a:rPr>
              <a:t>Identify strengths and use them to overcome barriers</a:t>
            </a:r>
          </a:p>
          <a:p>
            <a:r>
              <a:rPr lang="en-US" sz="2600" dirty="0">
                <a:latin typeface="Calibri" pitchFamily="34" charset="0"/>
              </a:rPr>
              <a:t>Identify effective coping skills and how/when to employ them</a:t>
            </a:r>
          </a:p>
          <a:p>
            <a:pPr marL="182563" indent="-182563"/>
            <a:endParaRPr lang="en-US" sz="2400" dirty="0"/>
          </a:p>
          <a:p>
            <a:endParaRPr lang="en-US" dirty="0"/>
          </a:p>
        </p:txBody>
      </p:sp>
      <p:sp>
        <p:nvSpPr>
          <p:cNvPr id="20484" name="TextBox 1"/>
          <p:cNvSpPr txBox="1">
            <a:spLocks noChangeArrowheads="1"/>
          </p:cNvSpPr>
          <p:nvPr/>
        </p:nvSpPr>
        <p:spPr bwMode="auto">
          <a:xfrm>
            <a:off x="4014354" y="1480127"/>
            <a:ext cx="3829050" cy="1200150"/>
          </a:xfrm>
          <a:prstGeom prst="rect">
            <a:avLst/>
          </a:prstGeom>
          <a:noFill/>
          <a:ln w="9525">
            <a:noFill/>
            <a:miter lim="800000"/>
            <a:headEnd/>
            <a:tailEnd/>
          </a:ln>
        </p:spPr>
        <p:txBody>
          <a:bodyPr>
            <a:spAutoFit/>
          </a:bodyPr>
          <a:lstStyle/>
          <a:p>
            <a:endParaRPr lang="en-US">
              <a:latin typeface="Calibri" pitchFamily="34" charset="0"/>
            </a:endParaRPr>
          </a:p>
          <a:p>
            <a:endParaRPr lang="en-US">
              <a:latin typeface="Calibri" pitchFamily="34" charset="0"/>
            </a:endParaRPr>
          </a:p>
          <a:p>
            <a:endParaRPr lang="en-US"/>
          </a:p>
          <a:p>
            <a:endParaRPr lang="en-US"/>
          </a:p>
        </p:txBody>
      </p:sp>
      <p:grpSp>
        <p:nvGrpSpPr>
          <p:cNvPr id="2" name="Group 6"/>
          <p:cNvGrpSpPr>
            <a:grpSpLocks/>
          </p:cNvGrpSpPr>
          <p:nvPr/>
        </p:nvGrpSpPr>
        <p:grpSpPr bwMode="auto">
          <a:xfrm>
            <a:off x="1371601" y="6096000"/>
            <a:ext cx="6265069" cy="685800"/>
            <a:chOff x="304800" y="6096000"/>
            <a:chExt cx="8353425" cy="685800"/>
          </a:xfrm>
        </p:grpSpPr>
        <p:pic>
          <p:nvPicPr>
            <p:cNvPr id="20486" name="Picture 7"/>
            <p:cNvPicPr>
              <a:picLocks noChangeAspect="1"/>
            </p:cNvPicPr>
            <p:nvPr/>
          </p:nvPicPr>
          <p:blipFill>
            <a:blip r:embed="rId4" cstate="print"/>
            <a:srcRect/>
            <a:stretch>
              <a:fillRect/>
            </a:stretch>
          </p:blipFill>
          <p:spPr bwMode="auto">
            <a:xfrm>
              <a:off x="304800" y="6096000"/>
              <a:ext cx="1917700" cy="685800"/>
            </a:xfrm>
            <a:prstGeom prst="rect">
              <a:avLst/>
            </a:prstGeom>
            <a:noFill/>
            <a:ln w="9525">
              <a:noFill/>
              <a:miter lim="800000"/>
              <a:headEnd/>
              <a:tailEnd/>
            </a:ln>
          </p:spPr>
        </p:pic>
        <p:pic>
          <p:nvPicPr>
            <p:cNvPr id="20487" name="Picture 1"/>
            <p:cNvPicPr>
              <a:picLocks noChangeAspect="1" noChangeArrowheads="1"/>
            </p:cNvPicPr>
            <p:nvPr/>
          </p:nvPicPr>
          <p:blipFill>
            <a:blip r:embed="rId5" cstate="print"/>
            <a:srcRect/>
            <a:stretch>
              <a:fillRect/>
            </a:stretch>
          </p:blipFill>
          <p:spPr bwMode="auto">
            <a:xfrm>
              <a:off x="6096000" y="6162675"/>
              <a:ext cx="2562225" cy="466725"/>
            </a:xfrm>
            <a:prstGeom prst="rect">
              <a:avLst/>
            </a:prstGeom>
            <a:noFill/>
            <a:ln w="9525">
              <a:noFill/>
              <a:miter lim="800000"/>
              <a:headEnd/>
              <a:tailEnd/>
            </a:ln>
          </p:spPr>
        </p:pic>
      </p:grpSp>
      <p:sp>
        <p:nvSpPr>
          <p:cNvPr id="4" name="TextBox 3"/>
          <p:cNvSpPr txBox="1"/>
          <p:nvPr/>
        </p:nvSpPr>
        <p:spPr>
          <a:xfrm>
            <a:off x="609600" y="5257800"/>
            <a:ext cx="6400800" cy="646331"/>
          </a:xfrm>
          <a:prstGeom prst="rect">
            <a:avLst/>
          </a:prstGeom>
          <a:noFill/>
        </p:spPr>
        <p:txBody>
          <a:bodyPr wrap="square" rtlCol="0">
            <a:spAutoFit/>
          </a:bodyPr>
          <a:lstStyle/>
          <a:p>
            <a:r>
              <a:rPr lang="en-US" dirty="0"/>
              <a:t>Kerri </a:t>
            </a:r>
            <a:r>
              <a:rPr lang="en-US" dirty="0" err="1"/>
              <a:t>Palamara</a:t>
            </a:r>
            <a:r>
              <a:rPr lang="en-US" dirty="0"/>
              <a:t>, MD</a:t>
            </a:r>
          </a:p>
          <a:p>
            <a:r>
              <a:rPr lang="en-US" dirty="0">
                <a:hlinkClick r:id="rId6"/>
              </a:rPr>
              <a:t>kpalamara@partners.org</a:t>
            </a:r>
            <a:endParaRPr lang="en-US" dirty="0"/>
          </a:p>
        </p:txBody>
      </p:sp>
    </p:spTree>
    <p:extLst>
      <p:ext uri="{BB962C8B-B14F-4D97-AF65-F5344CB8AC3E}">
        <p14:creationId xmlns:p14="http://schemas.microsoft.com/office/powerpoint/2010/main" val="1316408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Heart of the MGH Coaching</a:t>
            </a:r>
          </a:p>
        </p:txBody>
      </p:sp>
      <p:sp>
        <p:nvSpPr>
          <p:cNvPr id="5" name="Content Placeholder 4"/>
          <p:cNvSpPr>
            <a:spLocks noGrp="1"/>
          </p:cNvSpPr>
          <p:nvPr>
            <p:ph idx="1"/>
          </p:nvPr>
        </p:nvSpPr>
        <p:spPr>
          <a:xfrm>
            <a:off x="914400" y="1828800"/>
            <a:ext cx="7772400" cy="3785652"/>
          </a:xfrm>
        </p:spPr>
        <p:txBody>
          <a:bodyPr/>
          <a:lstStyle/>
          <a:p>
            <a:r>
              <a:rPr lang="en-US" dirty="0"/>
              <a:t>Positive psychology </a:t>
            </a:r>
          </a:p>
          <a:p>
            <a:pPr lvl="1"/>
            <a:r>
              <a:rPr lang="en-US" dirty="0"/>
              <a:t>Focus on the positive, not the negatives</a:t>
            </a:r>
          </a:p>
          <a:p>
            <a:pPr lvl="2"/>
            <a:r>
              <a:rPr lang="en-US" dirty="0">
                <a:solidFill>
                  <a:srgbClr val="9E7E38"/>
                </a:solidFill>
              </a:rPr>
              <a:t>Glass half </a:t>
            </a:r>
            <a:r>
              <a:rPr lang="en-US" dirty="0" smtClean="0">
                <a:solidFill>
                  <a:srgbClr val="9E7E38"/>
                </a:solidFill>
              </a:rPr>
              <a:t>full !</a:t>
            </a:r>
            <a:endParaRPr lang="en-US" dirty="0">
              <a:solidFill>
                <a:srgbClr val="9E7E38"/>
              </a:solidFill>
            </a:endParaRPr>
          </a:p>
          <a:p>
            <a:pPr lvl="1"/>
            <a:r>
              <a:rPr lang="en-US" dirty="0"/>
              <a:t>Try to identify and use the resident’s strengths and talents</a:t>
            </a:r>
          </a:p>
          <a:p>
            <a:pPr lvl="1"/>
            <a:r>
              <a:rPr lang="en-US" dirty="0"/>
              <a:t>Set realistic goals</a:t>
            </a:r>
          </a:p>
          <a:p>
            <a:pPr lvl="1"/>
            <a:endParaRPr lang="en-US" dirty="0"/>
          </a:p>
        </p:txBody>
      </p:sp>
    </p:spTree>
    <p:extLst>
      <p:ext uri="{BB962C8B-B14F-4D97-AF65-F5344CB8AC3E}">
        <p14:creationId xmlns:p14="http://schemas.microsoft.com/office/powerpoint/2010/main" val="42213071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 the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5980729"/>
              </p:ext>
            </p:extLst>
          </p:nvPr>
        </p:nvGraphicFramePr>
        <p:xfrm>
          <a:off x="914400" y="3124200"/>
          <a:ext cx="7772400" cy="2595880"/>
        </p:xfrm>
        <a:graphic>
          <a:graphicData uri="http://schemas.openxmlformats.org/drawingml/2006/table">
            <a:tbl>
              <a:tblPr firstRow="1" bandRow="1">
                <a:tableStyleId>{5C22544A-7EE6-4342-B048-85BDC9FD1C3A}</a:tableStyleId>
              </a:tblPr>
              <a:tblGrid>
                <a:gridCol w="7772400">
                  <a:extLst>
                    <a:ext uri="{9D8B030D-6E8A-4147-A177-3AD203B41FA5}">
                      <a16:colId xmlns="" xmlns:a16="http://schemas.microsoft.com/office/drawing/2014/main" val="20000"/>
                    </a:ext>
                  </a:extLst>
                </a:gridCol>
              </a:tblGrid>
              <a:tr h="370840">
                <a:tc>
                  <a:txBody>
                    <a:bodyPr/>
                    <a:lstStyle/>
                    <a:p>
                      <a:pPr marL="0" marR="0">
                        <a:lnSpc>
                          <a:spcPct val="115000"/>
                        </a:lnSpc>
                        <a:spcBef>
                          <a:spcPts val="0"/>
                        </a:spcBef>
                        <a:spcAft>
                          <a:spcPts val="0"/>
                        </a:spcAft>
                      </a:pPr>
                      <a:r>
                        <a:rPr lang="en-US" sz="1000" dirty="0">
                          <a:effectLst/>
                          <a:latin typeface="Calibri"/>
                          <a:ea typeface="Calibri"/>
                          <a:cs typeface="Times New Roman"/>
                        </a:rPr>
                        <a:t>Enhance meaning of being a physician</a:t>
                      </a:r>
                      <a:endParaRPr lang="en-US" sz="11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370840">
                <a:tc>
                  <a:txBody>
                    <a:bodyPr/>
                    <a:lstStyle/>
                    <a:p>
                      <a:pPr marL="0" marR="0">
                        <a:lnSpc>
                          <a:spcPct val="115000"/>
                        </a:lnSpc>
                        <a:spcBef>
                          <a:spcPts val="0"/>
                        </a:spcBef>
                        <a:spcAft>
                          <a:spcPts val="0"/>
                        </a:spcAft>
                      </a:pPr>
                      <a:r>
                        <a:rPr lang="en-US" sz="1000" dirty="0">
                          <a:effectLst/>
                          <a:latin typeface="Calibri"/>
                          <a:ea typeface="Calibri"/>
                          <a:cs typeface="Times New Roman"/>
                        </a:rPr>
                        <a:t>Attention to scheduling, work intensity, and work compression</a:t>
                      </a:r>
                      <a:endParaRPr lang="en-US" sz="11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370840">
                <a:tc>
                  <a:txBody>
                    <a:bodyPr/>
                    <a:lstStyle/>
                    <a:p>
                      <a:pPr marL="0" marR="0">
                        <a:lnSpc>
                          <a:spcPct val="115000"/>
                        </a:lnSpc>
                        <a:spcBef>
                          <a:spcPts val="0"/>
                        </a:spcBef>
                        <a:spcAft>
                          <a:spcPts val="0"/>
                        </a:spcAft>
                      </a:pPr>
                      <a:r>
                        <a:rPr lang="en-US" sz="1000" dirty="0">
                          <a:effectLst/>
                          <a:latin typeface="Calibri"/>
                          <a:ea typeface="Calibri"/>
                          <a:cs typeface="Times New Roman"/>
                        </a:rPr>
                        <a:t>Workplace safety</a:t>
                      </a:r>
                      <a:endParaRPr lang="en-US" sz="11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370840">
                <a:tc>
                  <a:txBody>
                    <a:bodyPr/>
                    <a:lstStyle/>
                    <a:p>
                      <a:pPr marL="0" marR="0">
                        <a:lnSpc>
                          <a:spcPct val="115000"/>
                        </a:lnSpc>
                        <a:spcBef>
                          <a:spcPts val="0"/>
                        </a:spcBef>
                        <a:spcAft>
                          <a:spcPts val="0"/>
                        </a:spcAft>
                      </a:pPr>
                      <a:r>
                        <a:rPr lang="en-US" sz="1000">
                          <a:effectLst/>
                          <a:latin typeface="Calibri"/>
                          <a:ea typeface="Calibri"/>
                          <a:cs typeface="Times New Roman"/>
                        </a:rPr>
                        <a:t>Time for personal health needs</a:t>
                      </a:r>
                      <a:endParaRPr lang="en-US" sz="1100">
                        <a:effectLst/>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r h="370840">
                <a:tc>
                  <a:txBody>
                    <a:bodyPr/>
                    <a:lstStyle/>
                    <a:p>
                      <a:pPr marL="0" marR="0">
                        <a:lnSpc>
                          <a:spcPct val="115000"/>
                        </a:lnSpc>
                        <a:spcBef>
                          <a:spcPts val="0"/>
                        </a:spcBef>
                        <a:spcAft>
                          <a:spcPts val="0"/>
                        </a:spcAft>
                      </a:pPr>
                      <a:r>
                        <a:rPr lang="en-US" sz="1000">
                          <a:effectLst/>
                          <a:latin typeface="Calibri"/>
                          <a:ea typeface="Calibri"/>
                          <a:cs typeface="Times New Roman"/>
                        </a:rPr>
                        <a:t>Identification of burnout, depression, and substance abuse</a:t>
                      </a:r>
                      <a:endParaRPr lang="en-US" sz="1100">
                        <a:effectLst/>
                        <a:latin typeface="Calibri"/>
                        <a:ea typeface="Calibri"/>
                        <a:cs typeface="Times New Roman"/>
                      </a:endParaRPr>
                    </a:p>
                  </a:txBody>
                  <a:tcPr marL="68580" marR="68580" marT="0" marB="0"/>
                </a:tc>
                <a:extLst>
                  <a:ext uri="{0D108BD9-81ED-4DB2-BD59-A6C34878D82A}">
                    <a16:rowId xmlns="" xmlns:a16="http://schemas.microsoft.com/office/drawing/2014/main" val="10004"/>
                  </a:ext>
                </a:extLst>
              </a:tr>
              <a:tr h="370840">
                <a:tc>
                  <a:txBody>
                    <a:bodyPr/>
                    <a:lstStyle/>
                    <a:p>
                      <a:pPr marL="0" marR="0">
                        <a:lnSpc>
                          <a:spcPct val="115000"/>
                        </a:lnSpc>
                        <a:spcBef>
                          <a:spcPts val="0"/>
                        </a:spcBef>
                        <a:spcAft>
                          <a:spcPts val="0"/>
                        </a:spcAft>
                      </a:pPr>
                      <a:r>
                        <a:rPr lang="en-US" sz="1000">
                          <a:effectLst/>
                          <a:latin typeface="Calibri"/>
                          <a:ea typeface="Calibri"/>
                          <a:cs typeface="Times New Roman"/>
                        </a:rPr>
                        <a:t>Tools for self-screening</a:t>
                      </a:r>
                      <a:endParaRPr lang="en-US" sz="1100">
                        <a:effectLst/>
                        <a:latin typeface="Calibri"/>
                        <a:ea typeface="Calibri"/>
                        <a:cs typeface="Times New Roman"/>
                      </a:endParaRPr>
                    </a:p>
                  </a:txBody>
                  <a:tcPr marL="68580" marR="68580" marT="0" marB="0"/>
                </a:tc>
                <a:extLst>
                  <a:ext uri="{0D108BD9-81ED-4DB2-BD59-A6C34878D82A}">
                    <a16:rowId xmlns="" xmlns:a16="http://schemas.microsoft.com/office/drawing/2014/main" val="10005"/>
                  </a:ext>
                </a:extLst>
              </a:tr>
              <a:tr h="370840">
                <a:tc>
                  <a:txBody>
                    <a:bodyPr/>
                    <a:lstStyle/>
                    <a:p>
                      <a:pPr marL="0" marR="0">
                        <a:lnSpc>
                          <a:spcPct val="115000"/>
                        </a:lnSpc>
                        <a:spcBef>
                          <a:spcPts val="0"/>
                        </a:spcBef>
                        <a:spcAft>
                          <a:spcPts val="0"/>
                        </a:spcAft>
                      </a:pPr>
                      <a:r>
                        <a:rPr lang="en-US" sz="1000" dirty="0">
                          <a:effectLst/>
                          <a:latin typeface="Calibri"/>
                          <a:ea typeface="Calibri"/>
                          <a:cs typeface="Times New Roman"/>
                        </a:rPr>
                        <a:t>Mental health assessment, counseling, and treatment</a:t>
                      </a:r>
                      <a:endParaRPr lang="en-US" sz="11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6"/>
                  </a:ext>
                </a:extLst>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152400"/>
            <a:ext cx="1905000" cy="1905000"/>
          </a:xfrm>
          <a:prstGeom prst="rect">
            <a:avLst/>
          </a:prstGeom>
        </p:spPr>
      </p:pic>
      <p:sp>
        <p:nvSpPr>
          <p:cNvPr id="6" name="TextBox 5"/>
          <p:cNvSpPr txBox="1"/>
          <p:nvPr/>
        </p:nvSpPr>
        <p:spPr>
          <a:xfrm>
            <a:off x="1295400" y="2362200"/>
            <a:ext cx="5132687" cy="369332"/>
          </a:xfrm>
          <a:prstGeom prst="rect">
            <a:avLst/>
          </a:prstGeom>
          <a:noFill/>
        </p:spPr>
        <p:txBody>
          <a:bodyPr wrap="none" rtlCol="0">
            <a:spAutoFit/>
          </a:bodyPr>
          <a:lstStyle/>
          <a:p>
            <a:r>
              <a:rPr lang="en-US" dirty="0"/>
              <a:t>Common Program Requirements July 2017: Wellness</a:t>
            </a:r>
          </a:p>
        </p:txBody>
      </p:sp>
    </p:spTree>
    <p:extLst>
      <p:ext uri="{BB962C8B-B14F-4D97-AF65-F5344CB8AC3E}">
        <p14:creationId xmlns:p14="http://schemas.microsoft.com/office/powerpoint/2010/main" val="16241492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1107996"/>
          </a:xfrm>
        </p:spPr>
        <p:txBody>
          <a:bodyPr/>
          <a:lstStyle/>
          <a:p>
            <a:r>
              <a:rPr lang="en-US" dirty="0"/>
              <a:t>How to determine a baseline for the problem? </a:t>
            </a:r>
          </a:p>
        </p:txBody>
      </p:sp>
      <p:sp>
        <p:nvSpPr>
          <p:cNvPr id="3" name="Content Placeholder 2"/>
          <p:cNvSpPr>
            <a:spLocks noGrp="1"/>
          </p:cNvSpPr>
          <p:nvPr>
            <p:ph idx="1"/>
          </p:nvPr>
        </p:nvSpPr>
        <p:spPr>
          <a:xfrm>
            <a:off x="914400" y="1828800"/>
            <a:ext cx="7772400" cy="1015663"/>
          </a:xfrm>
        </p:spPr>
        <p:txBody>
          <a:bodyPr/>
          <a:lstStyle/>
          <a:p>
            <a:r>
              <a:rPr lang="en-US" dirty="0"/>
              <a:t>Need to collect some data. </a:t>
            </a:r>
          </a:p>
          <a:p>
            <a:r>
              <a:rPr lang="en-US" dirty="0"/>
              <a:t>Multiple survey instruments out there</a:t>
            </a:r>
          </a:p>
        </p:txBody>
      </p:sp>
    </p:spTree>
    <p:extLst>
      <p:ext uri="{BB962C8B-B14F-4D97-AF65-F5344CB8AC3E}">
        <p14:creationId xmlns:p14="http://schemas.microsoft.com/office/powerpoint/2010/main" val="101226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WF Baseline Burnout Data</a:t>
            </a:r>
          </a:p>
        </p:txBody>
      </p:sp>
      <p:sp>
        <p:nvSpPr>
          <p:cNvPr id="3" name="Content Placeholder 2"/>
          <p:cNvSpPr>
            <a:spLocks noGrp="1"/>
          </p:cNvSpPr>
          <p:nvPr>
            <p:ph idx="1"/>
          </p:nvPr>
        </p:nvSpPr>
        <p:spPr>
          <a:xfrm>
            <a:off x="914400" y="1828800"/>
            <a:ext cx="7772400" cy="1600438"/>
          </a:xfrm>
        </p:spPr>
        <p:txBody>
          <a:bodyPr/>
          <a:lstStyle/>
          <a:p>
            <a:r>
              <a:rPr lang="en-US" dirty="0"/>
              <a:t>GME office surveyed all of our residents. </a:t>
            </a:r>
          </a:p>
          <a:p>
            <a:r>
              <a:rPr lang="en-US" dirty="0"/>
              <a:t>Received responses from 396 residents/fellows</a:t>
            </a:r>
          </a:p>
          <a:p>
            <a:r>
              <a:rPr lang="en-US" dirty="0"/>
              <a:t>Response rate of 57%</a:t>
            </a:r>
          </a:p>
        </p:txBody>
      </p:sp>
    </p:spTree>
    <p:extLst>
      <p:ext uri="{BB962C8B-B14F-4D97-AF65-F5344CB8AC3E}">
        <p14:creationId xmlns:p14="http://schemas.microsoft.com/office/powerpoint/2010/main" val="2044377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Hold that thought….</a:t>
            </a:r>
          </a:p>
        </p:txBody>
      </p:sp>
      <p:pic>
        <p:nvPicPr>
          <p:cNvPr id="4" name="Content Placeholder 3">
            <a:extLst>
              <a:ext uri="{FF2B5EF4-FFF2-40B4-BE49-F238E27FC236}">
                <a16:creationId xmlns="" xmlns:a16="http://schemas.microsoft.com/office/drawing/2014/main" id="{F6D10449-5B2F-43DF-8DE5-EAED0D2A7FFA}"/>
              </a:ext>
            </a:extLst>
          </p:cNvPr>
          <p:cNvPicPr>
            <a:picLocks noGrp="1" noChangeAspect="1"/>
          </p:cNvPicPr>
          <p:nvPr>
            <p:ph idx="1"/>
          </p:nvPr>
        </p:nvPicPr>
        <p:blipFill>
          <a:blip r:embed="rId3"/>
          <a:stretch>
            <a:fillRect/>
          </a:stretch>
        </p:blipFill>
        <p:spPr>
          <a:xfrm>
            <a:off x="1443755" y="1905000"/>
            <a:ext cx="6256489" cy="3836988"/>
          </a:xfrm>
          <a:prstGeom prst="rect">
            <a:avLst/>
          </a:prstGeom>
        </p:spPr>
      </p:pic>
    </p:spTree>
    <p:extLst>
      <p:ext uri="{BB962C8B-B14F-4D97-AF65-F5344CB8AC3E}">
        <p14:creationId xmlns:p14="http://schemas.microsoft.com/office/powerpoint/2010/main" val="35499058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226419419"/>
              </p:ext>
            </p:extLst>
          </p:nvPr>
        </p:nvGraphicFramePr>
        <p:xfrm>
          <a:off x="304800" y="1676400"/>
          <a:ext cx="4191000" cy="4419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3440493702"/>
              </p:ext>
            </p:extLst>
          </p:nvPr>
        </p:nvGraphicFramePr>
        <p:xfrm>
          <a:off x="4648200" y="1676400"/>
          <a:ext cx="4114800" cy="42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539937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685800"/>
            <a:ext cx="7772400" cy="1107996"/>
          </a:xfrm>
        </p:spPr>
        <p:txBody>
          <a:bodyPr/>
          <a:lstStyle/>
          <a:p>
            <a:r>
              <a:rPr lang="en-US" dirty="0"/>
              <a:t>Selected Questions from Burnout Survey, N = 396</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06521251"/>
              </p:ext>
            </p:extLst>
          </p:nvPr>
        </p:nvGraphicFramePr>
        <p:xfrm>
          <a:off x="914400" y="1828800"/>
          <a:ext cx="7772400" cy="4394200"/>
        </p:xfrm>
        <a:graphic>
          <a:graphicData uri="http://schemas.openxmlformats.org/drawingml/2006/table">
            <a:tbl>
              <a:tblPr firstRow="1" bandRow="1">
                <a:tableStyleId>{5C22544A-7EE6-4342-B048-85BDC9FD1C3A}</a:tableStyleId>
              </a:tblPr>
              <a:tblGrid>
                <a:gridCol w="3886200">
                  <a:extLst>
                    <a:ext uri="{9D8B030D-6E8A-4147-A177-3AD203B41FA5}">
                      <a16:colId xmlns="" xmlns:a16="http://schemas.microsoft.com/office/drawing/2014/main" val="20000"/>
                    </a:ext>
                  </a:extLst>
                </a:gridCol>
                <a:gridCol w="3886200">
                  <a:extLst>
                    <a:ext uri="{9D8B030D-6E8A-4147-A177-3AD203B41FA5}">
                      <a16:colId xmlns="" xmlns:a16="http://schemas.microsoft.com/office/drawing/2014/main" val="20001"/>
                    </a:ext>
                  </a:extLst>
                </a:gridCol>
              </a:tblGrid>
              <a:tr h="370840">
                <a:tc>
                  <a:txBody>
                    <a:bodyPr/>
                    <a:lstStyle/>
                    <a:p>
                      <a:r>
                        <a:rPr lang="en-US" dirty="0"/>
                        <a:t>Worried that work is hardening them emotionally</a:t>
                      </a:r>
                    </a:p>
                  </a:txBody>
                  <a:tcPr/>
                </a:tc>
                <a:tc>
                  <a:txBody>
                    <a:bodyPr/>
                    <a:lstStyle/>
                    <a:p>
                      <a:r>
                        <a:rPr lang="en-US" dirty="0"/>
                        <a:t>73%</a:t>
                      </a:r>
                    </a:p>
                  </a:txBody>
                  <a:tcPr/>
                </a:tc>
                <a:extLst>
                  <a:ext uri="{0D108BD9-81ED-4DB2-BD59-A6C34878D82A}">
                    <a16:rowId xmlns="" xmlns:a16="http://schemas.microsoft.com/office/drawing/2014/main" val="10000"/>
                  </a:ext>
                </a:extLst>
              </a:tr>
              <a:tr h="370840">
                <a:tc>
                  <a:txBody>
                    <a:bodyPr/>
                    <a:lstStyle/>
                    <a:p>
                      <a:r>
                        <a:rPr lang="en-US" dirty="0"/>
                        <a:t>Often bothered by feeling down or depressed</a:t>
                      </a:r>
                    </a:p>
                  </a:txBody>
                  <a:tcPr/>
                </a:tc>
                <a:tc>
                  <a:txBody>
                    <a:bodyPr/>
                    <a:lstStyle/>
                    <a:p>
                      <a:r>
                        <a:rPr lang="en-US" dirty="0"/>
                        <a:t>54%</a:t>
                      </a:r>
                    </a:p>
                  </a:txBody>
                  <a:tcPr/>
                </a:tc>
                <a:extLst>
                  <a:ext uri="{0D108BD9-81ED-4DB2-BD59-A6C34878D82A}">
                    <a16:rowId xmlns="" xmlns:a16="http://schemas.microsoft.com/office/drawing/2014/main" val="10001"/>
                  </a:ext>
                </a:extLst>
              </a:tr>
              <a:tr h="370840">
                <a:tc>
                  <a:txBody>
                    <a:bodyPr/>
                    <a:lstStyle/>
                    <a:p>
                      <a:r>
                        <a:rPr lang="en-US" dirty="0"/>
                        <a:t>Fallen</a:t>
                      </a:r>
                      <a:r>
                        <a:rPr lang="en-US" baseline="0" dirty="0"/>
                        <a:t> asleep while stopped in traffic or driving</a:t>
                      </a:r>
                      <a:endParaRPr lang="en-US" dirty="0"/>
                    </a:p>
                  </a:txBody>
                  <a:tcPr/>
                </a:tc>
                <a:tc>
                  <a:txBody>
                    <a:bodyPr/>
                    <a:lstStyle/>
                    <a:p>
                      <a:r>
                        <a:rPr lang="en-US" dirty="0"/>
                        <a:t>13%</a:t>
                      </a:r>
                    </a:p>
                  </a:txBody>
                  <a:tcPr/>
                </a:tc>
                <a:extLst>
                  <a:ext uri="{0D108BD9-81ED-4DB2-BD59-A6C34878D82A}">
                    <a16:rowId xmlns="" xmlns:a16="http://schemas.microsoft.com/office/drawing/2014/main" val="10002"/>
                  </a:ext>
                </a:extLst>
              </a:tr>
              <a:tr h="370840">
                <a:tc>
                  <a:txBody>
                    <a:bodyPr/>
                    <a:lstStyle/>
                    <a:p>
                      <a:r>
                        <a:rPr lang="en-US" dirty="0"/>
                        <a:t>Felt overwhelmed</a:t>
                      </a:r>
                      <a:r>
                        <a:rPr lang="en-US" baseline="0" dirty="0"/>
                        <a:t> by responsibilities</a:t>
                      </a:r>
                      <a:endParaRPr lang="en-US" dirty="0"/>
                    </a:p>
                  </a:txBody>
                  <a:tcPr/>
                </a:tc>
                <a:tc>
                  <a:txBody>
                    <a:bodyPr/>
                    <a:lstStyle/>
                    <a:p>
                      <a:r>
                        <a:rPr lang="en-US" dirty="0"/>
                        <a:t>70%</a:t>
                      </a:r>
                    </a:p>
                  </a:txBody>
                  <a:tcPr/>
                </a:tc>
                <a:extLst>
                  <a:ext uri="{0D108BD9-81ED-4DB2-BD59-A6C34878D82A}">
                    <a16:rowId xmlns="" xmlns:a16="http://schemas.microsoft.com/office/drawing/2014/main" val="10003"/>
                  </a:ext>
                </a:extLst>
              </a:tr>
              <a:tr h="370840">
                <a:tc>
                  <a:txBody>
                    <a:bodyPr/>
                    <a:lstStyle/>
                    <a:p>
                      <a:r>
                        <a:rPr lang="en-US" sz="1800" b="0" i="0" u="none" strike="noStrike" kern="1200" baseline="0" dirty="0">
                          <a:solidFill>
                            <a:schemeClr val="dk1"/>
                          </a:solidFill>
                          <a:latin typeface="+mn-lt"/>
                          <a:ea typeface="+mn-ea"/>
                          <a:cs typeface="+mn-cs"/>
                        </a:rPr>
                        <a:t>Work has changed or interfered with how they interact emotionally in their relationship </a:t>
                      </a:r>
                      <a:endParaRPr lang="en-US" dirty="0"/>
                    </a:p>
                  </a:txBody>
                  <a:tcPr/>
                </a:tc>
                <a:tc>
                  <a:txBody>
                    <a:bodyPr/>
                    <a:lstStyle/>
                    <a:p>
                      <a:r>
                        <a:rPr lang="en-US" dirty="0"/>
                        <a:t>65%</a:t>
                      </a:r>
                    </a:p>
                  </a:txBody>
                  <a:tcPr/>
                </a:tc>
                <a:extLst>
                  <a:ext uri="{0D108BD9-81ED-4DB2-BD59-A6C34878D82A}">
                    <a16:rowId xmlns="" xmlns:a16="http://schemas.microsoft.com/office/drawing/2014/main" val="10004"/>
                  </a:ext>
                </a:extLst>
              </a:tr>
              <a:tr h="370840">
                <a:tc>
                  <a:txBody>
                    <a:bodyPr/>
                    <a:lstStyle/>
                    <a:p>
                      <a:r>
                        <a:rPr lang="en-US" sz="1800" b="0" i="0" u="none" strike="noStrike" kern="1200" baseline="0" dirty="0">
                          <a:solidFill>
                            <a:schemeClr val="dk1"/>
                          </a:solidFill>
                          <a:latin typeface="+mn-lt"/>
                          <a:ea typeface="+mn-ea"/>
                          <a:cs typeface="+mn-cs"/>
                        </a:rPr>
                        <a:t>Work has prevented them from attending to their own personal health needs (medical or dental appointments, counseling, etc.) </a:t>
                      </a:r>
                      <a:endParaRPr lang="en-US" dirty="0"/>
                    </a:p>
                  </a:txBody>
                  <a:tcPr/>
                </a:tc>
                <a:tc>
                  <a:txBody>
                    <a:bodyPr/>
                    <a:lstStyle/>
                    <a:p>
                      <a:r>
                        <a:rPr lang="en-US" dirty="0"/>
                        <a:t>73%</a:t>
                      </a: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073844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107996"/>
          </a:xfrm>
        </p:spPr>
        <p:txBody>
          <a:bodyPr/>
          <a:lstStyle/>
          <a:p>
            <a:r>
              <a:rPr lang="en-US" dirty="0"/>
              <a:t>Contributing causes of burnout identified by respondents</a:t>
            </a:r>
          </a:p>
        </p:txBody>
      </p:sp>
      <p:sp>
        <p:nvSpPr>
          <p:cNvPr id="3" name="Content Placeholder 2"/>
          <p:cNvSpPr>
            <a:spLocks noGrp="1"/>
          </p:cNvSpPr>
          <p:nvPr>
            <p:ph idx="1"/>
          </p:nvPr>
        </p:nvSpPr>
        <p:spPr>
          <a:xfrm>
            <a:off x="914400" y="1295400"/>
            <a:ext cx="7772400" cy="6124754"/>
          </a:xfrm>
        </p:spPr>
        <p:txBody>
          <a:bodyPr/>
          <a:lstStyle/>
          <a:p>
            <a:r>
              <a:rPr lang="en-US" sz="2000" dirty="0"/>
              <a:t>long hours/consequent shifts without adequate time off between shifts, </a:t>
            </a:r>
          </a:p>
          <a:p>
            <a:r>
              <a:rPr lang="en-US" sz="2000" dirty="0"/>
              <a:t>work-life imbalance contributed by several factors, </a:t>
            </a:r>
          </a:p>
          <a:p>
            <a:r>
              <a:rPr lang="en-US" sz="2000" dirty="0"/>
              <a:t>feeling unappreciated by staff and patients, </a:t>
            </a:r>
          </a:p>
          <a:p>
            <a:r>
              <a:rPr lang="en-US" sz="2000" dirty="0"/>
              <a:t>inadequate support and respect from faculty and/or other staff, </a:t>
            </a:r>
          </a:p>
          <a:p>
            <a:r>
              <a:rPr lang="en-US" sz="2000" dirty="0"/>
              <a:t>stress of the job itself (i.e. pressure not to make mistakes, overwhelmed with responsibility, being responsible for patients with complex illness, etc.),</a:t>
            </a:r>
          </a:p>
          <a:p>
            <a:r>
              <a:rPr lang="en-US" sz="2000" dirty="0"/>
              <a:t>inability to focus on education mission, </a:t>
            </a:r>
          </a:p>
          <a:p>
            <a:r>
              <a:rPr lang="en-US" sz="2000" dirty="0"/>
              <a:t>inflexible work schedules </a:t>
            </a:r>
          </a:p>
          <a:p>
            <a:r>
              <a:rPr lang="en-US" sz="2000" dirty="0"/>
              <a:t>additional responsibilities (i.e. notes, paperwork, EHR, scheduling/referrals, etc.), and </a:t>
            </a:r>
          </a:p>
          <a:p>
            <a:r>
              <a:rPr lang="en-US" sz="2000" dirty="0"/>
              <a:t> institutional/administrative barriers (i.e. staffing, clinic vs. education, financial priorities, etc.) </a:t>
            </a:r>
          </a:p>
          <a:p>
            <a:pPr marL="0" indent="0">
              <a:buNone/>
            </a:pPr>
            <a:endParaRPr lang="en-US" dirty="0"/>
          </a:p>
        </p:txBody>
      </p:sp>
    </p:spTree>
    <p:extLst>
      <p:ext uri="{BB962C8B-B14F-4D97-AF65-F5344CB8AC3E}">
        <p14:creationId xmlns:p14="http://schemas.microsoft.com/office/powerpoint/2010/main" val="5363984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492443"/>
          </a:xfrm>
        </p:spPr>
        <p:txBody>
          <a:bodyPr/>
          <a:lstStyle/>
          <a:p>
            <a:r>
              <a:rPr lang="en-US" sz="3200" dirty="0"/>
              <a:t>Barriers to seeking treatment/help with burnout</a:t>
            </a:r>
          </a:p>
        </p:txBody>
      </p:sp>
      <p:sp>
        <p:nvSpPr>
          <p:cNvPr id="3" name="Content Placeholder 2"/>
          <p:cNvSpPr>
            <a:spLocks noGrp="1"/>
          </p:cNvSpPr>
          <p:nvPr>
            <p:ph idx="1"/>
          </p:nvPr>
        </p:nvSpPr>
        <p:spPr>
          <a:xfrm>
            <a:off x="914400" y="838200"/>
            <a:ext cx="7772400" cy="7478970"/>
          </a:xfrm>
        </p:spPr>
        <p:txBody>
          <a:bodyPr/>
          <a:lstStyle/>
          <a:p>
            <a:r>
              <a:rPr lang="en-US" sz="2400" dirty="0"/>
              <a:t>Time – ranging from inflexible work schedules, lack of personal time, to inability to take time off </a:t>
            </a:r>
          </a:p>
          <a:p>
            <a:r>
              <a:rPr lang="en-US" sz="2400" dirty="0"/>
              <a:t>Stigma around fear of what the licensing boards will think, being “looked down upon” or “considered weak”, feeling “guilty about taking time off from work”, or “everyone is experiencing it so why do I need treatment” </a:t>
            </a:r>
          </a:p>
          <a:p>
            <a:r>
              <a:rPr lang="en-US" sz="2400" dirty="0"/>
              <a:t>Resources – not being aware of resources, lack of support from institutional stakeholders, or personal financial burdens were identified as barriers in seeking resources </a:t>
            </a:r>
          </a:p>
          <a:p>
            <a:r>
              <a:rPr lang="en-US" sz="2400" dirty="0"/>
              <a:t>Culture of the program – “Understanding that residency is supposed to be difficult and straining”, “assuming it’s normal part of residency that all of us have to toughen through”, or “you survive it and move on” </a:t>
            </a:r>
          </a:p>
          <a:p>
            <a:r>
              <a:rPr lang="en-US" sz="2400" dirty="0"/>
              <a:t>• Self-imposed barriers – could be personal pride/ego, lack of motivation, or priorities </a:t>
            </a:r>
          </a:p>
          <a:p>
            <a:endParaRPr lang="en-US" dirty="0"/>
          </a:p>
        </p:txBody>
      </p:sp>
    </p:spTree>
    <p:extLst>
      <p:ext uri="{BB962C8B-B14F-4D97-AF65-F5344CB8AC3E}">
        <p14:creationId xmlns:p14="http://schemas.microsoft.com/office/powerpoint/2010/main" val="1672943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DB9CB9-35A6-47B3-BD5E-2DEC6937CA23}"/>
              </a:ext>
            </a:extLst>
          </p:cNvPr>
          <p:cNvSpPr>
            <a:spLocks noGrp="1"/>
          </p:cNvSpPr>
          <p:nvPr>
            <p:ph type="title"/>
          </p:nvPr>
        </p:nvSpPr>
        <p:spPr>
          <a:xfrm>
            <a:off x="914400" y="685800"/>
            <a:ext cx="7772400" cy="1107996"/>
          </a:xfrm>
        </p:spPr>
        <p:txBody>
          <a:bodyPr/>
          <a:lstStyle/>
          <a:p>
            <a:r>
              <a:rPr lang="en-US" dirty="0"/>
              <a:t>How can we meet the ACGME Requirements? </a:t>
            </a:r>
          </a:p>
        </p:txBody>
      </p:sp>
      <p:sp>
        <p:nvSpPr>
          <p:cNvPr id="3" name="Content Placeholder 2">
            <a:extLst>
              <a:ext uri="{FF2B5EF4-FFF2-40B4-BE49-F238E27FC236}">
                <a16:creationId xmlns="" xmlns:a16="http://schemas.microsoft.com/office/drawing/2014/main" id="{32E14075-E011-4C4B-B6FF-B37AE125E9E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3825012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6880744"/>
              </p:ext>
            </p:extLst>
          </p:nvPr>
        </p:nvGraphicFramePr>
        <p:xfrm>
          <a:off x="914400" y="3657600"/>
          <a:ext cx="7772400" cy="2595880"/>
        </p:xfrm>
        <a:graphic>
          <a:graphicData uri="http://schemas.openxmlformats.org/drawingml/2006/table">
            <a:tbl>
              <a:tblPr firstRow="1" bandRow="1">
                <a:tableStyleId>{5C22544A-7EE6-4342-B048-85BDC9FD1C3A}</a:tableStyleId>
              </a:tblPr>
              <a:tblGrid>
                <a:gridCol w="7772400">
                  <a:extLst>
                    <a:ext uri="{9D8B030D-6E8A-4147-A177-3AD203B41FA5}">
                      <a16:colId xmlns="" xmlns:a16="http://schemas.microsoft.com/office/drawing/2014/main" val="20000"/>
                    </a:ext>
                  </a:extLst>
                </a:gridCol>
              </a:tblGrid>
              <a:tr h="370840">
                <a:tc>
                  <a:txBody>
                    <a:bodyPr/>
                    <a:lstStyle/>
                    <a:p>
                      <a:pPr marL="0" marR="0">
                        <a:lnSpc>
                          <a:spcPct val="115000"/>
                        </a:lnSpc>
                        <a:spcBef>
                          <a:spcPts val="0"/>
                        </a:spcBef>
                        <a:spcAft>
                          <a:spcPts val="0"/>
                        </a:spcAft>
                      </a:pPr>
                      <a:r>
                        <a:rPr lang="en-US" sz="1000" dirty="0">
                          <a:effectLst/>
                          <a:latin typeface="Calibri"/>
                          <a:ea typeface="Calibri"/>
                          <a:cs typeface="Times New Roman"/>
                        </a:rPr>
                        <a:t>Enhance meaning of being a physician</a:t>
                      </a:r>
                      <a:endParaRPr lang="en-US" sz="11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370840">
                <a:tc>
                  <a:txBody>
                    <a:bodyPr/>
                    <a:lstStyle/>
                    <a:p>
                      <a:pPr marL="0" marR="0">
                        <a:lnSpc>
                          <a:spcPct val="115000"/>
                        </a:lnSpc>
                        <a:spcBef>
                          <a:spcPts val="0"/>
                        </a:spcBef>
                        <a:spcAft>
                          <a:spcPts val="0"/>
                        </a:spcAft>
                      </a:pPr>
                      <a:r>
                        <a:rPr lang="en-US" sz="1000" dirty="0">
                          <a:effectLst/>
                          <a:latin typeface="Calibri"/>
                          <a:ea typeface="Calibri"/>
                          <a:cs typeface="Times New Roman"/>
                        </a:rPr>
                        <a:t>Attention to scheduling, work intensity, and work compression</a:t>
                      </a:r>
                      <a:endParaRPr lang="en-US" sz="11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370840">
                <a:tc>
                  <a:txBody>
                    <a:bodyPr/>
                    <a:lstStyle/>
                    <a:p>
                      <a:pPr marL="0" marR="0">
                        <a:lnSpc>
                          <a:spcPct val="115000"/>
                        </a:lnSpc>
                        <a:spcBef>
                          <a:spcPts val="0"/>
                        </a:spcBef>
                        <a:spcAft>
                          <a:spcPts val="0"/>
                        </a:spcAft>
                      </a:pPr>
                      <a:r>
                        <a:rPr lang="en-US" sz="1000" dirty="0">
                          <a:effectLst/>
                          <a:latin typeface="Calibri"/>
                          <a:ea typeface="Calibri"/>
                          <a:cs typeface="Times New Roman"/>
                        </a:rPr>
                        <a:t>Workplace safety</a:t>
                      </a:r>
                      <a:endParaRPr lang="en-US" sz="11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370840">
                <a:tc>
                  <a:txBody>
                    <a:bodyPr/>
                    <a:lstStyle/>
                    <a:p>
                      <a:pPr marL="0" marR="0">
                        <a:lnSpc>
                          <a:spcPct val="115000"/>
                        </a:lnSpc>
                        <a:spcBef>
                          <a:spcPts val="0"/>
                        </a:spcBef>
                        <a:spcAft>
                          <a:spcPts val="0"/>
                        </a:spcAft>
                      </a:pPr>
                      <a:r>
                        <a:rPr lang="en-US" sz="1000">
                          <a:effectLst/>
                          <a:latin typeface="Calibri"/>
                          <a:ea typeface="Calibri"/>
                          <a:cs typeface="Times New Roman"/>
                        </a:rPr>
                        <a:t>Time for personal health needs</a:t>
                      </a:r>
                      <a:endParaRPr lang="en-US" sz="1100">
                        <a:effectLst/>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r h="370840">
                <a:tc>
                  <a:txBody>
                    <a:bodyPr/>
                    <a:lstStyle/>
                    <a:p>
                      <a:pPr marL="0" marR="0">
                        <a:lnSpc>
                          <a:spcPct val="115000"/>
                        </a:lnSpc>
                        <a:spcBef>
                          <a:spcPts val="0"/>
                        </a:spcBef>
                        <a:spcAft>
                          <a:spcPts val="0"/>
                        </a:spcAft>
                      </a:pPr>
                      <a:r>
                        <a:rPr lang="en-US" sz="1000">
                          <a:effectLst/>
                          <a:latin typeface="Calibri"/>
                          <a:ea typeface="Calibri"/>
                          <a:cs typeface="Times New Roman"/>
                        </a:rPr>
                        <a:t>Identification of burnout, depression, and substance abuse</a:t>
                      </a:r>
                      <a:endParaRPr lang="en-US" sz="1100">
                        <a:effectLst/>
                        <a:latin typeface="Calibri"/>
                        <a:ea typeface="Calibri"/>
                        <a:cs typeface="Times New Roman"/>
                      </a:endParaRPr>
                    </a:p>
                  </a:txBody>
                  <a:tcPr marL="68580" marR="68580" marT="0" marB="0"/>
                </a:tc>
                <a:extLst>
                  <a:ext uri="{0D108BD9-81ED-4DB2-BD59-A6C34878D82A}">
                    <a16:rowId xmlns="" xmlns:a16="http://schemas.microsoft.com/office/drawing/2014/main" val="10004"/>
                  </a:ext>
                </a:extLst>
              </a:tr>
              <a:tr h="370840">
                <a:tc>
                  <a:txBody>
                    <a:bodyPr/>
                    <a:lstStyle/>
                    <a:p>
                      <a:pPr marL="0" marR="0">
                        <a:lnSpc>
                          <a:spcPct val="115000"/>
                        </a:lnSpc>
                        <a:spcBef>
                          <a:spcPts val="0"/>
                        </a:spcBef>
                        <a:spcAft>
                          <a:spcPts val="0"/>
                        </a:spcAft>
                      </a:pPr>
                      <a:r>
                        <a:rPr lang="en-US" sz="1000">
                          <a:effectLst/>
                          <a:latin typeface="Calibri"/>
                          <a:ea typeface="Calibri"/>
                          <a:cs typeface="Times New Roman"/>
                        </a:rPr>
                        <a:t>Tools for self-screening</a:t>
                      </a:r>
                      <a:endParaRPr lang="en-US" sz="1100">
                        <a:effectLst/>
                        <a:latin typeface="Calibri"/>
                        <a:ea typeface="Calibri"/>
                        <a:cs typeface="Times New Roman"/>
                      </a:endParaRPr>
                    </a:p>
                  </a:txBody>
                  <a:tcPr marL="68580" marR="68580" marT="0" marB="0"/>
                </a:tc>
                <a:extLst>
                  <a:ext uri="{0D108BD9-81ED-4DB2-BD59-A6C34878D82A}">
                    <a16:rowId xmlns="" xmlns:a16="http://schemas.microsoft.com/office/drawing/2014/main" val="10005"/>
                  </a:ext>
                </a:extLst>
              </a:tr>
              <a:tr h="370840">
                <a:tc>
                  <a:txBody>
                    <a:bodyPr/>
                    <a:lstStyle/>
                    <a:p>
                      <a:pPr marL="0" marR="0">
                        <a:lnSpc>
                          <a:spcPct val="115000"/>
                        </a:lnSpc>
                        <a:spcBef>
                          <a:spcPts val="0"/>
                        </a:spcBef>
                        <a:spcAft>
                          <a:spcPts val="0"/>
                        </a:spcAft>
                      </a:pPr>
                      <a:r>
                        <a:rPr lang="en-US" sz="1000" dirty="0">
                          <a:effectLst/>
                          <a:latin typeface="Calibri"/>
                          <a:ea typeface="Calibri"/>
                          <a:cs typeface="Times New Roman"/>
                        </a:rPr>
                        <a:t>Mental health assessment, counseling, and treatment</a:t>
                      </a:r>
                      <a:endParaRPr lang="en-US" sz="11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6"/>
                  </a:ext>
                </a:extLst>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152400"/>
            <a:ext cx="1905000" cy="1905000"/>
          </a:xfrm>
          <a:prstGeom prst="rect">
            <a:avLst/>
          </a:prstGeom>
        </p:spPr>
      </p:pic>
      <p:sp>
        <p:nvSpPr>
          <p:cNvPr id="6" name="TextBox 5"/>
          <p:cNvSpPr txBox="1"/>
          <p:nvPr/>
        </p:nvSpPr>
        <p:spPr>
          <a:xfrm>
            <a:off x="752408" y="2257335"/>
            <a:ext cx="8043484" cy="1477328"/>
          </a:xfrm>
          <a:prstGeom prst="rect">
            <a:avLst/>
          </a:prstGeom>
          <a:noFill/>
        </p:spPr>
        <p:txBody>
          <a:bodyPr wrap="none" rtlCol="0">
            <a:spAutoFit/>
          </a:bodyPr>
          <a:lstStyle/>
          <a:p>
            <a:r>
              <a:rPr lang="en-US" dirty="0"/>
              <a:t>Common Program Requirements July 2017: Wellness</a:t>
            </a:r>
          </a:p>
          <a:p>
            <a:r>
              <a:rPr lang="en-US" dirty="0"/>
              <a:t>Your GME office should be working to provide institution-wide initiatives to help</a:t>
            </a:r>
          </a:p>
          <a:p>
            <a:r>
              <a:rPr lang="en-US" dirty="0"/>
              <a:t>Individual programs meet these requirements, but each program must demonstrate</a:t>
            </a:r>
          </a:p>
          <a:p>
            <a:r>
              <a:rPr lang="en-US" dirty="0"/>
              <a:t>How you are addressing these </a:t>
            </a:r>
          </a:p>
          <a:p>
            <a:endParaRPr lang="en-US" dirty="0"/>
          </a:p>
        </p:txBody>
      </p:sp>
    </p:spTree>
    <p:extLst>
      <p:ext uri="{BB962C8B-B14F-4D97-AF65-F5344CB8AC3E}">
        <p14:creationId xmlns:p14="http://schemas.microsoft.com/office/powerpoint/2010/main" val="25110095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492443"/>
          </a:xfrm>
        </p:spPr>
        <p:txBody>
          <a:bodyPr/>
          <a:lstStyle/>
          <a:p>
            <a:r>
              <a:rPr lang="en-US" sz="3200" dirty="0"/>
              <a:t>Fighting burnout by promoting engagement </a:t>
            </a:r>
          </a:p>
        </p:txBody>
      </p:sp>
      <p:sp>
        <p:nvSpPr>
          <p:cNvPr id="3" name="Content Placeholder 2"/>
          <p:cNvSpPr>
            <a:spLocks noGrp="1"/>
          </p:cNvSpPr>
          <p:nvPr>
            <p:ph idx="1"/>
          </p:nvPr>
        </p:nvSpPr>
        <p:spPr>
          <a:xfrm>
            <a:off x="914400" y="859065"/>
            <a:ext cx="7772400" cy="276999"/>
          </a:xfrm>
        </p:spPr>
        <p:txBody>
          <a:bodyPr/>
          <a:lstStyle/>
          <a:p>
            <a:endParaRPr lang="en-US" sz="1800" dirty="0"/>
          </a:p>
        </p:txBody>
      </p:sp>
    </p:spTree>
    <p:extLst>
      <p:ext uri="{BB962C8B-B14F-4D97-AF65-F5344CB8AC3E}">
        <p14:creationId xmlns:p14="http://schemas.microsoft.com/office/powerpoint/2010/main" val="342144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Influencing burnout</a:t>
            </a:r>
          </a:p>
        </p:txBody>
      </p:sp>
      <p:sp>
        <p:nvSpPr>
          <p:cNvPr id="3" name="Content Placeholder 2"/>
          <p:cNvSpPr>
            <a:spLocks noGrp="1"/>
          </p:cNvSpPr>
          <p:nvPr>
            <p:ph idx="1"/>
          </p:nvPr>
        </p:nvSpPr>
        <p:spPr>
          <a:xfrm>
            <a:off x="914400" y="1371600"/>
            <a:ext cx="7772400" cy="2769989"/>
          </a:xfrm>
        </p:spPr>
        <p:txBody>
          <a:bodyPr/>
          <a:lstStyle/>
          <a:p>
            <a:r>
              <a:rPr lang="en-US" dirty="0"/>
              <a:t>Workload </a:t>
            </a:r>
          </a:p>
          <a:p>
            <a:pPr lvl="1"/>
            <a:r>
              <a:rPr lang="en-US" dirty="0"/>
              <a:t>Re-arrange rotations</a:t>
            </a:r>
          </a:p>
          <a:p>
            <a:pPr lvl="1"/>
            <a:r>
              <a:rPr lang="en-US" dirty="0"/>
              <a:t>Addition of APPs</a:t>
            </a:r>
          </a:p>
          <a:p>
            <a:pPr lvl="1"/>
            <a:r>
              <a:rPr lang="en-US" dirty="0"/>
              <a:t>Off-load some work to </a:t>
            </a:r>
            <a:r>
              <a:rPr lang="en-US" dirty="0" err="1"/>
              <a:t>attendings</a:t>
            </a:r>
            <a:endParaRPr lang="en-US" dirty="0"/>
          </a:p>
          <a:p>
            <a:endParaRPr lang="en-US" dirty="0"/>
          </a:p>
        </p:txBody>
      </p:sp>
    </p:spTree>
    <p:extLst>
      <p:ext uri="{BB962C8B-B14F-4D97-AF65-F5344CB8AC3E}">
        <p14:creationId xmlns:p14="http://schemas.microsoft.com/office/powerpoint/2010/main" val="31411339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Influencing Burnout</a:t>
            </a:r>
          </a:p>
        </p:txBody>
      </p:sp>
      <p:sp>
        <p:nvSpPr>
          <p:cNvPr id="3" name="Content Placeholder 2"/>
          <p:cNvSpPr>
            <a:spLocks noGrp="1"/>
          </p:cNvSpPr>
          <p:nvPr>
            <p:ph idx="1"/>
          </p:nvPr>
        </p:nvSpPr>
        <p:spPr>
          <a:xfrm>
            <a:off x="914400" y="1828800"/>
            <a:ext cx="7772400" cy="3046988"/>
          </a:xfrm>
        </p:spPr>
        <p:txBody>
          <a:bodyPr/>
          <a:lstStyle/>
          <a:p>
            <a:r>
              <a:rPr lang="en-US" dirty="0"/>
              <a:t>Control</a:t>
            </a:r>
          </a:p>
          <a:p>
            <a:pPr lvl="1"/>
            <a:r>
              <a:rPr lang="en-US" dirty="0"/>
              <a:t>Give residents control over their schedules</a:t>
            </a:r>
          </a:p>
          <a:p>
            <a:pPr lvl="1"/>
            <a:r>
              <a:rPr lang="en-US" dirty="0"/>
              <a:t>Listen to resident feedback on improving rotations</a:t>
            </a:r>
          </a:p>
          <a:p>
            <a:pPr lvl="1"/>
            <a:r>
              <a:rPr lang="en-US" dirty="0"/>
              <a:t>Allow residents input on conference scheduling and some content</a:t>
            </a:r>
          </a:p>
        </p:txBody>
      </p:sp>
    </p:spTree>
    <p:extLst>
      <p:ext uri="{BB962C8B-B14F-4D97-AF65-F5344CB8AC3E}">
        <p14:creationId xmlns:p14="http://schemas.microsoft.com/office/powerpoint/2010/main" val="17826608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Influencing Burnout</a:t>
            </a:r>
          </a:p>
        </p:txBody>
      </p:sp>
      <p:sp>
        <p:nvSpPr>
          <p:cNvPr id="3" name="Content Placeholder 2"/>
          <p:cNvSpPr>
            <a:spLocks noGrp="1"/>
          </p:cNvSpPr>
          <p:nvPr>
            <p:ph idx="1"/>
          </p:nvPr>
        </p:nvSpPr>
        <p:spPr>
          <a:xfrm>
            <a:off x="914400" y="1828800"/>
            <a:ext cx="7772400" cy="2031325"/>
          </a:xfrm>
        </p:spPr>
        <p:txBody>
          <a:bodyPr/>
          <a:lstStyle/>
          <a:p>
            <a:r>
              <a:rPr lang="en-US" dirty="0"/>
              <a:t>Reward</a:t>
            </a:r>
          </a:p>
          <a:p>
            <a:pPr lvl="1"/>
            <a:r>
              <a:rPr lang="en-US" dirty="0"/>
              <a:t>Enhance Positive, real-time feedback</a:t>
            </a:r>
          </a:p>
          <a:p>
            <a:pPr lvl="1"/>
            <a:r>
              <a:rPr lang="en-US" dirty="0"/>
              <a:t>Coaching residents to view positive aspects of their job and not just negatives</a:t>
            </a:r>
          </a:p>
        </p:txBody>
      </p:sp>
    </p:spTree>
    <p:extLst>
      <p:ext uri="{BB962C8B-B14F-4D97-AF65-F5344CB8AC3E}">
        <p14:creationId xmlns:p14="http://schemas.microsoft.com/office/powerpoint/2010/main" val="3809658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914400" y="1828800"/>
            <a:ext cx="7772400" cy="3354765"/>
          </a:xfrm>
        </p:spPr>
        <p:txBody>
          <a:bodyPr/>
          <a:lstStyle/>
          <a:p>
            <a:r>
              <a:rPr lang="en-US" dirty="0"/>
              <a:t>Setting the stage</a:t>
            </a:r>
          </a:p>
          <a:p>
            <a:r>
              <a:rPr lang="en-US" dirty="0"/>
              <a:t>Case studies</a:t>
            </a:r>
          </a:p>
          <a:p>
            <a:r>
              <a:rPr lang="en-US" dirty="0"/>
              <a:t>Burnout numbers</a:t>
            </a:r>
          </a:p>
          <a:p>
            <a:r>
              <a:rPr lang="en-US" dirty="0"/>
              <a:t>ACGME mandate</a:t>
            </a:r>
          </a:p>
          <a:p>
            <a:r>
              <a:rPr lang="en-US" dirty="0"/>
              <a:t>Practical suggestions</a:t>
            </a:r>
          </a:p>
          <a:p>
            <a:r>
              <a:rPr lang="en-US" dirty="0"/>
              <a:t>Resiliency and Grit</a:t>
            </a:r>
          </a:p>
        </p:txBody>
      </p:sp>
    </p:spTree>
    <p:extLst>
      <p:ext uri="{BB962C8B-B14F-4D97-AF65-F5344CB8AC3E}">
        <p14:creationId xmlns:p14="http://schemas.microsoft.com/office/powerpoint/2010/main" val="16050965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Influencing Burnout</a:t>
            </a:r>
          </a:p>
        </p:txBody>
      </p:sp>
      <p:sp>
        <p:nvSpPr>
          <p:cNvPr id="3" name="Content Placeholder 2"/>
          <p:cNvSpPr>
            <a:spLocks noGrp="1"/>
          </p:cNvSpPr>
          <p:nvPr>
            <p:ph idx="1"/>
          </p:nvPr>
        </p:nvSpPr>
        <p:spPr>
          <a:xfrm>
            <a:off x="914400" y="1828800"/>
            <a:ext cx="7772400" cy="4062651"/>
          </a:xfrm>
        </p:spPr>
        <p:txBody>
          <a:bodyPr/>
          <a:lstStyle/>
          <a:p>
            <a:r>
              <a:rPr lang="en-US" dirty="0"/>
              <a:t>Community</a:t>
            </a:r>
          </a:p>
          <a:p>
            <a:pPr lvl="1"/>
            <a:r>
              <a:rPr lang="en-US" dirty="0"/>
              <a:t>Foster opportunities for resident interaction outside of the hospital</a:t>
            </a:r>
          </a:p>
          <a:p>
            <a:pPr lvl="1"/>
            <a:r>
              <a:rPr lang="en-US" dirty="0"/>
              <a:t>Foster faculty-resident interaction and engagement</a:t>
            </a:r>
          </a:p>
          <a:p>
            <a:pPr lvl="2"/>
            <a:r>
              <a:rPr lang="en-US" dirty="0"/>
              <a:t>Get to know the people behind the white coats</a:t>
            </a:r>
          </a:p>
          <a:p>
            <a:pPr lvl="1"/>
            <a:r>
              <a:rPr lang="en-US" dirty="0"/>
              <a:t>Promote wellness, be a role-model</a:t>
            </a:r>
          </a:p>
        </p:txBody>
      </p:sp>
    </p:spTree>
    <p:extLst>
      <p:ext uri="{BB962C8B-B14F-4D97-AF65-F5344CB8AC3E}">
        <p14:creationId xmlns:p14="http://schemas.microsoft.com/office/powerpoint/2010/main" val="23349688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Influencing Burnout</a:t>
            </a:r>
          </a:p>
        </p:txBody>
      </p:sp>
      <p:sp>
        <p:nvSpPr>
          <p:cNvPr id="3" name="Content Placeholder 2"/>
          <p:cNvSpPr>
            <a:spLocks noGrp="1"/>
          </p:cNvSpPr>
          <p:nvPr>
            <p:ph idx="1"/>
          </p:nvPr>
        </p:nvSpPr>
        <p:spPr>
          <a:xfrm>
            <a:off x="914400" y="1828800"/>
            <a:ext cx="7772400" cy="1600438"/>
          </a:xfrm>
        </p:spPr>
        <p:txBody>
          <a:bodyPr/>
          <a:lstStyle/>
          <a:p>
            <a:r>
              <a:rPr lang="en-US" dirty="0"/>
              <a:t>Fairness</a:t>
            </a:r>
          </a:p>
          <a:p>
            <a:pPr lvl="1"/>
            <a:r>
              <a:rPr lang="en-US" dirty="0"/>
              <a:t>Ensure equitable rotation distribution</a:t>
            </a:r>
          </a:p>
          <a:p>
            <a:pPr lvl="1"/>
            <a:r>
              <a:rPr lang="en-US" dirty="0"/>
              <a:t>Mentorship and coaching for all</a:t>
            </a:r>
          </a:p>
        </p:txBody>
      </p:sp>
    </p:spTree>
    <p:extLst>
      <p:ext uri="{BB962C8B-B14F-4D97-AF65-F5344CB8AC3E}">
        <p14:creationId xmlns:p14="http://schemas.microsoft.com/office/powerpoint/2010/main" val="11713670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Influencing Burnout</a:t>
            </a:r>
          </a:p>
        </p:txBody>
      </p:sp>
      <p:sp>
        <p:nvSpPr>
          <p:cNvPr id="3" name="Content Placeholder 2"/>
          <p:cNvSpPr>
            <a:spLocks noGrp="1"/>
          </p:cNvSpPr>
          <p:nvPr>
            <p:ph idx="1"/>
          </p:nvPr>
        </p:nvSpPr>
        <p:spPr>
          <a:xfrm>
            <a:off x="914400" y="1828800"/>
            <a:ext cx="7772400" cy="1015663"/>
          </a:xfrm>
        </p:spPr>
        <p:txBody>
          <a:bodyPr/>
          <a:lstStyle/>
          <a:p>
            <a:r>
              <a:rPr lang="en-US" dirty="0"/>
              <a:t>Values</a:t>
            </a:r>
          </a:p>
          <a:p>
            <a:pPr lvl="1"/>
            <a:endParaRPr lang="en-US" dirty="0"/>
          </a:p>
        </p:txBody>
      </p:sp>
    </p:spTree>
    <p:extLst>
      <p:ext uri="{BB962C8B-B14F-4D97-AF65-F5344CB8AC3E}">
        <p14:creationId xmlns:p14="http://schemas.microsoft.com/office/powerpoint/2010/main" val="17642808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FD8E7C-0C90-447D-B71C-2C4304536B04}"/>
              </a:ext>
            </a:extLst>
          </p:cNvPr>
          <p:cNvSpPr>
            <a:spLocks noGrp="1"/>
          </p:cNvSpPr>
          <p:nvPr>
            <p:ph type="title"/>
          </p:nvPr>
        </p:nvSpPr>
        <p:spPr/>
        <p:txBody>
          <a:bodyPr/>
          <a:lstStyle/>
          <a:p>
            <a:r>
              <a:rPr lang="en-US" dirty="0"/>
              <a:t>Case study resolutions</a:t>
            </a:r>
          </a:p>
        </p:txBody>
      </p:sp>
      <p:sp>
        <p:nvSpPr>
          <p:cNvPr id="3" name="Content Placeholder 2">
            <a:extLst>
              <a:ext uri="{FF2B5EF4-FFF2-40B4-BE49-F238E27FC236}">
                <a16:creationId xmlns="" xmlns:a16="http://schemas.microsoft.com/office/drawing/2014/main" id="{84474085-C891-4545-8BF6-E9D6988EA14D}"/>
              </a:ext>
            </a:extLst>
          </p:cNvPr>
          <p:cNvSpPr>
            <a:spLocks noGrp="1"/>
          </p:cNvSpPr>
          <p:nvPr>
            <p:ph idx="1"/>
          </p:nvPr>
        </p:nvSpPr>
        <p:spPr>
          <a:xfrm>
            <a:off x="914400" y="1828800"/>
            <a:ext cx="7772400" cy="1015663"/>
          </a:xfrm>
        </p:spPr>
        <p:txBody>
          <a:bodyPr/>
          <a:lstStyle/>
          <a:p>
            <a:r>
              <a:rPr lang="en-US" dirty="0"/>
              <a:t>Case R</a:t>
            </a:r>
          </a:p>
          <a:p>
            <a:r>
              <a:rPr lang="en-US" dirty="0"/>
              <a:t>Case </a:t>
            </a:r>
            <a:r>
              <a:rPr lang="en-US" dirty="0" smtClean="0"/>
              <a:t>B</a:t>
            </a:r>
            <a:endParaRPr lang="en-US" dirty="0"/>
          </a:p>
        </p:txBody>
      </p:sp>
    </p:spTree>
    <p:extLst>
      <p:ext uri="{BB962C8B-B14F-4D97-AF65-F5344CB8AC3E}">
        <p14:creationId xmlns:p14="http://schemas.microsoft.com/office/powerpoint/2010/main" val="9197212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914400" y="228600"/>
            <a:ext cx="7772400" cy="553998"/>
          </a:xfrm>
        </p:spPr>
        <p:txBody>
          <a:bodyPr/>
          <a:lstStyle/>
          <a:p>
            <a:pPr eaLnBrk="1" hangingPunct="1"/>
            <a:r>
              <a:rPr lang="en-US" dirty="0"/>
              <a:t>Questions?</a:t>
            </a:r>
          </a:p>
        </p:txBody>
      </p:sp>
      <p:pic>
        <p:nvPicPr>
          <p:cNvPr id="8" name="Content Placeholder 7" descr="30028902-2011+Race+2+Age+7_8+(69).JPG"/>
          <p:cNvPicPr>
            <a:picLocks noGrp="1" noChangeAspect="1"/>
          </p:cNvPicPr>
          <p:nvPr>
            <p:ph sz="half" idx="2"/>
          </p:nvPr>
        </p:nvPicPr>
        <p:blipFill>
          <a:blip r:embed="rId3" cstate="print"/>
          <a:stretch>
            <a:fillRect/>
          </a:stretch>
        </p:blipFill>
        <p:spPr>
          <a:xfrm>
            <a:off x="6324600" y="2057400"/>
            <a:ext cx="2742640" cy="4114800"/>
          </a:xfrm>
        </p:spPr>
      </p:pic>
      <p:pic>
        <p:nvPicPr>
          <p:cNvPr id="9" name="Content Placeholder 8" descr="XT8two.jpg"/>
          <p:cNvPicPr>
            <a:picLocks noGrp="1" noChangeAspect="1"/>
          </p:cNvPicPr>
          <p:nvPr>
            <p:ph sz="half" idx="1"/>
          </p:nvPr>
        </p:nvPicPr>
        <p:blipFill>
          <a:blip r:embed="rId4" cstate="print"/>
          <a:stretch>
            <a:fillRect/>
          </a:stretch>
        </p:blipFill>
        <p:spPr>
          <a:xfrm>
            <a:off x="157298" y="1981200"/>
            <a:ext cx="2733403" cy="4114800"/>
          </a:xfrm>
        </p:spPr>
      </p:pic>
      <p:sp>
        <p:nvSpPr>
          <p:cNvPr id="10" name="TextBox 9"/>
          <p:cNvSpPr txBox="1"/>
          <p:nvPr/>
        </p:nvSpPr>
        <p:spPr>
          <a:xfrm>
            <a:off x="381000" y="6172200"/>
            <a:ext cx="2379177" cy="461665"/>
          </a:xfrm>
          <a:prstGeom prst="rect">
            <a:avLst/>
          </a:prstGeom>
          <a:noFill/>
        </p:spPr>
        <p:txBody>
          <a:bodyPr wrap="none" rtlCol="0">
            <a:spAutoFit/>
          </a:bodyPr>
          <a:lstStyle/>
          <a:p>
            <a:r>
              <a:rPr lang="en-US" dirty="0"/>
              <a:t>My first triathlon </a:t>
            </a:r>
          </a:p>
        </p:txBody>
      </p:sp>
      <p:sp>
        <p:nvSpPr>
          <p:cNvPr id="11" name="TextBox 10"/>
          <p:cNvSpPr txBox="1"/>
          <p:nvPr/>
        </p:nvSpPr>
        <p:spPr>
          <a:xfrm>
            <a:off x="6248400" y="6248400"/>
            <a:ext cx="2716962" cy="461665"/>
          </a:xfrm>
          <a:prstGeom prst="rect">
            <a:avLst/>
          </a:prstGeom>
          <a:noFill/>
        </p:spPr>
        <p:txBody>
          <a:bodyPr wrap="none" rtlCol="0">
            <a:spAutoFit/>
          </a:bodyPr>
          <a:lstStyle/>
          <a:p>
            <a:r>
              <a:rPr lang="en-US" dirty="0"/>
              <a:t>Ryan’s first triathlon</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8970" y="838199"/>
            <a:ext cx="3694112" cy="369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4512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77200" cy="1107996"/>
          </a:xfrm>
        </p:spPr>
        <p:txBody>
          <a:bodyPr/>
          <a:lstStyle/>
          <a:p>
            <a:r>
              <a:rPr lang="en-US" dirty="0"/>
              <a:t>Case R – prior to duty hour restrictions</a:t>
            </a:r>
          </a:p>
        </p:txBody>
      </p:sp>
      <p:sp>
        <p:nvSpPr>
          <p:cNvPr id="3" name="Content Placeholder 2"/>
          <p:cNvSpPr>
            <a:spLocks noGrp="1"/>
          </p:cNvSpPr>
          <p:nvPr>
            <p:ph idx="1"/>
          </p:nvPr>
        </p:nvSpPr>
        <p:spPr>
          <a:xfrm>
            <a:off x="914400" y="1828800"/>
            <a:ext cx="7772400" cy="4524315"/>
          </a:xfrm>
        </p:spPr>
        <p:txBody>
          <a:bodyPr/>
          <a:lstStyle/>
          <a:p>
            <a:r>
              <a:rPr lang="en-US" dirty="0"/>
              <a:t>Internal medicine intern</a:t>
            </a:r>
          </a:p>
          <a:p>
            <a:r>
              <a:rPr lang="en-US" dirty="0"/>
              <a:t>On CCU service 1:3 call</a:t>
            </a:r>
          </a:p>
          <a:p>
            <a:r>
              <a:rPr lang="en-US" dirty="0"/>
              <a:t>Working long hours</a:t>
            </a:r>
          </a:p>
          <a:p>
            <a:r>
              <a:rPr lang="en-US" dirty="0"/>
              <a:t>Fell asleep driving home</a:t>
            </a:r>
          </a:p>
          <a:p>
            <a:r>
              <a:rPr lang="en-US" dirty="0"/>
              <a:t>No time to exercise</a:t>
            </a:r>
          </a:p>
          <a:p>
            <a:r>
              <a:rPr lang="en-US" dirty="0"/>
              <a:t>No time with friends</a:t>
            </a:r>
          </a:p>
          <a:p>
            <a:r>
              <a:rPr lang="en-US" dirty="0"/>
              <a:t>Angry at patients</a:t>
            </a:r>
          </a:p>
          <a:p>
            <a:r>
              <a:rPr lang="en-US" dirty="0"/>
              <a:t>Demeaned by </a:t>
            </a:r>
            <a:r>
              <a:rPr lang="en-US" dirty="0" err="1"/>
              <a:t>attendings</a:t>
            </a:r>
            <a:endParaRPr lang="en-US" dirty="0"/>
          </a:p>
        </p:txBody>
      </p:sp>
    </p:spTree>
    <p:extLst>
      <p:ext uri="{BB962C8B-B14F-4D97-AF65-F5344CB8AC3E}">
        <p14:creationId xmlns:p14="http://schemas.microsoft.com/office/powerpoint/2010/main" val="878841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a:t>
            </a:r>
            <a:r>
              <a:rPr lang="en-US" dirty="0" smtClean="0"/>
              <a:t>B</a:t>
            </a:r>
            <a:endParaRPr lang="en-US" dirty="0"/>
          </a:p>
        </p:txBody>
      </p:sp>
      <p:sp>
        <p:nvSpPr>
          <p:cNvPr id="3" name="Content Placeholder 2"/>
          <p:cNvSpPr>
            <a:spLocks noGrp="1"/>
          </p:cNvSpPr>
          <p:nvPr>
            <p:ph idx="1"/>
          </p:nvPr>
        </p:nvSpPr>
        <p:spPr>
          <a:xfrm>
            <a:off x="914400" y="1828800"/>
            <a:ext cx="7772400" cy="3908762"/>
          </a:xfrm>
        </p:spPr>
        <p:txBody>
          <a:bodyPr/>
          <a:lstStyle/>
          <a:p>
            <a:r>
              <a:rPr lang="en-US" dirty="0"/>
              <a:t>PGY – 2 resident</a:t>
            </a:r>
          </a:p>
          <a:p>
            <a:r>
              <a:rPr lang="en-US" dirty="0"/>
              <a:t>Excellent evaluations in first CCC meeting</a:t>
            </a:r>
          </a:p>
          <a:p>
            <a:r>
              <a:rPr lang="en-US" dirty="0"/>
              <a:t>In space of 2 weeks got 4 patient relations complaints, one patient aspirated, got pneumonia, septic and died, another patient died unexpectedly from a procedural complications</a:t>
            </a:r>
          </a:p>
          <a:p>
            <a:r>
              <a:rPr lang="en-US" dirty="0"/>
              <a:t>Resident really feeling down and depressed</a:t>
            </a:r>
          </a:p>
        </p:txBody>
      </p:sp>
    </p:spTree>
    <p:extLst>
      <p:ext uri="{BB962C8B-B14F-4D97-AF65-F5344CB8AC3E}">
        <p14:creationId xmlns:p14="http://schemas.microsoft.com/office/powerpoint/2010/main" val="446328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553998"/>
          </a:xfrm>
        </p:spPr>
        <p:txBody>
          <a:bodyPr/>
          <a:lstStyle/>
          <a:p>
            <a:r>
              <a:rPr lang="en-US" dirty="0"/>
              <a:t>Burnout</a:t>
            </a:r>
          </a:p>
        </p:txBody>
      </p:sp>
      <p:sp>
        <p:nvSpPr>
          <p:cNvPr id="3" name="Content Placeholder 2"/>
          <p:cNvSpPr>
            <a:spLocks noGrp="1"/>
          </p:cNvSpPr>
          <p:nvPr>
            <p:ph idx="1"/>
          </p:nvPr>
        </p:nvSpPr>
        <p:spPr>
          <a:xfrm>
            <a:off x="914400" y="838201"/>
            <a:ext cx="7772400" cy="4001095"/>
          </a:xfrm>
        </p:spPr>
        <p:txBody>
          <a:bodyPr/>
          <a:lstStyle/>
          <a:p>
            <a:r>
              <a:rPr lang="en-US" sz="2400" dirty="0"/>
              <a:t>Emotional Exhaustion</a:t>
            </a:r>
          </a:p>
          <a:p>
            <a:r>
              <a:rPr lang="en-US" sz="2400" dirty="0"/>
              <a:t>Depersonalization</a:t>
            </a:r>
          </a:p>
          <a:p>
            <a:r>
              <a:rPr lang="en-US" sz="2400" dirty="0"/>
              <a:t>Decreased sense of personal accomplishment</a:t>
            </a:r>
          </a:p>
          <a:p>
            <a:r>
              <a:rPr lang="en-US" sz="2400" dirty="0"/>
              <a:t>*** Basically you stop caring: about yourself, your patients and your future***</a:t>
            </a:r>
          </a:p>
          <a:p>
            <a:r>
              <a:rPr lang="en-US" sz="2400" dirty="0"/>
              <a:t>Burnout increases the risk of committing medical errors, having unprofessional interactions with patients, colleagues and co-workers, and increases rates of depression, substance abuse and suicide</a:t>
            </a:r>
            <a:r>
              <a:rPr lang="en-US" dirty="0"/>
              <a:t>. </a:t>
            </a:r>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76200"/>
            <a:ext cx="2514599" cy="1676400"/>
          </a:xfrm>
          <a:prstGeom prst="rect">
            <a:avLst/>
          </a:prstGeom>
        </p:spPr>
      </p:pic>
      <p:pic>
        <p:nvPicPr>
          <p:cNvPr id="5" name="Picture 2" descr="Image result for depressed young do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818" y="4989946"/>
            <a:ext cx="2687782" cy="1791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725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factors influence burnout? </a:t>
            </a:r>
          </a:p>
        </p:txBody>
      </p:sp>
      <p:sp>
        <p:nvSpPr>
          <p:cNvPr id="3" name="Content Placeholder 2"/>
          <p:cNvSpPr>
            <a:spLocks noGrp="1"/>
          </p:cNvSpPr>
          <p:nvPr>
            <p:ph sz="half" idx="1"/>
          </p:nvPr>
        </p:nvSpPr>
        <p:spPr>
          <a:xfrm>
            <a:off x="685800" y="1981200"/>
            <a:ext cx="3810000" cy="4555093"/>
          </a:xfrm>
        </p:spPr>
        <p:txBody>
          <a:bodyPr/>
          <a:lstStyle/>
          <a:p>
            <a:r>
              <a:rPr lang="en-US" sz="2400" dirty="0"/>
              <a:t>Workload</a:t>
            </a:r>
          </a:p>
          <a:p>
            <a:r>
              <a:rPr lang="en-US" sz="2400" dirty="0"/>
              <a:t>Control</a:t>
            </a:r>
          </a:p>
          <a:p>
            <a:r>
              <a:rPr lang="en-US" sz="2400" dirty="0"/>
              <a:t>Reward</a:t>
            </a:r>
          </a:p>
          <a:p>
            <a:r>
              <a:rPr lang="en-US" sz="2400" dirty="0"/>
              <a:t>Community</a:t>
            </a:r>
          </a:p>
          <a:p>
            <a:r>
              <a:rPr lang="en-US" sz="2400" dirty="0"/>
              <a:t>Fairness</a:t>
            </a:r>
          </a:p>
          <a:p>
            <a:r>
              <a:rPr lang="en-US" sz="2400" dirty="0"/>
              <a:t>Values</a:t>
            </a:r>
          </a:p>
          <a:p>
            <a:endParaRPr lang="en-US" sz="2400" dirty="0"/>
          </a:p>
          <a:p>
            <a:endParaRPr lang="en-US" sz="2400" dirty="0"/>
          </a:p>
          <a:p>
            <a:r>
              <a:rPr lang="en-US" sz="2400" dirty="0"/>
              <a:t>Wellness	    	</a:t>
            </a:r>
          </a:p>
        </p:txBody>
      </p:sp>
      <p:sp>
        <p:nvSpPr>
          <p:cNvPr id="4" name="Content Placeholder 3"/>
          <p:cNvSpPr>
            <a:spLocks noGrp="1"/>
          </p:cNvSpPr>
          <p:nvPr>
            <p:ph sz="half" idx="2"/>
          </p:nvPr>
        </p:nvSpPr>
        <p:spPr>
          <a:xfrm>
            <a:off x="3200400" y="1981200"/>
            <a:ext cx="5181600" cy="6586418"/>
          </a:xfrm>
        </p:spPr>
        <p:txBody>
          <a:bodyPr/>
          <a:lstStyle/>
          <a:p>
            <a:pPr marL="0" indent="0">
              <a:buNone/>
            </a:pPr>
            <a:r>
              <a:rPr lang="en-US" sz="2400" dirty="0"/>
              <a:t>Increasing</a:t>
            </a:r>
          </a:p>
          <a:p>
            <a:pPr marL="0" indent="0">
              <a:buNone/>
            </a:pPr>
            <a:r>
              <a:rPr lang="en-US" sz="2400" dirty="0"/>
              <a:t>Residents have no control</a:t>
            </a:r>
          </a:p>
          <a:p>
            <a:pPr marL="0" indent="0">
              <a:buNone/>
            </a:pPr>
            <a:r>
              <a:rPr lang="en-US" sz="2400" dirty="0"/>
              <a:t>Mainly receive negative feedback</a:t>
            </a:r>
          </a:p>
          <a:p>
            <a:pPr marL="0" indent="0">
              <a:buNone/>
            </a:pPr>
            <a:r>
              <a:rPr lang="en-US" sz="2400" dirty="0"/>
              <a:t>This is usually reasonable</a:t>
            </a:r>
          </a:p>
          <a:p>
            <a:pPr marL="0" indent="0">
              <a:buNone/>
            </a:pPr>
            <a:r>
              <a:rPr lang="en-US" sz="2400" dirty="0"/>
              <a:t>Resident experiences are variable</a:t>
            </a:r>
          </a:p>
          <a:p>
            <a:pPr marL="0" indent="0">
              <a:buNone/>
            </a:pPr>
            <a:r>
              <a:rPr lang="en-US" sz="2400" dirty="0"/>
              <a:t>Dichotomy between institutional mission statements and day to day actions</a:t>
            </a:r>
          </a:p>
          <a:p>
            <a:pPr marL="0" indent="0">
              <a:buNone/>
            </a:pPr>
            <a:r>
              <a:rPr lang="en-US" sz="2400" dirty="0"/>
              <a:t>Perceived or actual lack of time for self care</a:t>
            </a:r>
          </a:p>
          <a:p>
            <a:pPr marL="0" indent="0">
              <a:buNone/>
            </a:pPr>
            <a:endParaRPr lang="en-US" sz="2400" dirty="0"/>
          </a:p>
          <a:p>
            <a:pPr marL="0" indent="0">
              <a:buNone/>
            </a:pPr>
            <a:endParaRPr lang="en-US" sz="2000" dirty="0"/>
          </a:p>
          <a:p>
            <a:pPr marL="0" indent="0">
              <a:buNone/>
            </a:pPr>
            <a:endParaRPr lang="en-US" sz="2000" dirty="0"/>
          </a:p>
          <a:p>
            <a:pPr marL="0" indent="0">
              <a:buNone/>
            </a:pPr>
            <a:endParaRPr lang="en-US" sz="2400" dirty="0"/>
          </a:p>
        </p:txBody>
      </p:sp>
    </p:spTree>
    <p:extLst>
      <p:ext uri="{BB962C8B-B14F-4D97-AF65-F5344CB8AC3E}">
        <p14:creationId xmlns:p14="http://schemas.microsoft.com/office/powerpoint/2010/main" val="275126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additive="base">
                                        <p:cTn id="4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additive="base">
                                        <p:cTn id="5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additive="base">
                                        <p:cTn id="6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 calcmode="lin" valueType="num">
                                      <p:cBhvr additive="base">
                                        <p:cTn id="6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5" end="5"/>
                                            </p:txEl>
                                          </p:spTgt>
                                        </p:tgtEl>
                                        <p:attrNameLst>
                                          <p:attrName>style.visibility</p:attrName>
                                        </p:attrNameLst>
                                      </p:cBhvr>
                                      <p:to>
                                        <p:strVal val="visible"/>
                                      </p:to>
                                    </p:set>
                                    <p:anim calcmode="lin" valueType="num">
                                      <p:cBhvr additive="base">
                                        <p:cTn id="7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 calcmode="lin" valueType="num">
                                      <p:cBhvr additive="base">
                                        <p:cTn id="7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
                                            <p:txEl>
                                              <p:pRg st="6" end="6"/>
                                            </p:txEl>
                                          </p:spTgt>
                                        </p:tgtEl>
                                        <p:attrNameLst>
                                          <p:attrName>style.visibility</p:attrName>
                                        </p:attrNameLst>
                                      </p:cBhvr>
                                      <p:to>
                                        <p:strVal val="visible"/>
                                      </p:to>
                                    </p:set>
                                    <p:anim calcmode="lin" valueType="num">
                                      <p:cBhvr additive="base">
                                        <p:cTn id="8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5EF4C77-074F-43FD-92B5-D414CB2903F6}"/>
              </a:ext>
            </a:extLst>
          </p:cNvPr>
          <p:cNvSpPr>
            <a:spLocks noGrp="1"/>
          </p:cNvSpPr>
          <p:nvPr>
            <p:ph type="title"/>
          </p:nvPr>
        </p:nvSpPr>
        <p:spPr/>
        <p:txBody>
          <a:bodyPr/>
          <a:lstStyle/>
          <a:p>
            <a:r>
              <a:rPr lang="en-US" dirty="0"/>
              <a:t>How to prevent Burnout?</a:t>
            </a:r>
          </a:p>
        </p:txBody>
      </p:sp>
      <p:sp>
        <p:nvSpPr>
          <p:cNvPr id="13" name="Content Placeholder 12">
            <a:extLst>
              <a:ext uri="{FF2B5EF4-FFF2-40B4-BE49-F238E27FC236}">
                <a16:creationId xmlns="" xmlns:a16="http://schemas.microsoft.com/office/drawing/2014/main" id="{7EA43913-26E5-4417-B380-DACD5D91EFFB}"/>
              </a:ext>
            </a:extLst>
          </p:cNvPr>
          <p:cNvSpPr>
            <a:spLocks noGrp="1"/>
          </p:cNvSpPr>
          <p:nvPr>
            <p:ph idx="1"/>
          </p:nvPr>
        </p:nvSpPr>
        <p:spPr>
          <a:xfrm>
            <a:off x="914400" y="1828800"/>
            <a:ext cx="7772400" cy="1015663"/>
          </a:xfrm>
        </p:spPr>
        <p:txBody>
          <a:bodyPr/>
          <a:lstStyle/>
          <a:p>
            <a:r>
              <a:rPr lang="en-US" dirty="0"/>
              <a:t>Some institutions are looking for a quick fix.</a:t>
            </a:r>
          </a:p>
          <a:p>
            <a:endParaRPr lang="en-US" dirty="0"/>
          </a:p>
        </p:txBody>
      </p:sp>
      <p:pic>
        <p:nvPicPr>
          <p:cNvPr id="15" name="Picture 14">
            <a:extLst>
              <a:ext uri="{FF2B5EF4-FFF2-40B4-BE49-F238E27FC236}">
                <a16:creationId xmlns="" xmlns:a16="http://schemas.microsoft.com/office/drawing/2014/main" id="{7C164DE1-7889-4730-A948-42C05A83C2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2514600"/>
            <a:ext cx="4724400" cy="2617658"/>
          </a:xfrm>
          <a:prstGeom prst="rect">
            <a:avLst/>
          </a:prstGeom>
        </p:spPr>
      </p:pic>
      <p:pic>
        <p:nvPicPr>
          <p:cNvPr id="17" name="Picture 16">
            <a:extLst>
              <a:ext uri="{FF2B5EF4-FFF2-40B4-BE49-F238E27FC236}">
                <a16:creationId xmlns="" xmlns:a16="http://schemas.microsoft.com/office/drawing/2014/main" id="{B66B2475-E491-4509-A4C1-90677B7394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4750" y="3581400"/>
            <a:ext cx="4064000" cy="3048000"/>
          </a:xfrm>
          <a:prstGeom prst="rect">
            <a:avLst/>
          </a:prstGeom>
        </p:spPr>
      </p:pic>
    </p:spTree>
    <p:extLst>
      <p:ext uri="{BB962C8B-B14F-4D97-AF65-F5344CB8AC3E}">
        <p14:creationId xmlns:p14="http://schemas.microsoft.com/office/powerpoint/2010/main" val="354042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WFSM_academic_template">
  <a:themeElements>
    <a:clrScheme name="Corporate Color Palette">
      <a:dk1>
        <a:sysClr val="windowText" lastClr="000000"/>
      </a:dk1>
      <a:lt1>
        <a:sysClr val="window" lastClr="FFFFFF"/>
      </a:lt1>
      <a:dk2>
        <a:srgbClr val="000000"/>
      </a:dk2>
      <a:lt2>
        <a:srgbClr val="FFFFFF"/>
      </a:lt2>
      <a:accent1>
        <a:srgbClr val="9E7E38"/>
      </a:accent1>
      <a:accent2>
        <a:srgbClr val="FFD200"/>
      </a:accent2>
      <a:accent3>
        <a:srgbClr val="F07B05"/>
      </a:accent3>
      <a:accent4>
        <a:srgbClr val="D3222A"/>
      </a:accent4>
      <a:accent5>
        <a:srgbClr val="7C109A"/>
      </a:accent5>
      <a:accent6>
        <a:srgbClr val="505050"/>
      </a:accent6>
      <a:hlink>
        <a:srgbClr val="4261A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WFSM_academic_template</Template>
  <TotalTime>818</TotalTime>
  <Words>1861</Words>
  <Application>Microsoft Office PowerPoint</Application>
  <PresentationFormat>On-screen Show (4:3)</PresentationFormat>
  <Paragraphs>274</Paragraphs>
  <Slides>44</Slides>
  <Notes>44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WFSM_academic_template</vt:lpstr>
      <vt:lpstr>Preventing Burnout and Promoting Resilience Among our Trainees</vt:lpstr>
      <vt:lpstr>Disclosures</vt:lpstr>
      <vt:lpstr>Hold that thought….</vt:lpstr>
      <vt:lpstr>Outline</vt:lpstr>
      <vt:lpstr>Case R – prior to duty hour restrictions</vt:lpstr>
      <vt:lpstr>Case B</vt:lpstr>
      <vt:lpstr>Burnout</vt:lpstr>
      <vt:lpstr>What factors influence burnout? </vt:lpstr>
      <vt:lpstr>How to prevent Burnout?</vt:lpstr>
      <vt:lpstr>Burnout</vt:lpstr>
      <vt:lpstr>Burnout</vt:lpstr>
      <vt:lpstr>So, what is the remedy for burnout? </vt:lpstr>
      <vt:lpstr>Resiliency </vt:lpstr>
      <vt:lpstr>Resiliency and Grit</vt:lpstr>
      <vt:lpstr>Grit</vt:lpstr>
      <vt:lpstr>Grit</vt:lpstr>
      <vt:lpstr>Grit – an example from the NFL</vt:lpstr>
      <vt:lpstr>Grit</vt:lpstr>
      <vt:lpstr>Grit and the “Growth Mindset”</vt:lpstr>
      <vt:lpstr>Promoting Resiliency</vt:lpstr>
      <vt:lpstr>Promoting resiliency</vt:lpstr>
      <vt:lpstr>Can we promote resiliency??</vt:lpstr>
      <vt:lpstr>Can we promote resiliency??</vt:lpstr>
      <vt:lpstr>Promoting Resiliency</vt:lpstr>
      <vt:lpstr> What exactly is coaching?</vt:lpstr>
      <vt:lpstr>Heart of the MGH Coaching</vt:lpstr>
      <vt:lpstr>Enter the   </vt:lpstr>
      <vt:lpstr>How to determine a baseline for the problem? </vt:lpstr>
      <vt:lpstr>WF Baseline Burnout Data</vt:lpstr>
      <vt:lpstr>PowerPoint Presentation</vt:lpstr>
      <vt:lpstr>Selected Questions from Burnout Survey, N = 396</vt:lpstr>
      <vt:lpstr>Contributing causes of burnout identified by respondents</vt:lpstr>
      <vt:lpstr>Barriers to seeking treatment/help with burnout</vt:lpstr>
      <vt:lpstr>How can we meet the ACGME Requirements? </vt:lpstr>
      <vt:lpstr>   </vt:lpstr>
      <vt:lpstr>Fighting burnout by promoting engagement </vt:lpstr>
      <vt:lpstr>Influencing burnout</vt:lpstr>
      <vt:lpstr>Influencing Burnout</vt:lpstr>
      <vt:lpstr>Influencing Burnout</vt:lpstr>
      <vt:lpstr>Influencing Burnout</vt:lpstr>
      <vt:lpstr>Influencing Burnout</vt:lpstr>
      <vt:lpstr>Influencing Burnout</vt:lpstr>
      <vt:lpstr>Case study resolutions</vt:lpstr>
      <vt:lpstr>Questions?</vt:lpstr>
    </vt:vector>
  </TitlesOfParts>
  <Company>WFUBMC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Peripheral Neuropathy</dc:title>
  <dc:creator>WFUHS</dc:creator>
  <cp:lastModifiedBy>WFBMC</cp:lastModifiedBy>
  <cp:revision>39</cp:revision>
  <dcterms:created xsi:type="dcterms:W3CDTF">2012-07-27T14:50:51Z</dcterms:created>
  <dcterms:modified xsi:type="dcterms:W3CDTF">2018-10-11T15:02:57Z</dcterms:modified>
</cp:coreProperties>
</file>