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6" r:id="rId5"/>
    <p:sldId id="282" r:id="rId6"/>
    <p:sldId id="259" r:id="rId7"/>
    <p:sldId id="274" r:id="rId8"/>
    <p:sldId id="267" r:id="rId9"/>
    <p:sldId id="268" r:id="rId10"/>
    <p:sldId id="280" r:id="rId11"/>
    <p:sldId id="279" r:id="rId12"/>
    <p:sldId id="278" r:id="rId13"/>
    <p:sldId id="260" r:id="rId14"/>
    <p:sldId id="270" r:id="rId15"/>
    <p:sldId id="264" r:id="rId16"/>
    <p:sldId id="271" r:id="rId17"/>
    <p:sldId id="272" r:id="rId18"/>
    <p:sldId id="276" r:id="rId19"/>
    <p:sldId id="275" r:id="rId20"/>
    <p:sldId id="277" r:id="rId21"/>
    <p:sldId id="281" r:id="rId22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23" autoAdjust="0"/>
  </p:normalViewPr>
  <p:slideViewPr>
    <p:cSldViewPr snapToGrid="0">
      <p:cViewPr varScale="1">
        <p:scale>
          <a:sx n="113" d="100"/>
          <a:sy n="113" d="100"/>
        </p:scale>
        <p:origin x="56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8665-B475-4E26-8138-B35EE3E52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C5C524-EA7C-480C-A29E-11DA926CB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032BD-C90A-4636-9B28-F40666CD9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8FB-F37E-493D-890E-B67047B0E1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96BF8-DCFC-4F30-92D8-44AECFCEA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46CF-8AA2-4746-A1C5-7E113D73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926B-34E1-4178-97F8-5E75C2B7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54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37DC3-9394-4E17-8831-EB4D32D32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AC19F5-47AE-416F-8467-72D35D38E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354C7-80C0-4FBC-BA06-F56F2B951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8FB-F37E-493D-890E-B67047B0E1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C039F-4AA2-46BE-BE1F-B0C92A94C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40FF3-26DD-4853-808D-C58432ED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926B-34E1-4178-97F8-5E75C2B7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2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DB62F3-BB29-46E7-9BB2-424C3EDADF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79942C-762B-464D-8FFF-B0DE517E1B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F1B62-8190-41D0-A6B6-EDB98B6F9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8FB-F37E-493D-890E-B67047B0E1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59EE1-7E1F-41EE-A88A-A7F98638F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06EEC-3A3D-4257-A725-AFA41FDB0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926B-34E1-4178-97F8-5E75C2B7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1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04902-0111-41EB-8A91-67F99CC3D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B098D-6DA3-4B52-820A-4C302735D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66C52-16E5-423C-A5F3-BE40C3B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8FB-F37E-493D-890E-B67047B0E1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180DB-F333-4271-8FAB-E85AC9DC7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31512-4D4F-45C8-ACBD-542EB9590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926B-34E1-4178-97F8-5E75C2B7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1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EB3C5-5136-4F96-92C6-2CC8231EE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8883D-A9F0-44FD-A9A6-AD9281801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E1AE5-1209-47D2-992F-303F72EC7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8FB-F37E-493D-890E-B67047B0E1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F842C-1A3D-4B3D-B0C8-1941385A7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C3527-86C9-4B48-B85C-7B88BB4B7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926B-34E1-4178-97F8-5E75C2B7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9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2DCFA-81E3-4F66-ABEB-F95CF2D7A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1EE0-74D8-4C40-8191-FEC99A7CA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D1B145-D0C9-4E07-9C20-CB39FEA3A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9CC82-FD91-470A-88EA-EA9FF866A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8FB-F37E-493D-890E-B67047B0E1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B0AE5-DEED-4226-9A0D-D6200F693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C3D47-9154-4BF9-8173-C758B1585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926B-34E1-4178-97F8-5E75C2B7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2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8EB4C-0429-4531-8240-0AFA4718A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664C1-A8C9-493A-BCD7-CE8373C2D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26546-42C1-45A1-AEAE-281E8D0C9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AFE253-A04A-4C04-8309-A2AB14208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87619E-1920-4BC5-AA9E-4ABCFAD56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053A75-2D08-43DC-925C-22FC6A436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8FB-F37E-493D-890E-B67047B0E1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82565F-93E1-45FD-AB86-75C4510C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64A8AE-F6C1-4A5F-AD7A-EDC86C967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926B-34E1-4178-97F8-5E75C2B7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8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2D549-7F28-43DA-8822-44BB68DF5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6816A6-9C90-4E9A-AB37-9AF175B08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8FB-F37E-493D-890E-B67047B0E1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A9BC41-E31C-4E35-BECC-9C8C1C71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5EDAB8-B965-424C-822E-2E9424205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926B-34E1-4178-97F8-5E75C2B7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6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A0245A-EAF5-4A04-A62F-1D0238260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8FB-F37E-493D-890E-B67047B0E1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42B223-2316-4B68-8306-3DF925B2C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5CBDF-3EC3-4EC0-95F6-F54D52F0E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926B-34E1-4178-97F8-5E75C2B7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3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620B2-7059-4038-A233-F7495217B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FF031-F7C1-4434-9D42-A66F24DFC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867D9-EC59-40B3-B3B5-094E3DFD1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FAA5C-3670-4C42-AD16-024554976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8FB-F37E-493D-890E-B67047B0E1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1A6C3A-4866-47F1-99BF-A38534B2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561F-0B65-402A-B2A9-8B783D0F4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926B-34E1-4178-97F8-5E75C2B7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2BCE1-16B9-4549-B223-FF6302EED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CF9EEB-D3D6-49EA-8BE8-E2C8334DC3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80C91-0F53-4688-B54A-5D31F66BE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CBA01B-5C77-4EFF-A379-54AB3724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D8FB-F37E-493D-890E-B67047B0E1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E9BE7-5720-4FB9-87FD-859EB4EE4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CD1CA-B112-463A-9F94-CEEF209D1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8926B-34E1-4178-97F8-5E75C2B7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3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D7A613-E7E9-4BCE-8684-4AD68668F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F0767-D7E8-49ED-9931-421CC799C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3C14A-7F8C-4217-A076-1D999B049A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DD8FB-F37E-493D-890E-B67047B0E1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30037-4A69-4DD9-8584-9E042B0A2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C8314-B941-48A5-968A-BF18A157C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8926B-34E1-4178-97F8-5E75C2B7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8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1DE1E-E09D-4C0E-9A56-48415DF87A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Creating a Successful Culture in a Department of Neurology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3DA3CB-D5F2-4C65-A2C3-2C6D549DD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 fontScale="62500" lnSpcReduction="20000"/>
          </a:bodyPr>
          <a:lstStyle/>
          <a:p>
            <a:r>
              <a:rPr lang="en-US" sz="4500" dirty="0"/>
              <a:t>Robin L. Brey, MD</a:t>
            </a:r>
          </a:p>
          <a:p>
            <a:r>
              <a:rPr lang="en-US" sz="4500" dirty="0"/>
              <a:t>Professor and Chair</a:t>
            </a:r>
          </a:p>
          <a:p>
            <a:r>
              <a:rPr lang="en-US" sz="4500" dirty="0"/>
              <a:t>Edna Smith </a:t>
            </a:r>
            <a:r>
              <a:rPr lang="en-US" sz="4500" dirty="0" err="1"/>
              <a:t>Dielmann</a:t>
            </a:r>
            <a:r>
              <a:rPr lang="en-US" sz="4500" dirty="0"/>
              <a:t> Distinguished University Chair</a:t>
            </a:r>
          </a:p>
          <a:p>
            <a:r>
              <a:rPr lang="en-US" sz="4500" dirty="0"/>
              <a:t>Department of Neurology</a:t>
            </a:r>
          </a:p>
          <a:p>
            <a:r>
              <a:rPr lang="en-US" sz="4500" dirty="0"/>
              <a:t>UT Health San Antonio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C9D51-EBA5-4E1D-A7E2-C73DA2062B0E}"/>
              </a:ext>
            </a:extLst>
          </p:cNvPr>
          <p:cNvSpPr txBox="1"/>
          <p:nvPr/>
        </p:nvSpPr>
        <p:spPr>
          <a:xfrm>
            <a:off x="20082424" y="119765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4" descr="image004">
            <a:extLst>
              <a:ext uri="{FF2B5EF4-FFF2-40B4-BE49-F238E27FC236}">
                <a16:creationId xmlns:a16="http://schemas.microsoft.com/office/drawing/2014/main" id="{56AD95CE-A12E-48A7-AF76-3C63D6E8B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279" y="5889924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6878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0BC5E-0CD5-4707-A18D-E01B5250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Developing a Successful Culture: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Leadership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47CF5-1C6D-4377-A6A7-EEB0AA7DF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“Organizations are lengthened shadows of their leaders”</a:t>
            </a:r>
          </a:p>
          <a:p>
            <a:pPr marL="457200" lvl="1" indent="0">
              <a:buNone/>
            </a:pPr>
            <a:r>
              <a:rPr lang="en-US" sz="4000" dirty="0"/>
              <a:t>-Ralph Waldo Emerson</a:t>
            </a:r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500463CC-A14A-4D71-8464-961FA076B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0792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E7468-5F3C-4EED-B77B-404C83876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Developing a Successful Culture: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Questions for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E3CCE-B8E4-4FEA-A079-9B2C481A8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1042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Do you take culture seriously?</a:t>
            </a:r>
          </a:p>
          <a:p>
            <a:r>
              <a:rPr lang="en-US" sz="3600" dirty="0"/>
              <a:t>Do you understand and monitor your culture?</a:t>
            </a:r>
          </a:p>
          <a:p>
            <a:r>
              <a:rPr lang="en-US" sz="3600" dirty="0"/>
              <a:t>Do you use culture as a way to communicate values and strategy?</a:t>
            </a:r>
          </a:p>
          <a:p>
            <a:r>
              <a:rPr lang="en-US" sz="3600" dirty="0"/>
              <a:t>Are you investing adequately in the people on your team?</a:t>
            </a:r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A8849F7C-404E-44E7-AFA2-F8B3703B1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7023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36601-5C4C-412F-9E59-414242848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4" y="367612"/>
            <a:ext cx="12136395" cy="56223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600" dirty="0"/>
            </a:br>
            <a:r>
              <a:rPr lang="en-US" sz="3800" b="1" dirty="0">
                <a:latin typeface="+mn-lt"/>
              </a:rPr>
              <a:t>Do the times make the leader or does the leader make the times?</a:t>
            </a:r>
            <a:br>
              <a:rPr lang="en-US" sz="3800" b="1" dirty="0">
                <a:latin typeface="+mn-lt"/>
              </a:rPr>
            </a:br>
            <a:endParaRPr lang="en-US" sz="38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382A4-B6E5-4AD3-8B7F-0F7A36C7F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357"/>
            <a:ext cx="10515600" cy="5005494"/>
          </a:xfrm>
        </p:spPr>
        <p:txBody>
          <a:bodyPr>
            <a:normAutofit fontScale="92500" lnSpcReduction="20000"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3200" dirty="0"/>
              <a:t>Acknowledge when failed policies demand change in direction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 Anticipate contending viewpoints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 Know when to hold back and when to move forward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 Set an example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 Understand the emotional needs of the team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 Refuse to let past resentments fester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 Control angry impulses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 Protect colleagues from blame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 Keep your word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 Gauge sentiment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 Establish trust</a:t>
            </a:r>
          </a:p>
          <a:p>
            <a:pPr marL="914400" lvl="1" indent="-45720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DF4D98-EE6A-40F7-BC68-D9EDF830CD20}"/>
              </a:ext>
            </a:extLst>
          </p:cNvPr>
          <p:cNvSpPr txBox="1"/>
          <p:nvPr/>
        </p:nvSpPr>
        <p:spPr>
          <a:xfrm>
            <a:off x="448962" y="6227806"/>
            <a:ext cx="5304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Leadership in Turbulent Times – Doris Kearns Goodwin</a:t>
            </a:r>
          </a:p>
        </p:txBody>
      </p:sp>
      <p:pic>
        <p:nvPicPr>
          <p:cNvPr id="5" name="Picture 4" descr="image004">
            <a:extLst>
              <a:ext uri="{FF2B5EF4-FFF2-40B4-BE49-F238E27FC236}">
                <a16:creationId xmlns:a16="http://schemas.microsoft.com/office/drawing/2014/main" id="{EBE7B2E8-DAE8-4ED6-B2EE-CA12DE4BE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2464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68DAA-D8DA-4DC3-AA6D-F009FCBC7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Do You Shape Culture?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73906-34E3-4C24-948A-0E50301F7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Begin by understanding your organization’s culture (and sub-cultures)</a:t>
            </a:r>
          </a:p>
          <a:p>
            <a:r>
              <a:rPr lang="en-US" sz="3600" dirty="0"/>
              <a:t>Understand what type of culture is needed to advance your organization’s strategies and goals</a:t>
            </a:r>
          </a:p>
          <a:p>
            <a:pPr marL="0" indent="0">
              <a:buNone/>
            </a:pPr>
            <a:endParaRPr lang="en-US" sz="3600" dirty="0"/>
          </a:p>
          <a:p>
            <a:endParaRPr lang="en-US" dirty="0"/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6F624006-C0B9-4BDA-8D8E-4E470858A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319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8279E-A528-4BE2-AF78-2CB34B809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182"/>
            <a:ext cx="10515600" cy="6295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latin typeface="+mn-lt"/>
              </a:rPr>
              <a:t>Cultural Profile Instrument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BD493E-08D1-4458-B04F-64FC41F6EE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510482"/>
              </p:ext>
            </p:extLst>
          </p:nvPr>
        </p:nvGraphicFramePr>
        <p:xfrm>
          <a:off x="1309666" y="994720"/>
          <a:ext cx="9705759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002">
                  <a:extLst>
                    <a:ext uri="{9D8B030D-6E8A-4147-A177-3AD203B41FA5}">
                      <a16:colId xmlns:a16="http://schemas.microsoft.com/office/drawing/2014/main" val="2103064474"/>
                    </a:ext>
                  </a:extLst>
                </a:gridCol>
                <a:gridCol w="3898557">
                  <a:extLst>
                    <a:ext uri="{9D8B030D-6E8A-4147-A177-3AD203B41FA5}">
                      <a16:colId xmlns:a16="http://schemas.microsoft.com/office/drawing/2014/main" val="67907402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427984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The Organization Is Focused On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Organization Feels Like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Cultural Dimension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052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Collaboration and Mutual Trust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Big Family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Caring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7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Compassion and Tolerance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 Idealistic Community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Purpose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3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Exploration and Creativity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Dynamic Project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Learning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09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Fun and Excitement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Celebration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Enjoyment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065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Achieving and Winning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Meritocracy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Results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308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Strength and Boldness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Competitive Arena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Authority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145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Planning and Caution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Meticulously Planned Operation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Safety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0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Structure and Stability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Smoothly Running Machine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Order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79236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DF62212-1694-45E6-BF00-59F14182D84C}"/>
              </a:ext>
            </a:extLst>
          </p:cNvPr>
          <p:cNvSpPr txBox="1"/>
          <p:nvPr/>
        </p:nvSpPr>
        <p:spPr>
          <a:xfrm>
            <a:off x="216846" y="6385178"/>
            <a:ext cx="540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Groysberg</a:t>
            </a:r>
            <a:r>
              <a:rPr lang="en-US" dirty="0"/>
              <a:t> et al. Harvard Business </a:t>
            </a:r>
            <a:r>
              <a:rPr lang="en-US" dirty="0" err="1"/>
              <a:t>Review;Jan-Feb</a:t>
            </a:r>
            <a:r>
              <a:rPr lang="en-US" dirty="0"/>
              <a:t> 2018.</a:t>
            </a:r>
          </a:p>
        </p:txBody>
      </p:sp>
      <p:pic>
        <p:nvPicPr>
          <p:cNvPr id="6" name="Picture 5" descr="image004">
            <a:extLst>
              <a:ext uri="{FF2B5EF4-FFF2-40B4-BE49-F238E27FC236}">
                <a16:creationId xmlns:a16="http://schemas.microsoft.com/office/drawing/2014/main" id="{066D3B3A-5417-4622-9B86-9F89706CE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6263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2B34E-C9F5-4F58-82B2-C64045DB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746"/>
            <a:ext cx="10515600" cy="43466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Culture Styles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BA73BD-7D6B-4A87-BD68-4DE6B119E3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110412"/>
              </p:ext>
            </p:extLst>
          </p:nvPr>
        </p:nvGraphicFramePr>
        <p:xfrm>
          <a:off x="272374" y="719694"/>
          <a:ext cx="11684847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9517">
                  <a:extLst>
                    <a:ext uri="{9D8B030D-6E8A-4147-A177-3AD203B41FA5}">
                      <a16:colId xmlns:a16="http://schemas.microsoft.com/office/drawing/2014/main" val="3261002863"/>
                    </a:ext>
                  </a:extLst>
                </a:gridCol>
                <a:gridCol w="3709083">
                  <a:extLst>
                    <a:ext uri="{9D8B030D-6E8A-4147-A177-3AD203B41FA5}">
                      <a16:colId xmlns:a16="http://schemas.microsoft.com/office/drawing/2014/main" val="2419022496"/>
                    </a:ext>
                  </a:extLst>
                </a:gridCol>
                <a:gridCol w="5446247">
                  <a:extLst>
                    <a:ext uri="{9D8B030D-6E8A-4147-A177-3AD203B41FA5}">
                      <a16:colId xmlns:a16="http://schemas.microsoft.com/office/drawing/2014/main" val="406891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Culture Style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Advantages - Improves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Disadvantages – Overemphasis on: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47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CARING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Teamwork, trust, engagement, communication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Consensus-building reduces exploration of options, slows decision-making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429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PURPOSE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Appreciation for diversity and social responsibility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Long-term purpose may get in the way of practical and immediate concerns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976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LEARNING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Improved innovation and agility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Exploration may lead to lack of focus and inability to exploit existing advantages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96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ENJOYMENT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Employee engagement, morale, and creativity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Autonomy may lead to lack of discipline and compliance and governance issues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675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RESULTS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Execution, external focus and goal achievement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Results may led to stress, anxiety, communication and collaboration breakdowns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82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AUTHORITY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Decision making speed and responsiveness to threats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Strong authority may lead to politics, conflict, psychological safety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49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SAFETY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Risk management and stability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Standardization may lead to inflexible and dehumanized work environment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222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ORDER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Operational efficiency and reduced conflict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Rules and tradition may reduce individualism, creativity and agility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368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063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4CAB3-7FC7-4B6F-8054-9C2EF0B96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514" y="0"/>
            <a:ext cx="9003957" cy="737764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r>
              <a:rPr lang="en-US" b="1" dirty="0">
                <a:latin typeface="+mn-lt"/>
              </a:rPr>
              <a:t>UT Health San Antonio Neurology Results</a:t>
            </a:r>
            <a:br>
              <a:rPr lang="en-US" b="1" dirty="0">
                <a:latin typeface="+mn-lt"/>
              </a:rPr>
            </a:br>
            <a:endParaRPr lang="en-US" sz="3100" b="1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4DB3DAF-39B1-4A72-8702-E37DB8FB12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256652"/>
              </p:ext>
            </p:extLst>
          </p:nvPr>
        </p:nvGraphicFramePr>
        <p:xfrm>
          <a:off x="432192" y="785889"/>
          <a:ext cx="11327615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0046">
                  <a:extLst>
                    <a:ext uri="{9D8B030D-6E8A-4147-A177-3AD203B41FA5}">
                      <a16:colId xmlns:a16="http://schemas.microsoft.com/office/drawing/2014/main" val="1026490594"/>
                    </a:ext>
                  </a:extLst>
                </a:gridCol>
                <a:gridCol w="888460">
                  <a:extLst>
                    <a:ext uri="{9D8B030D-6E8A-4147-A177-3AD203B41FA5}">
                      <a16:colId xmlns:a16="http://schemas.microsoft.com/office/drawing/2014/main" val="2076438216"/>
                    </a:ext>
                  </a:extLst>
                </a:gridCol>
                <a:gridCol w="1110299">
                  <a:extLst>
                    <a:ext uri="{9D8B030D-6E8A-4147-A177-3AD203B41FA5}">
                      <a16:colId xmlns:a16="http://schemas.microsoft.com/office/drawing/2014/main" val="3274512811"/>
                    </a:ext>
                  </a:extLst>
                </a:gridCol>
                <a:gridCol w="1476632">
                  <a:extLst>
                    <a:ext uri="{9D8B030D-6E8A-4147-A177-3AD203B41FA5}">
                      <a16:colId xmlns:a16="http://schemas.microsoft.com/office/drawing/2014/main" val="1015775872"/>
                    </a:ext>
                  </a:extLst>
                </a:gridCol>
                <a:gridCol w="1136822">
                  <a:extLst>
                    <a:ext uri="{9D8B030D-6E8A-4147-A177-3AD203B41FA5}">
                      <a16:colId xmlns:a16="http://schemas.microsoft.com/office/drawing/2014/main" val="36896610"/>
                    </a:ext>
                  </a:extLst>
                </a:gridCol>
                <a:gridCol w="1155356">
                  <a:extLst>
                    <a:ext uri="{9D8B030D-6E8A-4147-A177-3AD203B41FA5}">
                      <a16:colId xmlns:a16="http://schemas.microsoft.com/office/drawing/2014/main" val="2342413268"/>
                    </a:ext>
                  </a:extLst>
                </a:gridCol>
              </a:tblGrid>
              <a:tr h="268811">
                <a:tc>
                  <a:txBody>
                    <a:bodyPr/>
                    <a:lstStyle/>
                    <a:p>
                      <a:r>
                        <a:rPr lang="en-US" sz="2400" dirty="0"/>
                        <a:t>Cultural Dimension: Advantage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All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Faculty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Residents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Admin Staff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Clinical Staff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484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highlight>
                            <a:srgbClr val="FFFF00"/>
                          </a:highlight>
                        </a:rPr>
                        <a:t>Caring</a:t>
                      </a:r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: Teamwork, trust, engagement, communication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778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highlight>
                            <a:srgbClr val="FFFF00"/>
                          </a:highlight>
                        </a:rPr>
                        <a:t>Purpose</a:t>
                      </a:r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: Appreciation for diversity and social responsibility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930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Learning</a:t>
                      </a:r>
                      <a:r>
                        <a:rPr lang="en-US" sz="2000" dirty="0"/>
                        <a:t>: Innovation, agility, organization changes in response to mistakes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110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Enjoyment: Playful, instinctive, improved morale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002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Results</a:t>
                      </a:r>
                      <a:r>
                        <a:rPr lang="en-US" sz="2000" dirty="0"/>
                        <a:t>: Improved execution, external focus and goal achievement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56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Authority</a:t>
                      </a:r>
                      <a:r>
                        <a:rPr lang="en-US" sz="2000" dirty="0"/>
                        <a:t>: Improved decision making speed and responsiveness to threats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02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highlight>
                            <a:srgbClr val="FFFF00"/>
                          </a:highlight>
                        </a:rPr>
                        <a:t>Safety</a:t>
                      </a:r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: Improved risk management and stability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97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highlight>
                            <a:srgbClr val="FFFF00"/>
                          </a:highlight>
                        </a:rPr>
                        <a:t>Order</a:t>
                      </a:r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: Improved operational efficiency and reduced conflict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954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340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3E97A-A82E-4C93-9C8E-3D374B096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926"/>
            <a:ext cx="10515600" cy="7593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+mn-lt"/>
              </a:rPr>
              <a:t>UT Health San Antonio Department of Neurology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1D3F0-5AB7-46EF-A491-203F3AF11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744" y="955266"/>
            <a:ext cx="10515600" cy="4990715"/>
          </a:xfrm>
        </p:spPr>
        <p:txBody>
          <a:bodyPr>
            <a:normAutofit/>
          </a:bodyPr>
          <a:lstStyle/>
          <a:p>
            <a:r>
              <a:rPr lang="en-US" sz="3200" dirty="0"/>
              <a:t>We respect and value all three academic missions realizing that it takes all of us working as a team to accomplish our goals (</a:t>
            </a:r>
            <a:r>
              <a:rPr lang="en-US" sz="3200" dirty="0">
                <a:highlight>
                  <a:srgbClr val="FFFF00"/>
                </a:highlight>
              </a:rPr>
              <a:t>Caring - #2</a:t>
            </a:r>
            <a:r>
              <a:rPr lang="en-US" sz="3200" dirty="0"/>
              <a:t>)</a:t>
            </a:r>
          </a:p>
          <a:p>
            <a:r>
              <a:rPr lang="en-US" sz="3200" dirty="0"/>
              <a:t>We treat everyone we work with and provide care for as we ourselves would want to be treated (</a:t>
            </a:r>
            <a:r>
              <a:rPr lang="en-US" sz="3200" dirty="0">
                <a:highlight>
                  <a:srgbClr val="FFFF00"/>
                </a:highlight>
              </a:rPr>
              <a:t>Caring - #2</a:t>
            </a:r>
            <a:r>
              <a:rPr lang="en-US" sz="3200" dirty="0"/>
              <a:t>)</a:t>
            </a:r>
          </a:p>
          <a:p>
            <a:r>
              <a:rPr lang="en-US" sz="3200" dirty="0"/>
              <a:t>We strive to make our department among the top places in which to work, learn and receive care (</a:t>
            </a:r>
            <a:r>
              <a:rPr lang="en-US" sz="3200" dirty="0">
                <a:highlight>
                  <a:srgbClr val="FFFF00"/>
                </a:highlight>
              </a:rPr>
              <a:t>Results – ranked only by staff)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Survey results: #1 Purpose; #2 Caring; #3 Learning; #4 Order</a:t>
            </a:r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72DD82E9-52F6-4614-B760-F44809B94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42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EAD22-77B0-4AC7-8D01-EBED7EFDC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908"/>
            <a:ext cx="10515600" cy="74698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+mn-lt"/>
              </a:rPr>
              <a:t>UT Health San Antonio Department of Neurology Vision – </a:t>
            </a:r>
            <a:br>
              <a:rPr lang="en-US" sz="3600" b="1" dirty="0">
                <a:latin typeface="+mn-lt"/>
              </a:rPr>
            </a:br>
            <a:r>
              <a:rPr lang="en-US" sz="2700" b="1" dirty="0">
                <a:latin typeface="+mn-lt"/>
              </a:rPr>
              <a:t>(All Results Oriented)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3429-568A-4B08-A2DD-078FD34B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7309"/>
            <a:ext cx="10515600" cy="52886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Clinical:</a:t>
            </a:r>
          </a:p>
          <a:p>
            <a:r>
              <a:rPr lang="en-US" dirty="0"/>
              <a:t>Clinical services sought after locally, regionally and nationally for providing the highest quality of care</a:t>
            </a:r>
          </a:p>
          <a:p>
            <a:pPr marL="0" indent="0">
              <a:buNone/>
            </a:pPr>
            <a:r>
              <a:rPr lang="en-US" b="1" dirty="0"/>
              <a:t>Education:</a:t>
            </a:r>
            <a:endParaRPr lang="en-US" dirty="0"/>
          </a:p>
          <a:p>
            <a:r>
              <a:rPr lang="en-US" dirty="0"/>
              <a:t>Highest caliber educational experiences for medical students</a:t>
            </a:r>
          </a:p>
          <a:p>
            <a:r>
              <a:rPr lang="en-US" dirty="0"/>
              <a:t>Outstanding residency and fellowship training that prepares trainees for the future practice of neurology</a:t>
            </a:r>
          </a:p>
          <a:p>
            <a:pPr marL="0" indent="0">
              <a:buNone/>
            </a:pPr>
            <a:r>
              <a:rPr lang="en-US" b="1" dirty="0"/>
              <a:t>Research:</a:t>
            </a:r>
            <a:endParaRPr lang="en-US" dirty="0"/>
          </a:p>
          <a:p>
            <a:r>
              <a:rPr lang="en-US" dirty="0"/>
              <a:t>Known nationally and internationally for the breadth and depth of neuroscience research</a:t>
            </a:r>
          </a:p>
          <a:p>
            <a:pPr marL="0" indent="0">
              <a:buNone/>
            </a:pPr>
            <a:r>
              <a:rPr lang="en-US" b="1" dirty="0"/>
              <a:t>Faculty Development:</a:t>
            </a:r>
            <a:endParaRPr lang="en-US" dirty="0"/>
          </a:p>
          <a:p>
            <a:r>
              <a:rPr lang="en-US" dirty="0"/>
              <a:t>All faculty members are successful – no person left behind!</a:t>
            </a:r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3017E070-4475-428C-A5ED-498408FED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317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49F06-7535-407E-867F-1C1D1B53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183"/>
            <a:ext cx="10515600" cy="7284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Shaping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07DED-4D3B-4936-8D88-839FEA20B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631"/>
            <a:ext cx="10515600" cy="5399301"/>
          </a:xfrm>
        </p:spPr>
        <p:txBody>
          <a:bodyPr>
            <a:normAutofit fontScale="92500" lnSpcReduction="20000"/>
          </a:bodyPr>
          <a:lstStyle/>
          <a:p>
            <a:r>
              <a:rPr lang="en-US" sz="3500" b="1" dirty="0"/>
              <a:t>Articulate the aspiration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Understand what outcomes the culture produces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Aspire to develop a culture that aligns with mission and goals</a:t>
            </a:r>
          </a:p>
          <a:p>
            <a:r>
              <a:rPr lang="en-US" sz="3500" b="1" dirty="0"/>
              <a:t>Select and develop leaders who align with the target culture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Begin with yourself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Consistently demonstrate characteristics of the desired culture</a:t>
            </a:r>
          </a:p>
          <a:p>
            <a:r>
              <a:rPr lang="en-US" sz="3500" b="1" dirty="0"/>
              <a:t>Use organizational conversations about culture to underscore the importance of change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Encourage and create opportunities for meaningful dialog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Clearly link culture to tangible goals</a:t>
            </a:r>
          </a:p>
          <a:p>
            <a:r>
              <a:rPr lang="en-US" sz="3500" b="1" dirty="0"/>
              <a:t>Reinforce the desired change through organizational design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Organizational structure can have a profound impact over time on how people think and behave within an organization</a:t>
            </a:r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BB6982AE-1BAE-43E4-9B65-FE50D9E6F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DDFD8A5-ED9B-4CF9-B307-10E0E00F2001}"/>
              </a:ext>
            </a:extLst>
          </p:cNvPr>
          <p:cNvSpPr/>
          <p:nvPr/>
        </p:nvSpPr>
        <p:spPr>
          <a:xfrm>
            <a:off x="218410" y="6400681"/>
            <a:ext cx="5402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Groysberg</a:t>
            </a:r>
            <a:r>
              <a:rPr lang="en-US" dirty="0"/>
              <a:t> et al. Harvard Business </a:t>
            </a:r>
            <a:r>
              <a:rPr lang="en-US" dirty="0" err="1"/>
              <a:t>Review;Jan-Feb</a:t>
            </a:r>
            <a:r>
              <a:rPr lang="en-US" dirty="0"/>
              <a:t> 2018.</a:t>
            </a:r>
          </a:p>
        </p:txBody>
      </p:sp>
    </p:spTree>
    <p:extLst>
      <p:ext uri="{BB962C8B-B14F-4D97-AF65-F5344CB8AC3E}">
        <p14:creationId xmlns:p14="http://schemas.microsoft.com/office/powerpoint/2010/main" val="6586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3C783-E631-41A1-B2CA-2A719390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Importance of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1D95E-8201-4050-89D4-C47D9D0BB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Culture eats strategy for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Breakfast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Lunch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Dinner</a:t>
            </a:r>
          </a:p>
          <a:p>
            <a:r>
              <a:rPr lang="en-US" sz="3600" dirty="0"/>
              <a:t>“Maintaining an effective culture is so important that it, in fact, trumps even strategy” (Howard Stevenson)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6D4B4A-E39D-4487-9C95-849C897E017A}"/>
              </a:ext>
            </a:extLst>
          </p:cNvPr>
          <p:cNvSpPr txBox="1"/>
          <p:nvPr/>
        </p:nvSpPr>
        <p:spPr>
          <a:xfrm>
            <a:off x="20112237" y="120326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image004">
            <a:extLst>
              <a:ext uri="{FF2B5EF4-FFF2-40B4-BE49-F238E27FC236}">
                <a16:creationId xmlns:a16="http://schemas.microsoft.com/office/drawing/2014/main" id="{631052BA-0395-4F0B-A1CD-98D59B296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6228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09115-0978-4A47-8178-9FFE2E4A5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1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Shaping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6FCD7-16AF-468A-BB8F-069E46699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64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Build Safety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You are part of this team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This team is special; we have high standards here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I believe you can reach those standards</a:t>
            </a:r>
          </a:p>
          <a:p>
            <a:r>
              <a:rPr lang="en-US" sz="3200" b="1" dirty="0"/>
              <a:t>Share Vulnerability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Does anyone have any good ideas?</a:t>
            </a:r>
          </a:p>
          <a:p>
            <a:r>
              <a:rPr lang="en-US" sz="3200" b="1" dirty="0"/>
              <a:t>Establish Purpose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Name and rank priorities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Communicate broadly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6809DE-1C44-4370-83E2-BD60FD70F60B}"/>
              </a:ext>
            </a:extLst>
          </p:cNvPr>
          <p:cNvSpPr txBox="1"/>
          <p:nvPr/>
        </p:nvSpPr>
        <p:spPr>
          <a:xfrm>
            <a:off x="278027" y="6308209"/>
            <a:ext cx="3198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Culture Code – Daniel Coyle</a:t>
            </a:r>
          </a:p>
        </p:txBody>
      </p:sp>
      <p:pic>
        <p:nvPicPr>
          <p:cNvPr id="5" name="Picture 4" descr="image004">
            <a:extLst>
              <a:ext uri="{FF2B5EF4-FFF2-40B4-BE49-F238E27FC236}">
                <a16:creationId xmlns:a16="http://schemas.microsoft.com/office/drawing/2014/main" id="{65B9E94D-39AA-4E5C-A12B-DB6D58AC7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47A761D-106F-4A31-B7FE-EAD478F89C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6146" y="365126"/>
            <a:ext cx="3594802" cy="297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08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, baby, person, wall&#10;&#10;Description generated with very high confidence">
            <a:extLst>
              <a:ext uri="{FF2B5EF4-FFF2-40B4-BE49-F238E27FC236}">
                <a16:creationId xmlns:a16="http://schemas.microsoft.com/office/drawing/2014/main" id="{EC75041F-98F7-43F0-AEA5-829D754146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6" r="-1" b="23562"/>
          <a:stretch/>
        </p:blipFill>
        <p:spPr>
          <a:xfrm>
            <a:off x="-130926" y="-1"/>
            <a:ext cx="9928860" cy="68580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B607B98-7700-4DC9-8BE8-A876255F9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908A69C-F6DB-4CE7-BBC5-6BC5AE959DE7}"/>
              </a:ext>
            </a:extLst>
          </p:cNvPr>
          <p:cNvSpPr txBox="1"/>
          <p:nvPr/>
        </p:nvSpPr>
        <p:spPr>
          <a:xfrm>
            <a:off x="6809811" y="1440602"/>
            <a:ext cx="27364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31076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26B06-1955-4C26-A27F-E3A13726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Strategy and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6DB31-62EE-4F24-A040-881F99BB8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Strategy offers a formal logic for an organization’s goals and orients people around them</a:t>
            </a:r>
          </a:p>
          <a:p>
            <a:r>
              <a:rPr lang="en-US" sz="3600" dirty="0"/>
              <a:t>Culture expresses goals through values and beliefs, and guides activity through shared assumptions and group norms</a:t>
            </a:r>
          </a:p>
          <a:p>
            <a:r>
              <a:rPr lang="en-US" sz="3600" dirty="0"/>
              <a:t>Leaders are responsible for both</a:t>
            </a:r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99D1560F-93E5-466E-8EDA-811A9B4BB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67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A28B2-9C13-40D1-8877-2924C8016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4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Influence of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95F7C-B3C5-4754-A0F8-911DF847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734"/>
            <a:ext cx="10515600" cy="5687703"/>
          </a:xfrm>
        </p:spPr>
        <p:txBody>
          <a:bodyPr>
            <a:normAutofit/>
          </a:bodyPr>
          <a:lstStyle/>
          <a:p>
            <a:r>
              <a:rPr lang="en-US" sz="4000" dirty="0"/>
              <a:t>Culture</a:t>
            </a:r>
            <a:r>
              <a:rPr lang="en-US" sz="36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Guides discretionary behavior</a:t>
            </a:r>
            <a:endParaRPr lang="en-US" sz="3600" dirty="0">
              <a:highlight>
                <a:srgbClr val="FFFF00"/>
              </a:highlight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Dictates how to respond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Whether to risk telling bosses about new ideas or problems.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Shapes how decisions are made when leadership in not in the room</a:t>
            </a:r>
          </a:p>
          <a:p>
            <a:pPr lvl="1">
              <a:buFont typeface="Calibri" panose="020F0502020204030204" pitchFamily="34" charset="0"/>
              <a:buChar char="⁻"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4799E8B8-3D4A-4A39-BFF0-77B5C4598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069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A28B2-9C13-40D1-8877-2924C8016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4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Influence of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95F7C-B3C5-4754-A0F8-911DF847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0297"/>
            <a:ext cx="10515600" cy="5687703"/>
          </a:xfrm>
        </p:spPr>
        <p:txBody>
          <a:bodyPr>
            <a:normAutofit/>
          </a:bodyPr>
          <a:lstStyle/>
          <a:p>
            <a:r>
              <a:rPr lang="en-US" sz="4000" dirty="0"/>
              <a:t>Example: Johnson &amp; Johnson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1982 – 7 people in Chicago dead because of Extra-strength Tylenol laced with cyanide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Against legal and law enforcement advice initiated a national recall of all Tylenol products (at a cost of $100 million)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“We believe that our first responsibility is to doctors, nurses and patients; to mothers and fathers and all others who use our products and services”</a:t>
            </a:r>
          </a:p>
          <a:p>
            <a:pPr lvl="1">
              <a:buFont typeface="Calibri" panose="020F0502020204030204" pitchFamily="34" charset="0"/>
              <a:buChar char="⁻"/>
            </a:pPr>
            <a:endParaRPr lang="en-US" sz="3600" dirty="0"/>
          </a:p>
          <a:p>
            <a:endParaRPr lang="en-US" dirty="0"/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4799E8B8-3D4A-4A39-BFF0-77B5C4598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460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5001F-B267-4755-B196-292626CEB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Why Culture 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8BD4F-81BD-4379-A5D9-18CE1B54E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Aligned with strategy and leadership, a successful culture drives positive organizational outcomes</a:t>
            </a:r>
          </a:p>
          <a:p>
            <a:r>
              <a:rPr lang="en-US" sz="3600" dirty="0"/>
              <a:t>Successful cultures have three compelling attributes: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600" dirty="0"/>
              <a:t>They consistently produce outstanding results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600" dirty="0"/>
              <a:t>They attract, motivate and retain top talent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600" dirty="0"/>
              <a:t>They successfully adapt to changing conditions</a:t>
            </a:r>
          </a:p>
          <a:p>
            <a:endParaRPr lang="en-US" dirty="0"/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E940E262-B3C9-46D5-8E6C-BC6990999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7040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3DBCB-7991-4DC5-85E4-8B369309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How do People Feel in a Successful Culture?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54646-ACB1-4263-8871-5D7039D45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911"/>
            <a:ext cx="10515600" cy="4691874"/>
          </a:xfrm>
        </p:spPr>
        <p:txBody>
          <a:bodyPr>
            <a:noAutofit/>
          </a:bodyPr>
          <a:lstStyle/>
          <a:p>
            <a:pPr lvl="1"/>
            <a:r>
              <a:rPr lang="en-US" sz="3600" dirty="0"/>
              <a:t>Free to be themselves</a:t>
            </a:r>
          </a:p>
          <a:p>
            <a:pPr lvl="1"/>
            <a:r>
              <a:rPr lang="en-US" sz="3600" dirty="0"/>
              <a:t>Understand what is really going on</a:t>
            </a:r>
          </a:p>
          <a:p>
            <a:pPr lvl="1"/>
            <a:r>
              <a:rPr lang="en-US" sz="3600" dirty="0"/>
              <a:t>Strengths are recognized and they have opportunities to grow</a:t>
            </a:r>
          </a:p>
          <a:p>
            <a:pPr lvl="1"/>
            <a:r>
              <a:rPr lang="en-US" sz="3600" dirty="0"/>
              <a:t>Things are fair and transparent</a:t>
            </a:r>
          </a:p>
          <a:p>
            <a:pPr lvl="1"/>
            <a:r>
              <a:rPr lang="en-US" sz="3600" dirty="0"/>
              <a:t>Proud to work in the organization</a:t>
            </a:r>
          </a:p>
          <a:p>
            <a:pPr lvl="1"/>
            <a:r>
              <a:rPr lang="en-US" sz="3600" dirty="0"/>
              <a:t>Work is meaningful</a:t>
            </a:r>
          </a:p>
          <a:p>
            <a:pPr lvl="1"/>
            <a:r>
              <a:rPr lang="en-US" sz="3600" dirty="0"/>
              <a:t>Not hindered by stupid rules</a:t>
            </a:r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BED43962-1002-4382-B367-AC591539E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800F68B-58EE-4EAB-A9A1-3D37F2867E49}"/>
              </a:ext>
            </a:extLst>
          </p:cNvPr>
          <p:cNvSpPr txBox="1"/>
          <p:nvPr/>
        </p:nvSpPr>
        <p:spPr>
          <a:xfrm>
            <a:off x="158129" y="6376343"/>
            <a:ext cx="525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Goffe</a:t>
            </a:r>
            <a:r>
              <a:rPr lang="en-US" dirty="0"/>
              <a:t> and Jones. Harvard Business </a:t>
            </a:r>
            <a:r>
              <a:rPr lang="en-US" dirty="0" err="1"/>
              <a:t>Review;May</a:t>
            </a:r>
            <a:r>
              <a:rPr lang="en-US" dirty="0"/>
              <a:t> 2013.</a:t>
            </a:r>
          </a:p>
        </p:txBody>
      </p:sp>
    </p:spTree>
    <p:extLst>
      <p:ext uri="{BB962C8B-B14F-4D97-AF65-F5344CB8AC3E}">
        <p14:creationId xmlns:p14="http://schemas.microsoft.com/office/powerpoint/2010/main" val="130288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6B047-107B-4EE2-9CD4-48F108637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Factors that Hinder a Successful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A320D-3E0C-4F72-BD51-09192F87D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Poor communication </a:t>
            </a:r>
          </a:p>
          <a:p>
            <a:r>
              <a:rPr lang="en-US" sz="4000" dirty="0"/>
              <a:t>Toxic Employees/Bosses  </a:t>
            </a:r>
            <a:r>
              <a:rPr lang="en-US" sz="2400" dirty="0"/>
              <a:t>(The No Asshole Rule – Robert Sutton)</a:t>
            </a:r>
          </a:p>
          <a:p>
            <a:r>
              <a:rPr lang="en-US" sz="4000" dirty="0"/>
              <a:t>Focus solely on profit/results </a:t>
            </a:r>
          </a:p>
          <a:p>
            <a:r>
              <a:rPr lang="en-US" sz="4000" dirty="0"/>
              <a:t>Leadership resistance to change </a:t>
            </a:r>
          </a:p>
          <a:p>
            <a:r>
              <a:rPr lang="en-US" sz="4000" dirty="0"/>
              <a:t>Performance management </a:t>
            </a:r>
          </a:p>
          <a:p>
            <a:endParaRPr lang="en-US" dirty="0"/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BEAFA6C7-B03C-49E6-B2C1-465CE7052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227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DE0BE-3B71-4A6E-BF21-2C60DCBC6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09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Costs of an Unsuccessful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0CD79-F828-4756-B726-5971FDC2D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798"/>
            <a:ext cx="10515600" cy="5346849"/>
          </a:xfrm>
        </p:spPr>
        <p:txBody>
          <a:bodyPr>
            <a:normAutofit/>
          </a:bodyPr>
          <a:lstStyle/>
          <a:p>
            <a:r>
              <a:rPr lang="en-US" sz="3600" dirty="0"/>
              <a:t>Health care expenditures nearly 50% higher </a:t>
            </a:r>
          </a:p>
          <a:p>
            <a:r>
              <a:rPr lang="en-US" sz="3600" dirty="0"/>
              <a:t>Engagement in work negatively impacted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37% absenteeism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16% lower profitability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37% lower job growth</a:t>
            </a:r>
          </a:p>
          <a:p>
            <a:r>
              <a:rPr lang="en-US" sz="3600" dirty="0"/>
              <a:t>Lack of loyalty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Increase in voluntary turn-over of 50%</a:t>
            </a:r>
          </a:p>
          <a:p>
            <a:r>
              <a:rPr lang="en-US" sz="3600" dirty="0"/>
              <a:t>Higher rate of workplace harassment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 descr="image004">
            <a:extLst>
              <a:ext uri="{FF2B5EF4-FFF2-40B4-BE49-F238E27FC236}">
                <a16:creationId xmlns:a16="http://schemas.microsoft.com/office/drawing/2014/main" id="{18BBE412-7856-4244-A146-DE68A75FB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92" y="5945981"/>
            <a:ext cx="21431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B99CD5-5F20-4CF2-9FA7-48AA80A222DF}"/>
              </a:ext>
            </a:extLst>
          </p:cNvPr>
          <p:cNvSpPr txBox="1"/>
          <p:nvPr/>
        </p:nvSpPr>
        <p:spPr>
          <a:xfrm>
            <a:off x="192506" y="6400681"/>
            <a:ext cx="5666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Seppala and </a:t>
            </a:r>
            <a:r>
              <a:rPr lang="en-US" dirty="0" err="1"/>
              <a:t>Caneron</a:t>
            </a:r>
            <a:r>
              <a:rPr lang="en-US" dirty="0"/>
              <a:t>. Harvard Business Review; Dec 2015.</a:t>
            </a:r>
          </a:p>
        </p:txBody>
      </p:sp>
    </p:spTree>
    <p:extLst>
      <p:ext uri="{BB962C8B-B14F-4D97-AF65-F5344CB8AC3E}">
        <p14:creationId xmlns:p14="http://schemas.microsoft.com/office/powerpoint/2010/main" val="352772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20928</TotalTime>
  <Words>1238</Words>
  <Application>Microsoft Office PowerPoint</Application>
  <PresentationFormat>Widescreen</PresentationFormat>
  <Paragraphs>216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Creating a Successful Culture in a Department of Neurology</vt:lpstr>
      <vt:lpstr>Importance of Culture</vt:lpstr>
      <vt:lpstr>Strategy and Culture</vt:lpstr>
      <vt:lpstr>Influence of Culture</vt:lpstr>
      <vt:lpstr>Influence of Culture</vt:lpstr>
      <vt:lpstr>Why Culture Is Important</vt:lpstr>
      <vt:lpstr>How do People Feel in a Successful Culture?</vt:lpstr>
      <vt:lpstr>Factors that Hinder a Successful Culture</vt:lpstr>
      <vt:lpstr>Costs of an Unsuccessful Culture</vt:lpstr>
      <vt:lpstr>Developing a Successful Culture: Leadership Responsibilities</vt:lpstr>
      <vt:lpstr>Developing a Successful Culture: Questions for Leaders</vt:lpstr>
      <vt:lpstr> Do the times make the leader or does the leader make the times? </vt:lpstr>
      <vt:lpstr>How Do You Shape Culture?</vt:lpstr>
      <vt:lpstr>Cultural Profile Instrument</vt:lpstr>
      <vt:lpstr>Culture Styles</vt:lpstr>
      <vt:lpstr> UT Health San Antonio Neurology Results </vt:lpstr>
      <vt:lpstr>UT Health San Antonio Department of Neurology Values</vt:lpstr>
      <vt:lpstr>UT Health San Antonio Department of Neurology Vision –  (All Results Oriented)</vt:lpstr>
      <vt:lpstr>Shaping Culture</vt:lpstr>
      <vt:lpstr>Shaping Culture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Culture in a Department of Neurology</dc:title>
  <dc:creator>Brey, Robin L</dc:creator>
  <cp:lastModifiedBy>Brey, Robin L</cp:lastModifiedBy>
  <cp:revision>136</cp:revision>
  <cp:lastPrinted>2018-10-04T16:45:39Z</cp:lastPrinted>
  <dcterms:created xsi:type="dcterms:W3CDTF">2018-10-01T13:46:56Z</dcterms:created>
  <dcterms:modified xsi:type="dcterms:W3CDTF">2018-10-19T22:00:01Z</dcterms:modified>
</cp:coreProperties>
</file>