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99" r:id="rId3"/>
    <p:sldId id="300" r:id="rId4"/>
    <p:sldId id="262" r:id="rId5"/>
    <p:sldId id="302" r:id="rId6"/>
    <p:sldId id="301" r:id="rId7"/>
    <p:sldId id="294" r:id="rId8"/>
    <p:sldId id="268" r:id="rId9"/>
    <p:sldId id="317" r:id="rId10"/>
    <p:sldId id="293" r:id="rId11"/>
    <p:sldId id="296" r:id="rId12"/>
    <p:sldId id="313" r:id="rId13"/>
    <p:sldId id="265" r:id="rId14"/>
    <p:sldId id="263" r:id="rId15"/>
    <p:sldId id="264" r:id="rId16"/>
    <p:sldId id="267" r:id="rId17"/>
    <p:sldId id="270" r:id="rId18"/>
    <p:sldId id="272" r:id="rId19"/>
    <p:sldId id="273" r:id="rId20"/>
    <p:sldId id="277" r:id="rId21"/>
    <p:sldId id="271" r:id="rId22"/>
    <p:sldId id="318" r:id="rId23"/>
    <p:sldId id="321" r:id="rId24"/>
    <p:sldId id="320" r:id="rId25"/>
    <p:sldId id="274" r:id="rId26"/>
    <p:sldId id="275" r:id="rId27"/>
    <p:sldId id="276" r:id="rId28"/>
    <p:sldId id="329" r:id="rId29"/>
    <p:sldId id="283" r:id="rId30"/>
    <p:sldId id="287" r:id="rId31"/>
    <p:sldId id="286" r:id="rId32"/>
    <p:sldId id="290" r:id="rId33"/>
    <p:sldId id="278" r:id="rId34"/>
    <p:sldId id="279" r:id="rId35"/>
    <p:sldId id="291" r:id="rId36"/>
    <p:sldId id="314" r:id="rId37"/>
    <p:sldId id="310" r:id="rId38"/>
    <p:sldId id="315" r:id="rId39"/>
    <p:sldId id="319" r:id="rId40"/>
    <p:sldId id="322" r:id="rId41"/>
    <p:sldId id="324" r:id="rId42"/>
    <p:sldId id="327" r:id="rId43"/>
    <p:sldId id="325" r:id="rId44"/>
    <p:sldId id="303" r:id="rId45"/>
    <p:sldId id="326" r:id="rId46"/>
    <p:sldId id="330" r:id="rId47"/>
    <p:sldId id="331" r:id="rId48"/>
    <p:sldId id="311" r:id="rId49"/>
    <p:sldId id="297" r:id="rId50"/>
    <p:sldId id="298" r:id="rId51"/>
    <p:sldId id="295" r:id="rId52"/>
    <p:sldId id="328"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8F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5" autoAdjust="0"/>
    <p:restoredTop sz="94675" autoAdjust="0"/>
  </p:normalViewPr>
  <p:slideViewPr>
    <p:cSldViewPr snapToGrid="0" snapToObjects="1">
      <p:cViewPr>
        <p:scale>
          <a:sx n="70" d="100"/>
          <a:sy n="70" d="100"/>
        </p:scale>
        <p:origin x="416" y="-2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3840" units="cm"/>
          <inkml:channel name="Y" type="integer" max="1200" units="cm"/>
          <inkml:channel name="T" type="integer" max="2.14748E9" units="dev"/>
        </inkml:traceFormat>
        <inkml:channelProperties>
          <inkml:channelProperty channel="X" name="resolution" value="56.72083" units="1/cm"/>
          <inkml:channelProperty channel="Y" name="resolution" value="31.49606" units="1/cm"/>
          <inkml:channelProperty channel="T" name="resolution" value="1" units="1/dev"/>
        </inkml:channelProperties>
      </inkml:inkSource>
      <inkml:timestamp xml:id="ts0" timeString="2018-09-28T20:42:17.423"/>
    </inkml:context>
    <inkml:brush xml:id="br0">
      <inkml:brushProperty name="width" value="0.10583" units="cm"/>
      <inkml:brushProperty name="height" value="0.21167" units="cm"/>
      <inkml:brushProperty name="color" value="#FFFF00"/>
      <inkml:brushProperty name="tip" value="rectangle"/>
      <inkml:brushProperty name="rasterOp" value="maskPen"/>
      <inkml:brushProperty name="fitToCurve" value="1"/>
    </inkml:brush>
  </inkml:definitions>
  <inkml:trace contextRef="#ctx0" brushRef="#br0">74 1 0,'0'0'406,"0"0"-375,14 0 0,1 0 16,0 0-16,0 0-15,0 0-1,-1 0-15,1 0 16,15 0-16,-30 0 15,14 0 1,1 0 0,0 0 483,0 0-406,-1 0 1,1 0-16,0 0-62,-15 0-16,15 0 15,29 0-15,-14 0 16,-1 0-16,-14 0 15,0 15-15,-1-15 16,1 0-16,0 0 16,0 0-16,-15 15 15,0-15 48,15 0 171,-1 0-203,1 0-16,0 0 1,0 0 46,-1 0 16,1 0 32,-15 0-110,0 0 15,30 0-15,-1 0 16,1 0-16,-16 0 15,1 0 1,0 0-16,0 0 0,0 0 16,-15 0 140,0 0-63,14 0-77,1 0 15,15 0 0,-1 0-31,1 0 16,-16 0-16,1 0 15,0 0-15,-15 0 16,15 0-16,0 0 94,-1 0-63,1 15-16,15-15-15,-16 0 16,1 0-16,-15 0 16,15 0 93,0 0-62,-1 0-32,1 0 1,15 0-16,-15 0 15,14 0-15,-29 0 16,15 0-16,14 0 16,1 0-16,-15 0 15,-1 0-15,1 0 16,0 0-16,-15 0 15,15 0-15,-1 0 16,1 0 31,0 0 15,0 0 32,0 0-63,44 0-15,-30 0-16,-14 0 15,0 0-15,-15 0 16,14 0-16,1 0 15,0 0-15,0 0 16,0 0 46,-1 0 16,1 0-46,-15 0-32,15 0 15,0 0-15,-1 0 16,1 0-16,0 0 15,14 0-15,-29 0 16,15 0-16,0 0 16,15-15-16,-16 15 15,16 0-15,-15 0 16,-1-15-16,1 15 250,-15 0-235,15 0 48,0 0-1,-1 0 0,1 0-46,0 0 15,0 0-31,-15 0 16,14 0-16,1 0 31,0 0-31,0 0 31,0 0-31,-1 0 16,1 0-16,-15 0 15,15 0-15,0 0 0,-1 0 47,-14 0-31,15 0 46,-15 15 110,0 0-125,0-1-47,0 1 15,-15-15 1,15 0-1,0 15 1,0 0 0,0 0-16,-14-1 15,14 1-15,0 0 109,-15 0-93,15-15 46,0 14-46,0 1-16,0 0 16,0 0 15,0-1-16,-15-14 126,15 15-16,-15-15-110,15 15 16,-14-15-15,-1 0 0,15 15 108,-15-15 1,15 0-109,-15 0 15,15 0-31,-15 0 47,15 0-16,-14 0-15,14-15-1,-15 15 16,0 0 47,0 0 32,1 0-79,-1 0-16,15 0 32,-15 0-31,0 0-1,1 0 32,-1 0-31,0 0-16,0 0 15,1 0 32,14 15-31,-15-15-1,0 0-15,0 0 16,0 0-16,1 0 0,-1 0 31,0 0-15,15 0 15,-15 0-15,1 0-1,-1 0-15,0 0 16,0 0-1,1 0-15,-1 0 16,15 0 31,-30 0-32,15 0 1,1 0-16,-1 0 16,0 0-16,-14 0 15,14 0-15,0 0 16,0 0-16,1 0 15,-1 0-15,0 0 16,0 0-16,0 0 16,1 0-16,14 0 15,-15 0-15,-15 0 16,16 0-1,-1 0-15,0 0 16,0 0-16,15 0 16,-14 0 77,-1 0 48,0 0-110,0 0-16,1 0 157,-1 0-125,0 0-32,15 0-15,-15 0 16,0 0-16,1 0 16,-1 0-16,0 0 46,0 0-30,1 0 0,14 0-1,-15 0-15,0-15 16,0 15-16,1 0 15,-1-15 1,0 15-16,0 0 16,15 0-1,-15 0 1,1 0-1,14-15-15,-15 15 47,0 0 0,0 0 15,1 0-62,-1 0 16,15 0 15,-15 0-31,0 0 16,1 0-16,-1 0 15,0 0-15,0 0 16,0 0-16,15 0 16,-14 0-16,-1 0 15,0 0 1,0 0-16,1 0 15,-1 0 1,0 0 15,15 0 0,-15 0-15,1 0-16,-1 0 16,0 0-1,0 0 63,1 0 0,-1 0-62,15 0-1,-15 0 1,0 0-16,0 0 0,1 0 16,-1 0-1,0 0-15,0 0 16,15 0-16,-14 0 15,-1 0 17,0 0 108,0 0-62,1 0-62,-1 0-16,0 0 15,15 0-15,-15 0 16,0 0-16,1 0 15,-1 0-15,0 0 16,0 0-16,1 0 16,14-14-16,-15 14 15,0 0-15,0 0 16,1 0-1,-1 0-15,0 0 63,0 0-48,15 0 173,-15 0-142,1 0 48,-16-15-63,15 15-31,1 0 16,-1-15-1,15 0 5539,0 1-5554,0 14 16,15 0-1,-15-15-15,14 0 250,-14 0-235,0 1 1,0-1 46,0 0-62,15 0 16,-15 15 109,0-15 31,0 1-78,0-1-78,15 15 15,-15-15 1</inkml:trace>
</inkml:ink>
</file>

<file path=ppt/ink/ink2.xml><?xml version="1.0" encoding="utf-8"?>
<inkml:ink xmlns:inkml="http://www.w3.org/2003/InkML">
  <inkml:definitions>
    <inkml:context xml:id="ctx0">
      <inkml:inkSource xml:id="inkSrc0">
        <inkml:traceFormat>
          <inkml:channel name="X" type="integer" max="3840" units="cm"/>
          <inkml:channel name="Y" type="integer" max="1200" units="cm"/>
          <inkml:channel name="T" type="integer" max="2.14748E9" units="dev"/>
        </inkml:traceFormat>
        <inkml:channelProperties>
          <inkml:channelProperty channel="X" name="resolution" value="56.72083" units="1/cm"/>
          <inkml:channelProperty channel="Y" name="resolution" value="31.49606" units="1/cm"/>
          <inkml:channelProperty channel="T" name="resolution" value="1" units="1/dev"/>
        </inkml:channelProperties>
      </inkml:inkSource>
      <inkml:timestamp xml:id="ts0" timeString="2018-09-28T20:42:26.057"/>
    </inkml:context>
    <inkml:brush xml:id="br0">
      <inkml:brushProperty name="width" value="0.10583" units="cm"/>
      <inkml:brushProperty name="height" value="0.21167" units="cm"/>
      <inkml:brushProperty name="color" value="#FFFF00"/>
      <inkml:brushProperty name="tip" value="rectangle"/>
      <inkml:brushProperty name="rasterOp" value="maskPen"/>
      <inkml:brushProperty name="fitToCurve" value="1"/>
    </inkml:brush>
  </inkml:definitions>
  <inkml:trace contextRef="#ctx0" brushRef="#br0">0 46 0,'0'0'78,"0"0"-78,15 0 16,0 0-16,0 0 15,-1 0 1,16 15 31,-1 0-47,1 0 15,-1 0-15,-14-1 16,0-14-16,0 15 16,0-15 15,-15 0 16,14 0-32,1 0-15,0 0 16,0 0 46,-1 0-31,-14 0 16,15-15 62,0 15-93,-15 0 31,0-14-16,15 14 0,-1 0 16,1 0 109,0 0-140,0 0 15,0 0 0,-1 0-15,-14-15-16,15 15 15,-15-15 1,15 15-16,0 0 78,-1 0-31,1-15-32,0 15 16,0 0 125,-1 0-78,1-15-78,0 15 16,0 0-16,0 0 16,-15-14-16,14 14 15,1 0 1,-15 0-1,15 0-15,-15-15 16,15 15 31,-1 0 109,1 0 47,0 0-94,0 0-31,-1 0-78,-14 0 15,15 0 1,0 0-16,0 0 16,-1 0 30,-14 15 173,0-1-219,-14 1 0,14 0 15,-15-15 1,15 15-16,-15-15 16,15 15 15,0-1 0,0-14 0,0 15-15,-15-15 15,15 15 109,0 0-124,0-1 0,-14 1-1,-1-15 1,15 15-1,-15-15 32,15 15-31,-15-15 109,1 0 15,-1 0-124,15 0-1,-15 0 1,0 0-16,1 0 15,-1 0 1,0 0 0,0 0-1,0 0 16,15 0 1,-14 0-17,-1 0-15,0 0 31,0 0 1,1 0-17,-1 0 1,0 0-1,15 0 1,-15 0 15,1 0-31,-1 0 16,0 0-16,0 0 31,0 0-15,15 0-1,-14 0-15,-1 0 16,-29 0-16,29 0 15,-15-15-15,16 15 16,-1 0 0,0 0-16,15-15 15,-15 15 79,0 0-47,1 0 15,-1 0-62,0 0 31,0 0-15,1 0-16,14 0 15,-15 0-15,0 0 16,0 0 78,15 0 1310,0-15-1389,15 1-15,-15-1 31,15 0 32,-15 0-63,0 1 15,0-1 48,0 15-48,0-15 297,15 0-296,-1 0 0,1 1-1,0 14-15,0 0 16,-1-15-16,1 15 15,-15-15 1,15 15 62,0 0 62,0 0-124,-1 0-16,1 0 16,0 0-16,0 15 15,-15-15 1,14 0-1,1 0 32,0 15-31,0-15-1,-1 0 17,1 0-17,-15 14-15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aseline="0">
                <a:latin typeface="Arial" panose="020B0604020202020204" pitchFamily="34" charset="0"/>
                <a:cs typeface="Arial" panose="020B0604020202020204" pitchFamily="34" charset="0"/>
              </a:defRPr>
            </a:lvl1pPr>
          </a:lstStyle>
          <a:p>
            <a:r>
              <a:rPr lang="en-US" dirty="0" smtClean="0"/>
              <a:t>Headline 1 here</a:t>
            </a:r>
            <a:br>
              <a:rPr lang="en-US" dirty="0" smtClean="0"/>
            </a:br>
            <a:r>
              <a:rPr lang="en-US" dirty="0" smtClean="0"/>
              <a:t>Headline 2 here</a:t>
            </a:r>
            <a:endParaRPr lang="en-US" dirty="0"/>
          </a:p>
        </p:txBody>
      </p:sp>
      <p:sp>
        <p:nvSpPr>
          <p:cNvPr id="3" name="Subtitle 2"/>
          <p:cNvSpPr>
            <a:spLocks noGrp="1"/>
          </p:cNvSpPr>
          <p:nvPr>
            <p:ph type="subTitle" idx="1" hasCustomPrompt="1"/>
          </p:nvPr>
        </p:nvSpPr>
        <p:spPr>
          <a:xfrm>
            <a:off x="1371600" y="3886200"/>
            <a:ext cx="6400800" cy="518020"/>
          </a:xfrm>
        </p:spPr>
        <p:txBody>
          <a:bodyPr>
            <a:normAutofit/>
          </a:bodyPr>
          <a:lstStyle>
            <a:lvl1pPr marL="0" indent="0" algn="ctr">
              <a:buNone/>
              <a:defRPr sz="2400">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a:t>
            </a:r>
            <a:endParaRPr lang="en-US" dirty="0"/>
          </a:p>
        </p:txBody>
      </p:sp>
      <p:sp>
        <p:nvSpPr>
          <p:cNvPr id="8" name="Text Placeholder 7"/>
          <p:cNvSpPr>
            <a:spLocks noGrp="1"/>
          </p:cNvSpPr>
          <p:nvPr>
            <p:ph type="body" sz="quarter" idx="13" hasCustomPrompt="1"/>
          </p:nvPr>
        </p:nvSpPr>
        <p:spPr>
          <a:xfrm>
            <a:off x="1371600" y="4471988"/>
            <a:ext cx="6400800" cy="419100"/>
          </a:xfrm>
        </p:spPr>
        <p:txBody>
          <a:bodyPr>
            <a:noAutofit/>
          </a:bodyPr>
          <a:lstStyle>
            <a:lvl1pPr marL="0" indent="0" algn="ctr">
              <a:buFont typeface="+mj-lt"/>
              <a:buNone/>
              <a:defRPr sz="1800">
                <a:solidFill>
                  <a:schemeClr val="bg1">
                    <a:lumMod val="50000"/>
                  </a:schemeClr>
                </a:solidFill>
                <a:latin typeface="Arial" panose="020B0604020202020204" pitchFamily="34" charset="0"/>
                <a:cs typeface="Arial" panose="020B0604020202020204" pitchFamily="34" charset="0"/>
              </a:defRPr>
            </a:lvl1pPr>
          </a:lstStyle>
          <a:p>
            <a:pPr lvl="0"/>
            <a:r>
              <a:rPr lang="en-US" dirty="0" smtClean="0"/>
              <a:t>Date</a:t>
            </a:r>
            <a:endParaRPr lang="en-US" dirty="0"/>
          </a:p>
        </p:txBody>
      </p:sp>
    </p:spTree>
    <p:extLst>
      <p:ext uri="{BB962C8B-B14F-4D97-AF65-F5344CB8AC3E}">
        <p14:creationId xmlns:p14="http://schemas.microsoft.com/office/powerpoint/2010/main" val="10900776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9"/>
            <a:ext cx="2057400" cy="5547322"/>
          </a:xfrm>
        </p:spPr>
        <p:txBody>
          <a:bodyPr vert="eaVert"/>
          <a:lstStyle>
            <a:lvl1pPr>
              <a:defRPr>
                <a:solidFill>
                  <a:schemeClr val="tx2">
                    <a:lumMod val="50000"/>
                  </a:schemeClr>
                </a:solidFill>
                <a:latin typeface="Arial" panose="020B0604020202020204" pitchFamily="34" charset="0"/>
                <a:cs typeface="Arial" panose="020B0604020202020204" pitchFamily="34" charset="0"/>
              </a:defRPr>
            </a:lvl1pPr>
          </a:lstStyle>
          <a:p>
            <a:r>
              <a:rPr lang="en-US" dirty="0" smtClean="0"/>
              <a:t>Headline</a:t>
            </a:r>
            <a:endParaRPr lang="en-US" dirty="0"/>
          </a:p>
        </p:txBody>
      </p:sp>
      <p:sp>
        <p:nvSpPr>
          <p:cNvPr id="3" name="Vertical Text Placeholder 2"/>
          <p:cNvSpPr>
            <a:spLocks noGrp="1"/>
          </p:cNvSpPr>
          <p:nvPr>
            <p:ph type="body" orient="vert" idx="1"/>
          </p:nvPr>
        </p:nvSpPr>
        <p:spPr>
          <a:xfrm>
            <a:off x="457200" y="274639"/>
            <a:ext cx="6019800" cy="5547322"/>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457200" y="6356350"/>
            <a:ext cx="2133600" cy="365125"/>
          </a:xfrm>
        </p:spPr>
        <p:txBody>
          <a:bodyPr/>
          <a:lstStyle>
            <a:lvl1pPr algn="l">
              <a:defRPr/>
            </a:lvl1pPr>
          </a:lstStyle>
          <a:p>
            <a:fld id="{B098AFC2-6C70-5741-9524-AA5F422D6150}" type="slidenum">
              <a:rPr lang="en-US" smtClean="0"/>
              <a:pPr/>
              <a:t>‹#›</a:t>
            </a:fld>
            <a:endParaRPr lang="en-US"/>
          </a:p>
        </p:txBody>
      </p:sp>
    </p:spTree>
    <p:extLst>
      <p:ext uri="{BB962C8B-B14F-4D97-AF65-F5344CB8AC3E}">
        <p14:creationId xmlns:p14="http://schemas.microsoft.com/office/powerpoint/2010/main" val="338160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smtClean="0"/>
              <a:t>Headline</a:t>
            </a:r>
            <a:endParaRPr lang="en-US" dirty="0"/>
          </a:p>
        </p:txBody>
      </p:sp>
      <p:sp>
        <p:nvSpPr>
          <p:cNvPr id="3" name="Content Placeholder 2"/>
          <p:cNvSpPr>
            <a:spLocks noGrp="1"/>
          </p:cNvSpPr>
          <p:nvPr>
            <p:ph idx="1"/>
          </p:nvPr>
        </p:nvSpPr>
        <p:spPr>
          <a:xfrm>
            <a:off x="457200" y="1600200"/>
            <a:ext cx="8229600" cy="421337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457200" y="6356350"/>
            <a:ext cx="2133600" cy="365125"/>
          </a:xfrm>
        </p:spPr>
        <p:txBody>
          <a:bodyPr/>
          <a:lstStyle>
            <a:lvl1pPr algn="l">
              <a:defRPr/>
            </a:lvl1pPr>
          </a:lstStyle>
          <a:p>
            <a:fld id="{B098AFC2-6C70-5741-9524-AA5F422D6150}" type="slidenum">
              <a:rPr lang="en-US" smtClean="0"/>
              <a:pPr/>
              <a:t>‹#›</a:t>
            </a:fld>
            <a:endParaRPr lang="en-US"/>
          </a:p>
        </p:txBody>
      </p:sp>
    </p:spTree>
    <p:extLst>
      <p:ext uri="{BB962C8B-B14F-4D97-AF65-F5344CB8AC3E}">
        <p14:creationId xmlns:p14="http://schemas.microsoft.com/office/powerpoint/2010/main" val="832195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smtClean="0"/>
              <a:t>Headline</a:t>
            </a:r>
            <a:endParaRPr lang="en-US" dirty="0"/>
          </a:p>
        </p:txBody>
      </p:sp>
      <p:sp>
        <p:nvSpPr>
          <p:cNvPr id="3" name="Content Placeholder 2"/>
          <p:cNvSpPr>
            <a:spLocks noGrp="1"/>
          </p:cNvSpPr>
          <p:nvPr>
            <p:ph sz="half" idx="1"/>
          </p:nvPr>
        </p:nvSpPr>
        <p:spPr>
          <a:xfrm>
            <a:off x="457200" y="1600200"/>
            <a:ext cx="4038600" cy="4179815"/>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179815"/>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457200" y="6356350"/>
            <a:ext cx="2133600" cy="365125"/>
          </a:xfrm>
        </p:spPr>
        <p:txBody>
          <a:bodyPr/>
          <a:lstStyle>
            <a:lvl1pPr algn="l">
              <a:defRPr/>
            </a:lvl1pPr>
          </a:lstStyle>
          <a:p>
            <a:fld id="{B098AFC2-6C70-5741-9524-AA5F422D6150}" type="slidenum">
              <a:rPr lang="en-US" smtClean="0"/>
              <a:pPr/>
              <a:t>‹#›</a:t>
            </a:fld>
            <a:endParaRPr lang="en-US"/>
          </a:p>
        </p:txBody>
      </p:sp>
    </p:spTree>
    <p:extLst>
      <p:ext uri="{BB962C8B-B14F-4D97-AF65-F5344CB8AC3E}">
        <p14:creationId xmlns:p14="http://schemas.microsoft.com/office/powerpoint/2010/main" val="4177070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lumMod val="50000"/>
                  </a:schemeClr>
                </a:solidFill>
                <a:latin typeface="Arial" panose="020B0604020202020204" pitchFamily="34" charset="0"/>
                <a:cs typeface="Arial" panose="020B0604020202020204" pitchFamily="34" charset="0"/>
              </a:defRPr>
            </a:lvl1pPr>
          </a:lstStyle>
          <a:p>
            <a:r>
              <a:rPr lang="en-US" dirty="0" smtClean="0"/>
              <a:t>Headline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a:t>
            </a:r>
          </a:p>
        </p:txBody>
      </p:sp>
      <p:sp>
        <p:nvSpPr>
          <p:cNvPr id="4" name="Content Placeholder 3"/>
          <p:cNvSpPr>
            <a:spLocks noGrp="1"/>
          </p:cNvSpPr>
          <p:nvPr>
            <p:ph sz="half" idx="2"/>
          </p:nvPr>
        </p:nvSpPr>
        <p:spPr>
          <a:xfrm>
            <a:off x="457200" y="2174875"/>
            <a:ext cx="4040188" cy="3638696"/>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a:t>
            </a:r>
          </a:p>
        </p:txBody>
      </p:sp>
      <p:sp>
        <p:nvSpPr>
          <p:cNvPr id="6" name="Content Placeholder 5"/>
          <p:cNvSpPr>
            <a:spLocks noGrp="1"/>
          </p:cNvSpPr>
          <p:nvPr>
            <p:ph sz="quarter" idx="4"/>
          </p:nvPr>
        </p:nvSpPr>
        <p:spPr>
          <a:xfrm>
            <a:off x="4645025" y="2174875"/>
            <a:ext cx="4041775" cy="3638696"/>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457200" y="6356350"/>
            <a:ext cx="2133600" cy="365125"/>
          </a:xfrm>
        </p:spPr>
        <p:txBody>
          <a:bodyPr/>
          <a:lstStyle>
            <a:lvl1pPr algn="l">
              <a:defRPr/>
            </a:lvl1pPr>
          </a:lstStyle>
          <a:p>
            <a:fld id="{B098AFC2-6C70-5741-9524-AA5F422D6150}" type="slidenum">
              <a:rPr lang="en-US" smtClean="0"/>
              <a:pPr/>
              <a:t>‹#›</a:t>
            </a:fld>
            <a:endParaRPr lang="en-US"/>
          </a:p>
        </p:txBody>
      </p:sp>
    </p:spTree>
    <p:extLst>
      <p:ext uri="{BB962C8B-B14F-4D97-AF65-F5344CB8AC3E}">
        <p14:creationId xmlns:p14="http://schemas.microsoft.com/office/powerpoint/2010/main" val="1915230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lumMod val="50000"/>
                  </a:schemeClr>
                </a:solidFill>
                <a:latin typeface="Arial" panose="020B0604020202020204" pitchFamily="34" charset="0"/>
                <a:cs typeface="Arial" panose="020B0604020202020204" pitchFamily="34" charset="0"/>
              </a:defRPr>
            </a:lvl1pPr>
          </a:lstStyle>
          <a:p>
            <a:r>
              <a:rPr lang="en-US" dirty="0" smtClean="0"/>
              <a:t>Headline</a:t>
            </a:r>
            <a:endParaRPr lang="en-US" dirty="0"/>
          </a:p>
        </p:txBody>
      </p:sp>
      <p:sp>
        <p:nvSpPr>
          <p:cNvPr id="5" name="Slide Number Placeholder 4"/>
          <p:cNvSpPr>
            <a:spLocks noGrp="1"/>
          </p:cNvSpPr>
          <p:nvPr>
            <p:ph type="sldNum" sz="quarter" idx="12"/>
          </p:nvPr>
        </p:nvSpPr>
        <p:spPr>
          <a:xfrm>
            <a:off x="457200" y="6356350"/>
            <a:ext cx="2133600" cy="365125"/>
          </a:xfrm>
        </p:spPr>
        <p:txBody>
          <a:bodyPr/>
          <a:lstStyle>
            <a:lvl1pPr algn="l">
              <a:defRPr/>
            </a:lvl1pPr>
          </a:lstStyle>
          <a:p>
            <a:fld id="{B098AFC2-6C70-5741-9524-AA5F422D6150}" type="slidenum">
              <a:rPr lang="en-US" smtClean="0"/>
              <a:pPr/>
              <a:t>‹#›</a:t>
            </a:fld>
            <a:endParaRPr lang="en-US"/>
          </a:p>
        </p:txBody>
      </p:sp>
    </p:spTree>
    <p:extLst>
      <p:ext uri="{BB962C8B-B14F-4D97-AF65-F5344CB8AC3E}">
        <p14:creationId xmlns:p14="http://schemas.microsoft.com/office/powerpoint/2010/main" val="552243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78903" y="6356350"/>
            <a:ext cx="2133600" cy="365125"/>
          </a:xfrm>
        </p:spPr>
        <p:txBody>
          <a:bodyPr/>
          <a:lstStyle>
            <a:lvl1pPr algn="l">
              <a:defRPr>
                <a:latin typeface="Arial" panose="020B0604020202020204" pitchFamily="34" charset="0"/>
                <a:cs typeface="Arial" panose="020B0604020202020204" pitchFamily="34" charset="0"/>
              </a:defRPr>
            </a:lvl1pPr>
          </a:lstStyle>
          <a:p>
            <a:fld id="{B098AFC2-6C70-5741-9524-AA5F422D6150}" type="slidenum">
              <a:rPr lang="en-US" smtClean="0"/>
              <a:pPr/>
              <a:t>‹#›</a:t>
            </a:fld>
            <a:endParaRPr lang="en-US"/>
          </a:p>
        </p:txBody>
      </p:sp>
    </p:spTree>
    <p:extLst>
      <p:ext uri="{BB962C8B-B14F-4D97-AF65-F5344CB8AC3E}">
        <p14:creationId xmlns:p14="http://schemas.microsoft.com/office/powerpoint/2010/main" val="512778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solidFill>
                  <a:schemeClr val="tx2">
                    <a:lumMod val="50000"/>
                  </a:schemeClr>
                </a:solidFill>
              </a:defRPr>
            </a:lvl1pPr>
          </a:lstStyle>
          <a:p>
            <a:r>
              <a:rPr lang="en-US" dirty="0" smtClean="0"/>
              <a:t>Subhead</a:t>
            </a:r>
            <a:endParaRPr lang="en-US" dirty="0"/>
          </a:p>
        </p:txBody>
      </p:sp>
      <p:sp>
        <p:nvSpPr>
          <p:cNvPr id="3" name="Content Placeholder 2"/>
          <p:cNvSpPr>
            <a:spLocks noGrp="1"/>
          </p:cNvSpPr>
          <p:nvPr>
            <p:ph idx="1"/>
          </p:nvPr>
        </p:nvSpPr>
        <p:spPr>
          <a:xfrm>
            <a:off x="3575050" y="273050"/>
            <a:ext cx="5111750" cy="55572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4539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457200" y="6356350"/>
            <a:ext cx="2133600" cy="365125"/>
          </a:xfrm>
        </p:spPr>
        <p:txBody>
          <a:bodyPr/>
          <a:lstStyle>
            <a:lvl1pPr algn="l">
              <a:defRPr/>
            </a:lvl1pPr>
          </a:lstStyle>
          <a:p>
            <a:fld id="{B098AFC2-6C70-5741-9524-AA5F422D6150}" type="slidenum">
              <a:rPr lang="en-US" smtClean="0"/>
              <a:pPr/>
              <a:t>‹#›</a:t>
            </a:fld>
            <a:endParaRPr lang="en-US"/>
          </a:p>
        </p:txBody>
      </p:sp>
    </p:spTree>
    <p:extLst>
      <p:ext uri="{BB962C8B-B14F-4D97-AF65-F5344CB8AC3E}">
        <p14:creationId xmlns:p14="http://schemas.microsoft.com/office/powerpoint/2010/main" val="3547838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90875"/>
            <a:ext cx="5486400" cy="566738"/>
          </a:xfrm>
        </p:spPr>
        <p:txBody>
          <a:bodyPr anchor="b"/>
          <a:lstStyle>
            <a:lvl1pPr algn="l">
              <a:defRPr sz="2000" b="1">
                <a:solidFill>
                  <a:schemeClr val="tx2">
                    <a:lumMod val="50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8837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157613"/>
            <a:ext cx="5486400" cy="69790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a:xfrm>
            <a:off x="362125" y="6356350"/>
            <a:ext cx="2133600" cy="365125"/>
          </a:xfrm>
        </p:spPr>
        <p:txBody>
          <a:bodyPr/>
          <a:lstStyle>
            <a:lvl1pPr algn="l">
              <a:defRPr/>
            </a:lvl1pPr>
          </a:lstStyle>
          <a:p>
            <a:fld id="{B098AFC2-6C70-5741-9524-AA5F422D6150}" type="slidenum">
              <a:rPr lang="en-US" smtClean="0"/>
              <a:pPr/>
              <a:t>‹#›</a:t>
            </a:fld>
            <a:endParaRPr lang="en-US"/>
          </a:p>
        </p:txBody>
      </p:sp>
    </p:spTree>
    <p:extLst>
      <p:ext uri="{BB962C8B-B14F-4D97-AF65-F5344CB8AC3E}">
        <p14:creationId xmlns:p14="http://schemas.microsoft.com/office/powerpoint/2010/main" val="41272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lumMod val="50000"/>
                  </a:schemeClr>
                </a:solidFill>
                <a:latin typeface="Arial" panose="020B0604020202020204" pitchFamily="34" charset="0"/>
                <a:cs typeface="Arial" panose="020B0604020202020204" pitchFamily="34" charset="0"/>
              </a:defRPr>
            </a:lvl1pPr>
          </a:lstStyle>
          <a:p>
            <a:r>
              <a:rPr lang="en-US" dirty="0" smtClean="0"/>
              <a:t>Headline</a:t>
            </a:r>
            <a:endParaRPr lang="en-US" dirty="0"/>
          </a:p>
        </p:txBody>
      </p:sp>
      <p:sp>
        <p:nvSpPr>
          <p:cNvPr id="3" name="Vertical Text Placeholder 2"/>
          <p:cNvSpPr>
            <a:spLocks noGrp="1"/>
          </p:cNvSpPr>
          <p:nvPr>
            <p:ph type="body" orient="vert" idx="1"/>
          </p:nvPr>
        </p:nvSpPr>
        <p:spPr>
          <a:xfrm>
            <a:off x="457200" y="1600200"/>
            <a:ext cx="8229600" cy="4230149"/>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457200" y="6356350"/>
            <a:ext cx="2133600" cy="365125"/>
          </a:xfrm>
        </p:spPr>
        <p:txBody>
          <a:bodyPr/>
          <a:lstStyle>
            <a:lvl1pPr algn="l">
              <a:defRPr/>
            </a:lvl1pPr>
          </a:lstStyle>
          <a:p>
            <a:fld id="{B098AFC2-6C70-5741-9524-AA5F422D6150}" type="slidenum">
              <a:rPr lang="en-US" smtClean="0"/>
              <a:pPr/>
              <a:t>‹#›</a:t>
            </a:fld>
            <a:endParaRPr lang="en-US"/>
          </a:p>
        </p:txBody>
      </p:sp>
    </p:spTree>
    <p:extLst>
      <p:ext uri="{BB962C8B-B14F-4D97-AF65-F5344CB8AC3E}">
        <p14:creationId xmlns:p14="http://schemas.microsoft.com/office/powerpoint/2010/main" val="1374370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Headline</a:t>
            </a:r>
            <a:endParaRPr lang="en-US" dirty="0"/>
          </a:p>
        </p:txBody>
      </p:sp>
      <p:sp>
        <p:nvSpPr>
          <p:cNvPr id="3" name="Text Placeholder 2"/>
          <p:cNvSpPr>
            <a:spLocks noGrp="1"/>
          </p:cNvSpPr>
          <p:nvPr>
            <p:ph type="body" idx="1"/>
          </p:nvPr>
        </p:nvSpPr>
        <p:spPr>
          <a:xfrm>
            <a:off x="457200" y="1600201"/>
            <a:ext cx="8229600" cy="425531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98AFC2-6C70-5741-9524-AA5F422D6150}" type="slidenum">
              <a:rPr lang="en-US" smtClean="0"/>
              <a:pPr/>
              <a:t>‹#›</a:t>
            </a:fld>
            <a:endParaRPr lang="en-US"/>
          </a:p>
        </p:txBody>
      </p:sp>
    </p:spTree>
    <p:extLst>
      <p:ext uri="{BB962C8B-B14F-4D97-AF65-F5344CB8AC3E}">
        <p14:creationId xmlns:p14="http://schemas.microsoft.com/office/powerpoint/2010/main" val="4165721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2">
              <a:lumMod val="50000"/>
            </a:schemeClr>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rgbClr val="000000"/>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rgbClr val="000000"/>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rgbClr val="000000"/>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rgbClr val="000000"/>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rgbClr val="000000"/>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s://www.ahrq.gov/professionals/clinicians-providers/ahrq-works/burnout/index.html" TargetMode="External"/><Relationship Id="rId13" Type="http://schemas.openxmlformats.org/officeDocument/2006/relationships/hyperlink" Target="https://www.mededwebs.com/blog/well-being-index/7-resources-for-physicians-suffering-from-burnout" TargetMode="External"/><Relationship Id="rId3" Type="http://schemas.openxmlformats.org/officeDocument/2006/relationships/hyperlink" Target="http://www.acponline.org/about-acp/chapters-regions/united-states/new-mexico-chapter/physician-burnout-and-wellness-information-and-resources" TargetMode="External"/><Relationship Id="rId7" Type="http://schemas.openxmlformats.org/officeDocument/2006/relationships/hyperlink" Target="https://www.aan.com/tools-and-resources/practicing-neurologists-administrators/career-articles/why-are-neurologists-burned-out/" TargetMode="External"/><Relationship Id="rId12" Type="http://schemas.openxmlformats.org/officeDocument/2006/relationships/hyperlink" Target="https://stressremedy.com/" TargetMode="External"/><Relationship Id="rId2" Type="http://schemas.openxmlformats.org/officeDocument/2006/relationships/hyperlink" Target="https://www.stepsforward.org/modules/joy-in-medicine" TargetMode="External"/><Relationship Id="rId1" Type="http://schemas.openxmlformats.org/officeDocument/2006/relationships/slideLayout" Target="../slideLayouts/slideLayout2.xml"/><Relationship Id="rId6" Type="http://schemas.openxmlformats.org/officeDocument/2006/relationships/hyperlink" Target="https://www.acep.org/globalassets/uploads/uploaded-files/acep/clinical-and-practice-management/resources/wellness/burnout-resources_062315.pdf" TargetMode="External"/><Relationship Id="rId11" Type="http://schemas.openxmlformats.org/officeDocument/2006/relationships/hyperlink" Target="https://www.helpguide.org/" TargetMode="External"/><Relationship Id="rId5" Type="http://schemas.openxmlformats.org/officeDocument/2006/relationships/hyperlink" Target="https://www.aafp.org/about/constituencies/resources/new-physicians/burnout.html" TargetMode="External"/><Relationship Id="rId10" Type="http://schemas.openxmlformats.org/officeDocument/2006/relationships/hyperlink" Target="https://www.kevinmd.com/blog/" TargetMode="External"/><Relationship Id="rId4" Type="http://schemas.openxmlformats.org/officeDocument/2006/relationships/hyperlink" Target="http://www.ihi.org/resources/Pages/IHIWhitePapers/Framework-Improving-Joy-in-Work.aspx?gclid=Cj0KCQjw3ebdBRC1ARIsAD8U0V4lREOjFqqYY6VdVnq4EbfT_LTnz048NRnDGewYQHY3HdcnC3hVuc8aAvXaEALw_wcB" TargetMode="External"/><Relationship Id="rId9" Type="http://schemas.openxmlformats.org/officeDocument/2006/relationships/hyperlink" Target="https://www.thehappymd.com/"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customXml" Target="../ink/ink2.xml"/><Relationship Id="rId4" Type="http://schemas.openxmlformats.org/officeDocument/2006/relationships/image" Target="../media/image4.emf"/></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4431" y="3312507"/>
            <a:ext cx="5326203" cy="1470025"/>
          </a:xfrm>
        </p:spPr>
        <p:txBody>
          <a:bodyPr>
            <a:normAutofit/>
          </a:bodyPr>
          <a:lstStyle/>
          <a:p>
            <a:pPr algn="r"/>
            <a:r>
              <a:rPr lang="en-US" dirty="0"/>
              <a:t>Faculty Wellness</a:t>
            </a:r>
            <a:br>
              <a:rPr lang="en-US" dirty="0"/>
            </a:br>
            <a:r>
              <a:rPr lang="en-US" dirty="0" smtClean="0"/>
              <a:t>and Burnout</a:t>
            </a:r>
            <a:endParaRPr lang="en-US" dirty="0"/>
          </a:p>
        </p:txBody>
      </p:sp>
      <p:sp>
        <p:nvSpPr>
          <p:cNvPr id="3" name="Subtitle 2"/>
          <p:cNvSpPr>
            <a:spLocks noGrp="1"/>
          </p:cNvSpPr>
          <p:nvPr>
            <p:ph type="subTitle" idx="1"/>
          </p:nvPr>
        </p:nvSpPr>
        <p:spPr>
          <a:xfrm>
            <a:off x="1449834" y="5212450"/>
            <a:ext cx="6400800" cy="1440712"/>
          </a:xfrm>
        </p:spPr>
        <p:txBody>
          <a:bodyPr>
            <a:normAutofit/>
          </a:bodyPr>
          <a:lstStyle/>
          <a:p>
            <a:pPr algn="r"/>
            <a:r>
              <a:rPr lang="en-US" dirty="0" smtClean="0">
                <a:solidFill>
                  <a:schemeClr val="tx1"/>
                </a:solidFill>
              </a:rPr>
              <a:t>L. John Greenfield Jr., MD, PhD</a:t>
            </a:r>
          </a:p>
          <a:p>
            <a:pPr algn="r"/>
            <a:r>
              <a:rPr lang="en-US" dirty="0" smtClean="0">
                <a:solidFill>
                  <a:schemeClr val="tx1"/>
                </a:solidFill>
              </a:rPr>
              <a:t>Professor and Chair of Neurology</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128" y="425877"/>
            <a:ext cx="4181506" cy="2628375"/>
          </a:xfrm>
          <a:prstGeom prst="rect">
            <a:avLst/>
          </a:prstGeom>
        </p:spPr>
      </p:pic>
      <p:grpSp>
        <p:nvGrpSpPr>
          <p:cNvPr id="8" name="Group 7"/>
          <p:cNvGrpSpPr/>
          <p:nvPr/>
        </p:nvGrpSpPr>
        <p:grpSpPr>
          <a:xfrm>
            <a:off x="494440" y="1096437"/>
            <a:ext cx="2306320" cy="1016000"/>
            <a:chOff x="-284480" y="1280160"/>
            <a:chExt cx="2306320" cy="1016000"/>
          </a:xfrm>
        </p:grpSpPr>
        <p:sp>
          <p:nvSpPr>
            <p:cNvPr id="7" name="Rectangle 6"/>
            <p:cNvSpPr/>
            <p:nvPr/>
          </p:nvSpPr>
          <p:spPr>
            <a:xfrm>
              <a:off x="-284480" y="1280160"/>
              <a:ext cx="2306320" cy="1016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848" y="1394609"/>
              <a:ext cx="2068616" cy="793496"/>
            </a:xfrm>
            <a:prstGeom prst="rect">
              <a:avLst/>
            </a:prstGeom>
          </p:spPr>
        </p:pic>
      </p:grpSp>
    </p:spTree>
    <p:extLst>
      <p:ext uri="{BB962C8B-B14F-4D97-AF65-F5344CB8AC3E}">
        <p14:creationId xmlns:p14="http://schemas.microsoft.com/office/powerpoint/2010/main" val="685276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Academic Burnout</a:t>
            </a:r>
            <a:endParaRPr lang="en-US" dirty="0"/>
          </a:p>
        </p:txBody>
      </p:sp>
      <p:sp>
        <p:nvSpPr>
          <p:cNvPr id="3" name="Content Placeholder 2"/>
          <p:cNvSpPr>
            <a:spLocks noGrp="1"/>
          </p:cNvSpPr>
          <p:nvPr>
            <p:ph idx="1"/>
          </p:nvPr>
        </p:nvSpPr>
        <p:spPr>
          <a:xfrm>
            <a:off x="457200" y="1600200"/>
            <a:ext cx="8229600" cy="4373880"/>
          </a:xfrm>
        </p:spPr>
        <p:txBody>
          <a:bodyPr>
            <a:normAutofit fontScale="85000" lnSpcReduction="20000"/>
          </a:bodyPr>
          <a:lstStyle/>
          <a:p>
            <a:pPr>
              <a:lnSpc>
                <a:spcPct val="120000"/>
              </a:lnSpc>
            </a:pPr>
            <a:r>
              <a:rPr lang="en-US" dirty="0" smtClean="0"/>
              <a:t>Effects magnified in the academic setting</a:t>
            </a:r>
          </a:p>
          <a:p>
            <a:pPr lvl="1">
              <a:lnSpc>
                <a:spcPct val="120000"/>
              </a:lnSpc>
            </a:pPr>
            <a:r>
              <a:rPr lang="en-US" dirty="0" smtClean="0"/>
              <a:t>Reduced </a:t>
            </a:r>
            <a:r>
              <a:rPr lang="en-US" dirty="0"/>
              <a:t>clinical and academic productivity </a:t>
            </a:r>
          </a:p>
          <a:p>
            <a:pPr lvl="1">
              <a:lnSpc>
                <a:spcPct val="120000"/>
              </a:lnSpc>
            </a:pPr>
            <a:r>
              <a:rPr lang="en-US" dirty="0"/>
              <a:t>Loss of potential lifesaving research </a:t>
            </a:r>
          </a:p>
          <a:p>
            <a:pPr lvl="1">
              <a:lnSpc>
                <a:spcPct val="120000"/>
              </a:lnSpc>
            </a:pPr>
            <a:r>
              <a:rPr lang="en-US" dirty="0"/>
              <a:t>Loss of innovation in patient care delivery</a:t>
            </a:r>
          </a:p>
          <a:p>
            <a:pPr lvl="1">
              <a:lnSpc>
                <a:spcPct val="120000"/>
              </a:lnSpc>
            </a:pPr>
            <a:r>
              <a:rPr lang="en-US" dirty="0"/>
              <a:t>Cascading effect of poor satisfaction on the training of </a:t>
            </a:r>
            <a:r>
              <a:rPr lang="en-US" dirty="0" smtClean="0"/>
              <a:t>students</a:t>
            </a:r>
            <a:r>
              <a:rPr lang="en-US" dirty="0"/>
              <a:t>, residents and </a:t>
            </a:r>
            <a:r>
              <a:rPr lang="en-US" dirty="0" smtClean="0"/>
              <a:t>fellows </a:t>
            </a:r>
          </a:p>
          <a:p>
            <a:pPr lvl="2">
              <a:lnSpc>
                <a:spcPct val="120000"/>
              </a:lnSpc>
            </a:pPr>
            <a:r>
              <a:rPr lang="en-US" dirty="0" smtClean="0"/>
              <a:t>Modeling callous attitude and “bad behavior” </a:t>
            </a:r>
          </a:p>
          <a:p>
            <a:pPr>
              <a:lnSpc>
                <a:spcPct val="120000"/>
              </a:lnSpc>
            </a:pPr>
            <a:r>
              <a:rPr lang="en-US" dirty="0" smtClean="0"/>
              <a:t>Worse for academic physicians? </a:t>
            </a:r>
          </a:p>
          <a:p>
            <a:pPr lvl="1">
              <a:lnSpc>
                <a:spcPct val="120000"/>
              </a:lnSpc>
            </a:pPr>
            <a:r>
              <a:rPr lang="en-US" dirty="0" smtClean="0"/>
              <a:t>additional </a:t>
            </a:r>
            <a:r>
              <a:rPr lang="en-US" dirty="0"/>
              <a:t>burdens of research, writing papers and grants, administrative duties and teaching </a:t>
            </a:r>
          </a:p>
          <a:p>
            <a:pPr lvl="1"/>
            <a:endParaRPr lang="en-US" dirty="0"/>
          </a:p>
          <a:p>
            <a:endParaRPr lang="en-US" dirty="0"/>
          </a:p>
        </p:txBody>
      </p:sp>
    </p:spTree>
    <p:extLst>
      <p:ext uri="{BB962C8B-B14F-4D97-AF65-F5344CB8AC3E}">
        <p14:creationId xmlns:p14="http://schemas.microsoft.com/office/powerpoint/2010/main" val="242052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Causes of Burnout</a:t>
            </a:r>
            <a:endParaRPr lang="en-US" dirty="0"/>
          </a:p>
        </p:txBody>
      </p:sp>
      <p:sp>
        <p:nvSpPr>
          <p:cNvPr id="3" name="Content Placeholder 2"/>
          <p:cNvSpPr>
            <a:spLocks noGrp="1"/>
          </p:cNvSpPr>
          <p:nvPr>
            <p:ph idx="1"/>
          </p:nvPr>
        </p:nvSpPr>
        <p:spPr>
          <a:xfrm>
            <a:off x="457200" y="1392238"/>
            <a:ext cx="8229600" cy="5394642"/>
          </a:xfrm>
        </p:spPr>
        <p:txBody>
          <a:bodyPr>
            <a:normAutofit fontScale="70000" lnSpcReduction="20000"/>
          </a:bodyPr>
          <a:lstStyle/>
          <a:p>
            <a:pPr>
              <a:lnSpc>
                <a:spcPct val="120000"/>
              </a:lnSpc>
            </a:pPr>
            <a:r>
              <a:rPr lang="en-US" dirty="0" smtClean="0"/>
              <a:t>Stresses of Clinical Medicine</a:t>
            </a:r>
          </a:p>
          <a:p>
            <a:pPr lvl="1">
              <a:lnSpc>
                <a:spcPct val="120000"/>
              </a:lnSpc>
            </a:pPr>
            <a:r>
              <a:rPr lang="en-US" dirty="0" smtClean="0"/>
              <a:t>High level of responsibility</a:t>
            </a:r>
          </a:p>
          <a:p>
            <a:pPr lvl="1">
              <a:lnSpc>
                <a:spcPct val="120000"/>
              </a:lnSpc>
            </a:pPr>
            <a:r>
              <a:rPr lang="en-US" dirty="0" smtClean="0"/>
              <a:t>Little control over work conditions, patient outcomes and satisfaction</a:t>
            </a:r>
          </a:p>
          <a:p>
            <a:pPr>
              <a:lnSpc>
                <a:spcPct val="120000"/>
              </a:lnSpc>
            </a:pPr>
            <a:r>
              <a:rPr lang="en-US" dirty="0" smtClean="0"/>
              <a:t>Inefficient Systems of Care</a:t>
            </a:r>
          </a:p>
          <a:p>
            <a:pPr lvl="1">
              <a:lnSpc>
                <a:spcPct val="120000"/>
              </a:lnSpc>
            </a:pPr>
            <a:r>
              <a:rPr lang="en-US" dirty="0" smtClean="0"/>
              <a:t>Tight scheduling, pressure to see more patients</a:t>
            </a:r>
          </a:p>
          <a:p>
            <a:pPr lvl="1">
              <a:lnSpc>
                <a:spcPct val="120000"/>
              </a:lnSpc>
            </a:pPr>
            <a:r>
              <a:rPr lang="en-US" dirty="0" smtClean="0"/>
              <a:t>Patients arrive late and disrupt flow</a:t>
            </a:r>
          </a:p>
          <a:p>
            <a:pPr lvl="1">
              <a:lnSpc>
                <a:spcPct val="120000"/>
              </a:lnSpc>
            </a:pPr>
            <a:r>
              <a:rPr lang="en-US" dirty="0" smtClean="0"/>
              <a:t>EMR is time-consuming; the unrelenting “last patient”</a:t>
            </a:r>
          </a:p>
          <a:p>
            <a:pPr lvl="1">
              <a:lnSpc>
                <a:spcPct val="120000"/>
              </a:lnSpc>
            </a:pPr>
            <a:r>
              <a:rPr lang="en-US" dirty="0" smtClean="0"/>
              <a:t>Preauthorization for tests &amp; medications, institutional scheduling policies undermine autonomy</a:t>
            </a:r>
          </a:p>
          <a:p>
            <a:pPr>
              <a:lnSpc>
                <a:spcPct val="120000"/>
              </a:lnSpc>
            </a:pPr>
            <a:r>
              <a:rPr lang="en-US" dirty="0" smtClean="0"/>
              <a:t>Poor Work/Life Balance</a:t>
            </a:r>
          </a:p>
          <a:p>
            <a:pPr lvl="1">
              <a:lnSpc>
                <a:spcPct val="120000"/>
              </a:lnSpc>
            </a:pPr>
            <a:r>
              <a:rPr lang="en-US" dirty="0" smtClean="0"/>
              <a:t>Charting deferred to nights/weekends</a:t>
            </a:r>
          </a:p>
          <a:p>
            <a:pPr lvl="1">
              <a:lnSpc>
                <a:spcPct val="120000"/>
              </a:lnSpc>
            </a:pPr>
            <a:r>
              <a:rPr lang="en-US" dirty="0" smtClean="0"/>
              <a:t>Patient phone calls, refills, questions prolong workday</a:t>
            </a:r>
          </a:p>
          <a:p>
            <a:pPr lvl="1">
              <a:lnSpc>
                <a:spcPct val="120000"/>
              </a:lnSpc>
            </a:pPr>
            <a:r>
              <a:rPr lang="en-US" dirty="0" smtClean="0"/>
              <a:t>Little protected </a:t>
            </a:r>
            <a:r>
              <a:rPr lang="en-US" dirty="0"/>
              <a:t>time for </a:t>
            </a:r>
            <a:r>
              <a:rPr lang="en-US" dirty="0" smtClean="0"/>
              <a:t>education, research</a:t>
            </a:r>
          </a:p>
          <a:p>
            <a:endParaRPr lang="en-US" dirty="0"/>
          </a:p>
        </p:txBody>
      </p:sp>
    </p:spTree>
    <p:extLst>
      <p:ext uri="{BB962C8B-B14F-4D97-AF65-F5344CB8AC3E}">
        <p14:creationId xmlns:p14="http://schemas.microsoft.com/office/powerpoint/2010/main" val="144394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61000"/>
                    </a14:imgEffect>
                    <a14:imgEffect>
                      <a14:brightnessContrast bright="6000" contrast="-12000"/>
                    </a14:imgEffect>
                  </a14:imgLayer>
                </a14:imgProps>
              </a:ext>
            </a:extLst>
          </a:blip>
          <a:stretch>
            <a:fillRect/>
          </a:stretch>
        </p:blipFill>
        <p:spPr>
          <a:xfrm>
            <a:off x="524435" y="274638"/>
            <a:ext cx="8095129" cy="5504688"/>
          </a:xfrm>
          <a:prstGeom prst="rect">
            <a:avLst/>
          </a:prstGeom>
        </p:spPr>
      </p:pic>
      <p:sp>
        <p:nvSpPr>
          <p:cNvPr id="5" name="Rectangle 4"/>
          <p:cNvSpPr/>
          <p:nvPr/>
        </p:nvSpPr>
        <p:spPr>
          <a:xfrm>
            <a:off x="310896" y="5857633"/>
            <a:ext cx="8494776" cy="369332"/>
          </a:xfrm>
          <a:prstGeom prst="rect">
            <a:avLst/>
          </a:prstGeom>
        </p:spPr>
        <p:txBody>
          <a:bodyPr wrap="square">
            <a:spAutoFit/>
          </a:bodyPr>
          <a:lstStyle/>
          <a:p>
            <a:r>
              <a:rPr lang="en-US" dirty="0"/>
              <a:t>https://www.medscape.com/slideshow/2018-lifestyle-burnout-depression-6009235#13</a:t>
            </a:r>
          </a:p>
        </p:txBody>
      </p:sp>
    </p:spTree>
    <p:extLst>
      <p:ext uri="{BB962C8B-B14F-4D97-AF65-F5344CB8AC3E}">
        <p14:creationId xmlns:p14="http://schemas.microsoft.com/office/powerpoint/2010/main" val="1060186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ReBICS</a:t>
            </a:r>
            <a:r>
              <a:rPr lang="en-US" dirty="0" smtClean="0"/>
              <a:t> Study at UConn</a:t>
            </a:r>
            <a:endParaRPr lang="en-US" dirty="0"/>
          </a:p>
        </p:txBody>
      </p:sp>
      <p:sp>
        <p:nvSpPr>
          <p:cNvPr id="3" name="Content Placeholder 2"/>
          <p:cNvSpPr>
            <a:spLocks noGrp="1"/>
          </p:cNvSpPr>
          <p:nvPr>
            <p:ph idx="1"/>
          </p:nvPr>
        </p:nvSpPr>
        <p:spPr>
          <a:xfrm>
            <a:off x="457200" y="1271334"/>
            <a:ext cx="8229600" cy="5120322"/>
          </a:xfrm>
        </p:spPr>
        <p:txBody>
          <a:bodyPr>
            <a:normAutofit/>
          </a:bodyPr>
          <a:lstStyle/>
          <a:p>
            <a:r>
              <a:rPr lang="en-US" dirty="0"/>
              <a:t>Reducing Burnout and Increasing Career Satisfaction Study</a:t>
            </a:r>
          </a:p>
          <a:p>
            <a:pPr lvl="1"/>
            <a:r>
              <a:rPr lang="en-US" dirty="0" smtClean="0"/>
              <a:t>What is the impact of clinician burnout in an academic medical center?</a:t>
            </a:r>
          </a:p>
          <a:p>
            <a:pPr lvl="1"/>
            <a:r>
              <a:rPr lang="en-US" dirty="0" smtClean="0"/>
              <a:t>Survey </a:t>
            </a:r>
            <a:r>
              <a:rPr lang="en-US" dirty="0"/>
              <a:t>of UConn Health academic </a:t>
            </a:r>
            <a:r>
              <a:rPr lang="en-US" dirty="0" smtClean="0"/>
              <a:t>clinicians </a:t>
            </a:r>
            <a:r>
              <a:rPr lang="en-US" dirty="0"/>
              <a:t>with at least 10% clinical effort </a:t>
            </a:r>
          </a:p>
          <a:p>
            <a:pPr lvl="1"/>
            <a:r>
              <a:rPr lang="en-US" dirty="0"/>
              <a:t>Questions </a:t>
            </a:r>
            <a:r>
              <a:rPr lang="en-US" dirty="0" smtClean="0"/>
              <a:t>included abbrev. Maslach </a:t>
            </a:r>
            <a:r>
              <a:rPr lang="en-US" dirty="0"/>
              <a:t>Burnout </a:t>
            </a:r>
            <a:r>
              <a:rPr lang="en-US" dirty="0" smtClean="0"/>
              <a:t>Inventory </a:t>
            </a:r>
            <a:r>
              <a:rPr lang="en-US" dirty="0"/>
              <a:t>and UConn-specific questions</a:t>
            </a:r>
          </a:p>
          <a:p>
            <a:pPr lvl="1"/>
            <a:endParaRPr lang="en-US" dirty="0" smtClean="0"/>
          </a:p>
          <a:p>
            <a:pPr marL="457200" lvl="1" indent="0">
              <a:buNone/>
            </a:pPr>
            <a:endParaRPr lang="en-US" dirty="0" smtClean="0"/>
          </a:p>
          <a:p>
            <a:endParaRPr lang="en-US" dirty="0"/>
          </a:p>
        </p:txBody>
      </p:sp>
    </p:spTree>
    <p:extLst>
      <p:ext uri="{BB962C8B-B14F-4D97-AF65-F5344CB8AC3E}">
        <p14:creationId xmlns:p14="http://schemas.microsoft.com/office/powerpoint/2010/main" val="273804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56"/>
            <a:ext cx="8229600" cy="1268782"/>
          </a:xfrm>
        </p:spPr>
        <p:txBody>
          <a:bodyPr>
            <a:normAutofit/>
          </a:bodyPr>
          <a:lstStyle/>
          <a:p>
            <a:r>
              <a:rPr lang="en-US" sz="2800" dirty="0"/>
              <a:t>Maslach Burnout Inventory (Abbreviated) – </a:t>
            </a:r>
            <a:r>
              <a:rPr lang="en-US" sz="2800" dirty="0" smtClean="0"/>
              <a:t>MBI-9</a:t>
            </a:r>
            <a:r>
              <a:rPr lang="en-US" dirty="0"/>
              <a:t/>
            </a:r>
            <a:br>
              <a:rPr lang="en-US" dirty="0"/>
            </a:br>
            <a:r>
              <a:rPr lang="en-US" sz="1800" dirty="0"/>
              <a:t> Maslach C, et al. </a:t>
            </a:r>
            <a:r>
              <a:rPr lang="en-US" sz="1800" i="1" dirty="0"/>
              <a:t>The Maslach Burnout Inventory</a:t>
            </a:r>
            <a:r>
              <a:rPr lang="en-US" sz="1800" dirty="0"/>
              <a:t>. </a:t>
            </a:r>
            <a:r>
              <a:rPr lang="en-US" sz="1800" dirty="0" smtClean="0"/>
              <a:t>3rd </a:t>
            </a:r>
            <a:r>
              <a:rPr lang="en-US" sz="1800" dirty="0"/>
              <a:t>ed. 1996</a:t>
            </a:r>
          </a:p>
        </p:txBody>
      </p:sp>
      <p:pic>
        <p:nvPicPr>
          <p:cNvPr id="4" name="Picture 3"/>
          <p:cNvPicPr>
            <a:picLocks noChangeAspect="1"/>
          </p:cNvPicPr>
          <p:nvPr/>
        </p:nvPicPr>
        <p:blipFill>
          <a:blip r:embed="rId2">
            <a:lum bright="7000" contrast="-22000"/>
          </a:blip>
          <a:stretch>
            <a:fillRect/>
          </a:stretch>
        </p:blipFill>
        <p:spPr>
          <a:xfrm>
            <a:off x="248307" y="1331303"/>
            <a:ext cx="8647383" cy="5339259"/>
          </a:xfrm>
          <a:prstGeom prst="rect">
            <a:avLst/>
          </a:prstGeom>
        </p:spPr>
      </p:pic>
      <p:grpSp>
        <p:nvGrpSpPr>
          <p:cNvPr id="3" name="Group 2"/>
          <p:cNvGrpSpPr/>
          <p:nvPr/>
        </p:nvGrpSpPr>
        <p:grpSpPr>
          <a:xfrm>
            <a:off x="3679225" y="2349795"/>
            <a:ext cx="545882" cy="4217405"/>
            <a:chOff x="3679225" y="2349795"/>
            <a:chExt cx="545882" cy="4217405"/>
          </a:xfrm>
        </p:grpSpPr>
        <p:sp>
          <p:nvSpPr>
            <p:cNvPr id="6" name="TextBox 5"/>
            <p:cNvSpPr txBox="1"/>
            <p:nvPr/>
          </p:nvSpPr>
          <p:spPr>
            <a:xfrm>
              <a:off x="3700130" y="2349795"/>
              <a:ext cx="513217" cy="461665"/>
            </a:xfrm>
            <a:prstGeom prst="rect">
              <a:avLst/>
            </a:prstGeom>
            <a:noFill/>
          </p:spPr>
          <p:txBody>
            <a:bodyPr wrap="none" rtlCol="0">
              <a:spAutoFit/>
            </a:bodyPr>
            <a:lstStyle/>
            <a:p>
              <a:r>
                <a:rPr lang="en-US" sz="2400" b="1" dirty="0" smtClean="0">
                  <a:solidFill>
                    <a:srgbClr val="00B050"/>
                  </a:solidFill>
                </a:rPr>
                <a:t>PA</a:t>
              </a:r>
              <a:endParaRPr lang="en-US" sz="2400" b="1" dirty="0">
                <a:solidFill>
                  <a:srgbClr val="00B050"/>
                </a:solidFill>
              </a:endParaRPr>
            </a:p>
          </p:txBody>
        </p:sp>
        <p:sp>
          <p:nvSpPr>
            <p:cNvPr id="8" name="Rectangle 7"/>
            <p:cNvSpPr/>
            <p:nvPr/>
          </p:nvSpPr>
          <p:spPr>
            <a:xfrm>
              <a:off x="3700130" y="4612996"/>
              <a:ext cx="513217" cy="461665"/>
            </a:xfrm>
            <a:prstGeom prst="rect">
              <a:avLst/>
            </a:prstGeom>
          </p:spPr>
          <p:txBody>
            <a:bodyPr wrap="none">
              <a:spAutoFit/>
            </a:bodyPr>
            <a:lstStyle/>
            <a:p>
              <a:pPr lvl="0"/>
              <a:r>
                <a:rPr lang="en-US" sz="2400" b="1" dirty="0">
                  <a:solidFill>
                    <a:srgbClr val="00B050"/>
                  </a:solidFill>
                </a:rPr>
                <a:t>PA</a:t>
              </a:r>
            </a:p>
          </p:txBody>
        </p:sp>
        <p:sp>
          <p:nvSpPr>
            <p:cNvPr id="10" name="Rectangle 9"/>
            <p:cNvSpPr/>
            <p:nvPr/>
          </p:nvSpPr>
          <p:spPr>
            <a:xfrm>
              <a:off x="3700129" y="6105535"/>
              <a:ext cx="513217" cy="461665"/>
            </a:xfrm>
            <a:prstGeom prst="rect">
              <a:avLst/>
            </a:prstGeom>
          </p:spPr>
          <p:txBody>
            <a:bodyPr wrap="none">
              <a:spAutoFit/>
            </a:bodyPr>
            <a:lstStyle/>
            <a:p>
              <a:pPr lvl="0"/>
              <a:r>
                <a:rPr lang="en-US" sz="2400" b="1" dirty="0">
                  <a:solidFill>
                    <a:srgbClr val="00B050"/>
                  </a:solidFill>
                </a:rPr>
                <a:t>PA</a:t>
              </a:r>
            </a:p>
          </p:txBody>
        </p:sp>
        <p:sp>
          <p:nvSpPr>
            <p:cNvPr id="11" name="TextBox 10"/>
            <p:cNvSpPr txBox="1"/>
            <p:nvPr/>
          </p:nvSpPr>
          <p:spPr>
            <a:xfrm>
              <a:off x="3753252" y="2813684"/>
              <a:ext cx="410690" cy="523220"/>
            </a:xfrm>
            <a:prstGeom prst="rect">
              <a:avLst/>
            </a:prstGeom>
            <a:noFill/>
          </p:spPr>
          <p:txBody>
            <a:bodyPr wrap="none" rtlCol="0">
              <a:spAutoFit/>
            </a:bodyPr>
            <a:lstStyle/>
            <a:p>
              <a:r>
                <a:rPr lang="en-US" sz="2800" b="1" dirty="0" smtClean="0">
                  <a:solidFill>
                    <a:srgbClr val="E88F18"/>
                  </a:solidFill>
                </a:rPr>
                <a:t>D</a:t>
              </a:r>
              <a:endParaRPr lang="en-US" sz="2800" b="1" dirty="0">
                <a:solidFill>
                  <a:srgbClr val="E88F18"/>
                </a:solidFill>
              </a:endParaRPr>
            </a:p>
          </p:txBody>
        </p:sp>
        <p:sp>
          <p:nvSpPr>
            <p:cNvPr id="12" name="Rectangle 11"/>
            <p:cNvSpPr/>
            <p:nvPr/>
          </p:nvSpPr>
          <p:spPr>
            <a:xfrm>
              <a:off x="3751392" y="4138296"/>
              <a:ext cx="410690" cy="523220"/>
            </a:xfrm>
            <a:prstGeom prst="rect">
              <a:avLst/>
            </a:prstGeom>
          </p:spPr>
          <p:txBody>
            <a:bodyPr wrap="none">
              <a:spAutoFit/>
            </a:bodyPr>
            <a:lstStyle/>
            <a:p>
              <a:pPr lvl="0"/>
              <a:r>
                <a:rPr lang="en-US" sz="2800" b="1" dirty="0">
                  <a:solidFill>
                    <a:srgbClr val="E88F18"/>
                  </a:solidFill>
                </a:rPr>
                <a:t>D</a:t>
              </a:r>
            </a:p>
          </p:txBody>
        </p:sp>
        <p:sp>
          <p:nvSpPr>
            <p:cNvPr id="13" name="Rectangle 12"/>
            <p:cNvSpPr/>
            <p:nvPr/>
          </p:nvSpPr>
          <p:spPr>
            <a:xfrm>
              <a:off x="3753252" y="5574425"/>
              <a:ext cx="410690" cy="523220"/>
            </a:xfrm>
            <a:prstGeom prst="rect">
              <a:avLst/>
            </a:prstGeom>
          </p:spPr>
          <p:txBody>
            <a:bodyPr wrap="none">
              <a:spAutoFit/>
            </a:bodyPr>
            <a:lstStyle/>
            <a:p>
              <a:pPr lvl="0"/>
              <a:r>
                <a:rPr lang="en-US" sz="2800" b="1" dirty="0">
                  <a:solidFill>
                    <a:srgbClr val="E88F18"/>
                  </a:solidFill>
                </a:rPr>
                <a:t>D</a:t>
              </a:r>
            </a:p>
          </p:txBody>
        </p:sp>
        <p:sp>
          <p:nvSpPr>
            <p:cNvPr id="14" name="TextBox 13"/>
            <p:cNvSpPr txBox="1"/>
            <p:nvPr/>
          </p:nvSpPr>
          <p:spPr>
            <a:xfrm>
              <a:off x="3690986" y="3643564"/>
              <a:ext cx="534121" cy="523220"/>
            </a:xfrm>
            <a:prstGeom prst="rect">
              <a:avLst/>
            </a:prstGeom>
            <a:noFill/>
          </p:spPr>
          <p:txBody>
            <a:bodyPr wrap="none" rtlCol="0">
              <a:spAutoFit/>
            </a:bodyPr>
            <a:lstStyle/>
            <a:p>
              <a:pPr lvl="0"/>
              <a:r>
                <a:rPr lang="en-US" sz="2800" b="1" dirty="0" smtClean="0">
                  <a:solidFill>
                    <a:srgbClr val="FF0000"/>
                  </a:solidFill>
                </a:rPr>
                <a:t>EE</a:t>
              </a:r>
              <a:endParaRPr lang="en-US" sz="2800" b="1" dirty="0">
                <a:solidFill>
                  <a:srgbClr val="FF0000"/>
                </a:solidFill>
              </a:endParaRPr>
            </a:p>
          </p:txBody>
        </p:sp>
        <p:sp>
          <p:nvSpPr>
            <p:cNvPr id="15" name="Rectangle 14"/>
            <p:cNvSpPr/>
            <p:nvPr/>
          </p:nvSpPr>
          <p:spPr>
            <a:xfrm>
              <a:off x="3689676" y="3221101"/>
              <a:ext cx="534121" cy="523220"/>
            </a:xfrm>
            <a:prstGeom prst="rect">
              <a:avLst/>
            </a:prstGeom>
          </p:spPr>
          <p:txBody>
            <a:bodyPr wrap="none">
              <a:spAutoFit/>
            </a:bodyPr>
            <a:lstStyle/>
            <a:p>
              <a:pPr lvl="0"/>
              <a:r>
                <a:rPr lang="en-US" sz="2800" b="1" dirty="0">
                  <a:solidFill>
                    <a:srgbClr val="FF0000"/>
                  </a:solidFill>
                </a:rPr>
                <a:t>EE</a:t>
              </a:r>
            </a:p>
          </p:txBody>
        </p:sp>
        <p:sp>
          <p:nvSpPr>
            <p:cNvPr id="16" name="Rectangle 15"/>
            <p:cNvSpPr/>
            <p:nvPr/>
          </p:nvSpPr>
          <p:spPr>
            <a:xfrm>
              <a:off x="3679225" y="5026357"/>
              <a:ext cx="534121" cy="523220"/>
            </a:xfrm>
            <a:prstGeom prst="rect">
              <a:avLst/>
            </a:prstGeom>
          </p:spPr>
          <p:txBody>
            <a:bodyPr wrap="none">
              <a:spAutoFit/>
            </a:bodyPr>
            <a:lstStyle/>
            <a:p>
              <a:pPr lvl="0"/>
              <a:r>
                <a:rPr lang="en-US" sz="2800" b="1" dirty="0">
                  <a:solidFill>
                    <a:srgbClr val="FF0000"/>
                  </a:solidFill>
                </a:rPr>
                <a:t>EE</a:t>
              </a:r>
            </a:p>
          </p:txBody>
        </p:sp>
      </p:grpSp>
    </p:spTree>
    <p:extLst>
      <p:ext uri="{BB962C8B-B14F-4D97-AF65-F5344CB8AC3E}">
        <p14:creationId xmlns:p14="http://schemas.microsoft.com/office/powerpoint/2010/main" val="4048483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the MBI-9</a:t>
            </a:r>
            <a:endParaRPr lang="en-US" dirty="0"/>
          </a:p>
        </p:txBody>
      </p:sp>
      <p:sp>
        <p:nvSpPr>
          <p:cNvPr id="3" name="Content Placeholder 2"/>
          <p:cNvSpPr>
            <a:spLocks noGrp="1"/>
          </p:cNvSpPr>
          <p:nvPr>
            <p:ph sz="half" idx="2"/>
          </p:nvPr>
        </p:nvSpPr>
        <p:spPr>
          <a:xfrm>
            <a:off x="1638904" y="1592733"/>
            <a:ext cx="7420429" cy="4179815"/>
          </a:xfrm>
        </p:spPr>
        <p:txBody>
          <a:bodyPr/>
          <a:lstStyle/>
          <a:p>
            <a:r>
              <a:rPr lang="en-US" dirty="0" smtClean="0"/>
              <a:t>Personal Accomplishment</a:t>
            </a:r>
          </a:p>
          <a:p>
            <a:pPr lvl="1"/>
            <a:r>
              <a:rPr lang="en-US" dirty="0" smtClean="0"/>
              <a:t>&gt; 14 low, 13-14 moderate, &lt;13 high burnout</a:t>
            </a:r>
          </a:p>
          <a:p>
            <a:pPr marL="457200" lvl="1" indent="0">
              <a:buNone/>
            </a:pPr>
            <a:endParaRPr lang="en-US" dirty="0" smtClean="0"/>
          </a:p>
          <a:p>
            <a:r>
              <a:rPr lang="en-US" dirty="0" smtClean="0"/>
              <a:t>Depersonalization</a:t>
            </a:r>
          </a:p>
          <a:p>
            <a:pPr lvl="1"/>
            <a:r>
              <a:rPr lang="en-US" dirty="0" smtClean="0"/>
              <a:t>&lt;4 low, 4-6 moderate, &gt;6 high burnout</a:t>
            </a:r>
          </a:p>
          <a:p>
            <a:pPr lvl="1"/>
            <a:endParaRPr lang="en-US" dirty="0" smtClean="0"/>
          </a:p>
          <a:p>
            <a:r>
              <a:rPr lang="en-US" dirty="0" smtClean="0"/>
              <a:t>Emotional Exhaustion</a:t>
            </a:r>
          </a:p>
          <a:p>
            <a:pPr lvl="1"/>
            <a:r>
              <a:rPr lang="en-US" dirty="0" smtClean="0"/>
              <a:t>&lt;7 low, 7-10 moderate, &gt;10 high burnout </a:t>
            </a:r>
            <a:endParaRPr lang="en-US" dirty="0"/>
          </a:p>
        </p:txBody>
      </p:sp>
      <p:sp>
        <p:nvSpPr>
          <p:cNvPr id="5" name="TextBox 4"/>
          <p:cNvSpPr txBox="1"/>
          <p:nvPr/>
        </p:nvSpPr>
        <p:spPr>
          <a:xfrm>
            <a:off x="364709" y="1531755"/>
            <a:ext cx="1553117" cy="3785652"/>
          </a:xfrm>
          <a:prstGeom prst="rect">
            <a:avLst/>
          </a:prstGeom>
          <a:noFill/>
        </p:spPr>
        <p:txBody>
          <a:bodyPr wrap="none" rtlCol="0">
            <a:spAutoFit/>
          </a:bodyPr>
          <a:lstStyle/>
          <a:p>
            <a:r>
              <a:rPr lang="en-US" sz="4800" dirty="0" smtClean="0">
                <a:solidFill>
                  <a:srgbClr val="00B050"/>
                </a:solidFill>
              </a:rPr>
              <a:t>	PA  </a:t>
            </a:r>
          </a:p>
          <a:p>
            <a:endParaRPr lang="en-US" sz="4800" dirty="0">
              <a:solidFill>
                <a:srgbClr val="00B050"/>
              </a:solidFill>
            </a:endParaRPr>
          </a:p>
          <a:p>
            <a:r>
              <a:rPr lang="en-US" sz="4800" dirty="0" smtClean="0"/>
              <a:t>	</a:t>
            </a:r>
            <a:r>
              <a:rPr lang="en-US" sz="4800" dirty="0" smtClean="0">
                <a:solidFill>
                  <a:srgbClr val="E88F18"/>
                </a:solidFill>
              </a:rPr>
              <a:t>D</a:t>
            </a:r>
            <a:r>
              <a:rPr lang="en-US" sz="4800" dirty="0" smtClean="0"/>
              <a:t>	</a:t>
            </a:r>
          </a:p>
          <a:p>
            <a:endParaRPr lang="en-US" sz="4800" dirty="0"/>
          </a:p>
          <a:p>
            <a:r>
              <a:rPr lang="en-US" sz="4800" dirty="0" smtClean="0"/>
              <a:t>	</a:t>
            </a:r>
            <a:r>
              <a:rPr lang="en-US" sz="4800" dirty="0" smtClean="0">
                <a:solidFill>
                  <a:srgbClr val="FF0000"/>
                </a:solidFill>
              </a:rPr>
              <a:t>EE</a:t>
            </a:r>
            <a:endParaRPr lang="en-US" sz="4800" dirty="0">
              <a:solidFill>
                <a:srgbClr val="FF0000"/>
              </a:solidFill>
            </a:endParaRPr>
          </a:p>
        </p:txBody>
      </p:sp>
    </p:spTree>
    <p:extLst>
      <p:ext uri="{BB962C8B-B14F-4D97-AF65-F5344CB8AC3E}">
        <p14:creationId xmlns:p14="http://schemas.microsoft.com/office/powerpoint/2010/main" val="2516989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Demographics and personal situation/ habits</a:t>
            </a:r>
          </a:p>
          <a:p>
            <a:pPr lvl="1"/>
            <a:r>
              <a:rPr lang="en-US" dirty="0" smtClean="0"/>
              <a:t>Exercise, sleep, child care responsibilities </a:t>
            </a:r>
          </a:p>
          <a:p>
            <a:r>
              <a:rPr lang="en-US" dirty="0" smtClean="0"/>
              <a:t>Work hours and work type allocations</a:t>
            </a:r>
          </a:p>
          <a:p>
            <a:pPr lvl="1"/>
            <a:r>
              <a:rPr lang="en-US" dirty="0" smtClean="0"/>
              <a:t>Clinical, teaching, research, administration</a:t>
            </a:r>
          </a:p>
          <a:p>
            <a:r>
              <a:rPr lang="en-US" dirty="0" smtClean="0"/>
              <a:t>Satisfaction with and importance of work conditions </a:t>
            </a:r>
          </a:p>
          <a:p>
            <a:r>
              <a:rPr lang="en-US" dirty="0" smtClean="0"/>
              <a:t>Open-ended questions/comments</a:t>
            </a:r>
          </a:p>
          <a:p>
            <a:endParaRPr lang="en-US" dirty="0" smtClean="0"/>
          </a:p>
          <a:p>
            <a:endParaRPr lang="en-US" dirty="0"/>
          </a:p>
        </p:txBody>
      </p:sp>
    </p:spTree>
    <p:extLst>
      <p:ext uri="{BB962C8B-B14F-4D97-AF65-F5344CB8AC3E}">
        <p14:creationId xmlns:p14="http://schemas.microsoft.com/office/powerpoint/2010/main" val="16236700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a:t>
            </a:r>
            <a:endParaRPr lang="en-US" dirty="0"/>
          </a:p>
        </p:txBody>
      </p:sp>
      <p:sp>
        <p:nvSpPr>
          <p:cNvPr id="3" name="Content Placeholder 2"/>
          <p:cNvSpPr>
            <a:spLocks noGrp="1"/>
          </p:cNvSpPr>
          <p:nvPr>
            <p:ph idx="1"/>
          </p:nvPr>
        </p:nvSpPr>
        <p:spPr>
          <a:xfrm>
            <a:off x="457200" y="1959052"/>
            <a:ext cx="8340571" cy="2941422"/>
          </a:xfrm>
        </p:spPr>
        <p:txBody>
          <a:bodyPr>
            <a:normAutofit/>
          </a:bodyPr>
          <a:lstStyle/>
          <a:p>
            <a:r>
              <a:rPr lang="en-US" dirty="0"/>
              <a:t>Total of 128 with sufficient data for scoring</a:t>
            </a:r>
          </a:p>
          <a:p>
            <a:pPr lvl="1"/>
            <a:r>
              <a:rPr lang="en-US" dirty="0" smtClean="0"/>
              <a:t>70 women (52.6%), 63 men (47.4%)</a:t>
            </a:r>
          </a:p>
          <a:p>
            <a:pPr lvl="1"/>
            <a:r>
              <a:rPr lang="en-US" dirty="0" smtClean="0"/>
              <a:t>65% have dependent children or parents</a:t>
            </a:r>
          </a:p>
          <a:p>
            <a:pPr lvl="1"/>
            <a:r>
              <a:rPr lang="en-US" dirty="0" smtClean="0"/>
              <a:t>91% married/living with long term partner</a:t>
            </a:r>
          </a:p>
          <a:p>
            <a:pPr lvl="1"/>
            <a:r>
              <a:rPr lang="en-US" dirty="0" smtClean="0"/>
              <a:t>83% had hobbies/regular fun activities</a:t>
            </a:r>
          </a:p>
          <a:p>
            <a:pPr marL="0" indent="0">
              <a:buNone/>
            </a:pPr>
            <a:endParaRPr lang="en-US" dirty="0"/>
          </a:p>
        </p:txBody>
      </p:sp>
    </p:spTree>
    <p:extLst>
      <p:ext uri="{BB962C8B-B14F-4D97-AF65-F5344CB8AC3E}">
        <p14:creationId xmlns:p14="http://schemas.microsoft.com/office/powerpoint/2010/main" val="218640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0"/>
          </a:xfrm>
        </p:spPr>
        <p:txBody>
          <a:bodyPr>
            <a:normAutofit fontScale="90000"/>
          </a:bodyPr>
          <a:lstStyle/>
          <a:p>
            <a:r>
              <a:rPr lang="en-US" dirty="0" err="1" smtClean="0"/>
              <a:t>aMBI</a:t>
            </a:r>
            <a:r>
              <a:rPr lang="en-US" dirty="0" smtClean="0"/>
              <a:t> Results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4811624"/>
              </p:ext>
            </p:extLst>
          </p:nvPr>
        </p:nvGraphicFramePr>
        <p:xfrm>
          <a:off x="292607" y="1234440"/>
          <a:ext cx="8549641" cy="3508067"/>
        </p:xfrm>
        <a:graphic>
          <a:graphicData uri="http://schemas.openxmlformats.org/drawingml/2006/table">
            <a:tbl>
              <a:tblPr>
                <a:tableStyleId>{5C22544A-7EE6-4342-B048-85BDC9FD1C3A}</a:tableStyleId>
              </a:tblPr>
              <a:tblGrid>
                <a:gridCol w="2203705">
                  <a:extLst>
                    <a:ext uri="{9D8B030D-6E8A-4147-A177-3AD203B41FA5}">
                      <a16:colId xmlns:a16="http://schemas.microsoft.com/office/drawing/2014/main" val="653725350"/>
                    </a:ext>
                  </a:extLst>
                </a:gridCol>
                <a:gridCol w="2327439">
                  <a:extLst>
                    <a:ext uri="{9D8B030D-6E8A-4147-A177-3AD203B41FA5}">
                      <a16:colId xmlns:a16="http://schemas.microsoft.com/office/drawing/2014/main" val="1158819441"/>
                    </a:ext>
                  </a:extLst>
                </a:gridCol>
                <a:gridCol w="2237710">
                  <a:extLst>
                    <a:ext uri="{9D8B030D-6E8A-4147-A177-3AD203B41FA5}">
                      <a16:colId xmlns:a16="http://schemas.microsoft.com/office/drawing/2014/main" val="78426657"/>
                    </a:ext>
                  </a:extLst>
                </a:gridCol>
                <a:gridCol w="1780787">
                  <a:extLst>
                    <a:ext uri="{9D8B030D-6E8A-4147-A177-3AD203B41FA5}">
                      <a16:colId xmlns:a16="http://schemas.microsoft.com/office/drawing/2014/main" val="2214493477"/>
                    </a:ext>
                  </a:extLst>
                </a:gridCol>
              </a:tblGrid>
              <a:tr h="783588">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2400" b="1" u="none" strike="noStrike" dirty="0" smtClean="0">
                          <a:effectLst/>
                          <a:latin typeface="Arial" panose="020B0604020202020204" pitchFamily="34" charset="0"/>
                          <a:cs typeface="Arial" panose="020B0604020202020204" pitchFamily="34" charset="0"/>
                        </a:rPr>
                        <a:t>Burnout Levels</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b="1" u="none" strike="noStrike" dirty="0" smtClean="0">
                          <a:effectLst/>
                          <a:latin typeface="Arial" panose="020B0604020202020204" pitchFamily="34" charset="0"/>
                          <a:cs typeface="Arial" panose="020B0604020202020204" pitchFamily="34" charset="0"/>
                        </a:rPr>
                        <a:t>Accomplish-</a:t>
                      </a:r>
                      <a:r>
                        <a:rPr lang="en-US" sz="2400" b="1" u="none" strike="noStrike" dirty="0" err="1" smtClean="0">
                          <a:effectLst/>
                          <a:latin typeface="Arial" panose="020B0604020202020204" pitchFamily="34" charset="0"/>
                          <a:cs typeface="Arial" panose="020B0604020202020204" pitchFamily="34" charset="0"/>
                        </a:rPr>
                        <a:t>ment</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b="1" u="none" strike="noStrike" dirty="0" err="1" smtClean="0">
                          <a:effectLst/>
                          <a:latin typeface="Arial" panose="020B0604020202020204" pitchFamily="34" charset="0"/>
                          <a:cs typeface="Arial" panose="020B0604020202020204" pitchFamily="34" charset="0"/>
                        </a:rPr>
                        <a:t>Depersonal-ization</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b="1" u="none" strike="noStrike" dirty="0">
                          <a:effectLst/>
                          <a:latin typeface="Arial" panose="020B0604020202020204" pitchFamily="34" charset="0"/>
                          <a:cs typeface="Arial" panose="020B0604020202020204" pitchFamily="34" charset="0"/>
                        </a:rPr>
                        <a:t>Emotional Exhaustion</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947747138"/>
                  </a:ext>
                </a:extLst>
              </a:tr>
              <a:tr h="445582">
                <a:tc>
                  <a:txBody>
                    <a:bodyPr/>
                    <a:lstStyle/>
                    <a:p>
                      <a:pPr algn="ctr" fontAlgn="b"/>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u="none" strike="noStrike" dirty="0" smtClean="0">
                          <a:effectLst/>
                          <a:latin typeface="Arial" panose="020B0604020202020204" pitchFamily="34" charset="0"/>
                          <a:cs typeface="Arial" panose="020B0604020202020204" pitchFamily="34" charset="0"/>
                        </a:rPr>
                        <a:t>n=123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u="none" strike="noStrike" dirty="0" smtClean="0">
                          <a:effectLst/>
                          <a:latin typeface="Arial" panose="020B0604020202020204" pitchFamily="34" charset="0"/>
                          <a:cs typeface="Arial" panose="020B0604020202020204" pitchFamily="34" charset="0"/>
                        </a:rPr>
                        <a:t>n=125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u="none" strike="noStrike" dirty="0" smtClean="0">
                          <a:effectLst/>
                          <a:latin typeface="Arial" panose="020B0604020202020204" pitchFamily="34" charset="0"/>
                          <a:cs typeface="Arial" panose="020B0604020202020204" pitchFamily="34" charset="0"/>
                        </a:rPr>
                        <a:t>n=128</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281630443"/>
                  </a:ext>
                </a:extLst>
              </a:tr>
              <a:tr h="445582">
                <a:tc>
                  <a:txBody>
                    <a:bodyPr/>
                    <a:lstStyle/>
                    <a:p>
                      <a:pPr algn="ctr" fontAlgn="b"/>
                      <a:r>
                        <a:rPr lang="en-US" sz="2400" b="0" i="0" u="none" strike="noStrike" dirty="0" smtClean="0">
                          <a:solidFill>
                            <a:srgbClr val="000000"/>
                          </a:solidFill>
                          <a:effectLst/>
                          <a:latin typeface="Arial" panose="020B0604020202020204" pitchFamily="34" charset="0"/>
                          <a:cs typeface="Arial" panose="020B0604020202020204" pitchFamily="34" charset="0"/>
                        </a:rPr>
                        <a:t>Mean (SD)</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b="0" i="0" u="none" strike="noStrike" dirty="0" smtClean="0">
                          <a:solidFill>
                            <a:srgbClr val="000000"/>
                          </a:solidFill>
                          <a:effectLst/>
                          <a:latin typeface="Arial" panose="020B0604020202020204" pitchFamily="34" charset="0"/>
                          <a:cs typeface="Arial" panose="020B0604020202020204" pitchFamily="34" charset="0"/>
                        </a:rPr>
                        <a:t>15.1 (2.5)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b="0" i="0" u="none" strike="noStrike" dirty="0" smtClean="0">
                          <a:solidFill>
                            <a:srgbClr val="000000"/>
                          </a:solidFill>
                          <a:effectLst/>
                          <a:latin typeface="Arial" panose="020B0604020202020204" pitchFamily="34" charset="0"/>
                          <a:cs typeface="Arial" panose="020B0604020202020204" pitchFamily="34" charset="0"/>
                        </a:rPr>
                        <a:t>5.0 (2.7)</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b="0" i="0" u="none" strike="noStrike" dirty="0" smtClean="0">
                          <a:solidFill>
                            <a:srgbClr val="000000"/>
                          </a:solidFill>
                          <a:effectLst/>
                          <a:latin typeface="Arial" panose="020B0604020202020204" pitchFamily="34" charset="0"/>
                          <a:cs typeface="Arial" panose="020B0604020202020204" pitchFamily="34" charset="0"/>
                        </a:rPr>
                        <a:t>9.0 (4.2)</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553114773"/>
                  </a:ext>
                </a:extLst>
              </a:tr>
              <a:tr h="599961">
                <a:tc>
                  <a:txBody>
                    <a:bodyPr/>
                    <a:lstStyle/>
                    <a:p>
                      <a:pPr algn="ctr" fontAlgn="b"/>
                      <a:r>
                        <a:rPr lang="en-US" sz="2400" u="none" strike="noStrike" dirty="0" smtClean="0">
                          <a:effectLst/>
                          <a:latin typeface="Arial" panose="020B0604020202020204" pitchFamily="34" charset="0"/>
                          <a:cs typeface="Arial" panose="020B0604020202020204" pitchFamily="34" charset="0"/>
                        </a:rPr>
                        <a:t>Low</a:t>
                      </a:r>
                      <a:r>
                        <a:rPr lang="en-US" sz="2400" u="none" strike="noStrike" baseline="0" dirty="0" smtClean="0">
                          <a:effectLst/>
                          <a:latin typeface="Arial" panose="020B0604020202020204" pitchFamily="34" charset="0"/>
                          <a:cs typeface="Arial" panose="020B0604020202020204" pitchFamily="34" charset="0"/>
                        </a:rPr>
                        <a:t> Burnout</a:t>
                      </a:r>
                      <a:endParaRPr lang="en-US" sz="2400" u="none" strike="noStrike" dirty="0" smtClean="0">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u="none" strike="noStrike" dirty="0" smtClean="0">
                          <a:effectLst/>
                          <a:latin typeface="Arial" panose="020B0604020202020204" pitchFamily="34" charset="0"/>
                          <a:cs typeface="Arial" panose="020B0604020202020204" pitchFamily="34" charset="0"/>
                        </a:rPr>
                        <a:t>83 </a:t>
                      </a:r>
                      <a:r>
                        <a:rPr lang="en-US" sz="2400" u="none" strike="noStrike" dirty="0">
                          <a:effectLst/>
                          <a:latin typeface="Arial" panose="020B0604020202020204" pitchFamily="34" charset="0"/>
                          <a:cs typeface="Arial" panose="020B0604020202020204" pitchFamily="34" charset="0"/>
                        </a:rPr>
                        <a:t>(</a:t>
                      </a:r>
                      <a:r>
                        <a:rPr lang="en-US" sz="2400" u="none" strike="noStrike" dirty="0" smtClean="0">
                          <a:effectLst/>
                          <a:latin typeface="Arial" panose="020B0604020202020204" pitchFamily="34" charset="0"/>
                          <a:cs typeface="Arial" panose="020B0604020202020204" pitchFamily="34" charset="0"/>
                        </a:rPr>
                        <a:t>67.5%)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u="none" strike="noStrike" dirty="0" smtClean="0">
                          <a:effectLst/>
                          <a:latin typeface="Arial" panose="020B0604020202020204" pitchFamily="34" charset="0"/>
                          <a:cs typeface="Arial" panose="020B0604020202020204" pitchFamily="34" charset="0"/>
                        </a:rPr>
                        <a:t>53 </a:t>
                      </a:r>
                      <a:r>
                        <a:rPr lang="en-US" sz="2400" u="none" strike="noStrike" dirty="0">
                          <a:effectLst/>
                          <a:latin typeface="Arial" panose="020B0604020202020204" pitchFamily="34" charset="0"/>
                          <a:cs typeface="Arial" panose="020B0604020202020204" pitchFamily="34" charset="0"/>
                        </a:rPr>
                        <a:t>(</a:t>
                      </a:r>
                      <a:r>
                        <a:rPr lang="en-US" sz="2400" u="none" strike="noStrike" dirty="0" smtClean="0">
                          <a:effectLst/>
                          <a:latin typeface="Arial" panose="020B0604020202020204" pitchFamily="34" charset="0"/>
                          <a:cs typeface="Arial" panose="020B0604020202020204" pitchFamily="34" charset="0"/>
                        </a:rPr>
                        <a:t>42.4%)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u="none" strike="noStrike" dirty="0" smtClean="0">
                          <a:effectLst/>
                          <a:latin typeface="Arial" panose="020B0604020202020204" pitchFamily="34" charset="0"/>
                          <a:cs typeface="Arial" panose="020B0604020202020204" pitchFamily="34" charset="0"/>
                        </a:rPr>
                        <a:t>43 </a:t>
                      </a:r>
                      <a:r>
                        <a:rPr lang="en-US" sz="2400" u="none" strike="noStrike" dirty="0">
                          <a:effectLst/>
                          <a:latin typeface="Arial" panose="020B0604020202020204" pitchFamily="34" charset="0"/>
                          <a:cs typeface="Arial" panose="020B0604020202020204" pitchFamily="34" charset="0"/>
                        </a:rPr>
                        <a:t>(</a:t>
                      </a:r>
                      <a:r>
                        <a:rPr lang="en-US" sz="2400" u="none" strike="noStrike" dirty="0" smtClean="0">
                          <a:effectLst/>
                          <a:latin typeface="Arial" panose="020B0604020202020204" pitchFamily="34" charset="0"/>
                          <a:cs typeface="Arial" panose="020B0604020202020204" pitchFamily="34" charset="0"/>
                        </a:rPr>
                        <a:t>33.6%)</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183167229"/>
                  </a:ext>
                </a:extLst>
              </a:tr>
              <a:tr h="603173">
                <a:tc>
                  <a:txBody>
                    <a:bodyPr/>
                    <a:lstStyle/>
                    <a:p>
                      <a:pPr algn="ctr" fontAlgn="b"/>
                      <a:r>
                        <a:rPr lang="en-US" sz="2400" u="none" strike="noStrike" dirty="0" smtClean="0">
                          <a:effectLst/>
                          <a:latin typeface="Arial" panose="020B0604020202020204" pitchFamily="34" charset="0"/>
                          <a:cs typeface="Arial" panose="020B0604020202020204" pitchFamily="34" charset="0"/>
                        </a:rPr>
                        <a:t>Moderate</a:t>
                      </a:r>
                    </a:p>
                  </a:txBody>
                  <a:tcPr marL="6350" marR="6350" marT="6350" marB="0" anchor="b"/>
                </a:tc>
                <a:tc>
                  <a:txBody>
                    <a:bodyPr/>
                    <a:lstStyle/>
                    <a:p>
                      <a:pPr algn="ctr" fontAlgn="b"/>
                      <a:r>
                        <a:rPr lang="en-US" sz="2400" u="none" strike="noStrike" dirty="0" smtClean="0">
                          <a:effectLst/>
                          <a:latin typeface="Arial" panose="020B0604020202020204" pitchFamily="34" charset="0"/>
                          <a:cs typeface="Arial" panose="020B0604020202020204" pitchFamily="34" charset="0"/>
                        </a:rPr>
                        <a:t>21 </a:t>
                      </a:r>
                      <a:r>
                        <a:rPr lang="en-US" sz="2400" u="none" strike="noStrike" dirty="0">
                          <a:effectLst/>
                          <a:latin typeface="Arial" panose="020B0604020202020204" pitchFamily="34" charset="0"/>
                          <a:cs typeface="Arial" panose="020B0604020202020204" pitchFamily="34" charset="0"/>
                        </a:rPr>
                        <a:t>(</a:t>
                      </a:r>
                      <a:r>
                        <a:rPr lang="en-US" sz="2400" u="none" strike="noStrike" dirty="0" smtClean="0">
                          <a:effectLst/>
                          <a:latin typeface="Arial" panose="020B0604020202020204" pitchFamily="34" charset="0"/>
                          <a:cs typeface="Arial" panose="020B0604020202020204" pitchFamily="34" charset="0"/>
                        </a:rPr>
                        <a:t>17.1%)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u="none" strike="noStrike" dirty="0" smtClean="0">
                          <a:effectLst/>
                          <a:latin typeface="Arial" panose="020B0604020202020204" pitchFamily="34" charset="0"/>
                          <a:cs typeface="Arial" panose="020B0604020202020204" pitchFamily="34" charset="0"/>
                        </a:rPr>
                        <a:t>41 </a:t>
                      </a:r>
                      <a:r>
                        <a:rPr lang="en-US" sz="2400" u="none" strike="noStrike" dirty="0">
                          <a:effectLst/>
                          <a:latin typeface="Arial" panose="020B0604020202020204" pitchFamily="34" charset="0"/>
                          <a:cs typeface="Arial" panose="020B0604020202020204" pitchFamily="34" charset="0"/>
                        </a:rPr>
                        <a:t>(</a:t>
                      </a:r>
                      <a:r>
                        <a:rPr lang="en-US" sz="2400" u="none" strike="noStrike" dirty="0" smtClean="0">
                          <a:effectLst/>
                          <a:latin typeface="Arial" panose="020B0604020202020204" pitchFamily="34" charset="0"/>
                          <a:cs typeface="Arial" panose="020B0604020202020204" pitchFamily="34" charset="0"/>
                        </a:rPr>
                        <a:t>32.8%)</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u="none" strike="noStrike" dirty="0" smtClean="0">
                          <a:effectLst/>
                          <a:latin typeface="Arial" panose="020B0604020202020204" pitchFamily="34" charset="0"/>
                          <a:cs typeface="Arial" panose="020B0604020202020204" pitchFamily="34" charset="0"/>
                        </a:rPr>
                        <a:t>37 </a:t>
                      </a:r>
                      <a:r>
                        <a:rPr lang="en-US" sz="2400" u="none" strike="noStrike" dirty="0">
                          <a:effectLst/>
                          <a:latin typeface="Arial" panose="020B0604020202020204" pitchFamily="34" charset="0"/>
                          <a:cs typeface="Arial" panose="020B0604020202020204" pitchFamily="34" charset="0"/>
                        </a:rPr>
                        <a:t>(</a:t>
                      </a:r>
                      <a:r>
                        <a:rPr lang="en-US" sz="2400" u="none" strike="noStrike" dirty="0" smtClean="0">
                          <a:effectLst/>
                          <a:latin typeface="Arial" panose="020B0604020202020204" pitchFamily="34" charset="0"/>
                          <a:cs typeface="Arial" panose="020B0604020202020204" pitchFamily="34" charset="0"/>
                        </a:rPr>
                        <a:t>28.9%)</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122252985"/>
                  </a:ext>
                </a:extLst>
              </a:tr>
              <a:tr h="630181">
                <a:tc>
                  <a:txBody>
                    <a:bodyPr/>
                    <a:lstStyle/>
                    <a:p>
                      <a:pPr algn="ctr" fontAlgn="b"/>
                      <a:r>
                        <a:rPr lang="en-US" sz="2400" u="none" strike="noStrike" dirty="0">
                          <a:effectLst/>
                          <a:latin typeface="Arial" panose="020B0604020202020204" pitchFamily="34" charset="0"/>
                          <a:cs typeface="Arial" panose="020B0604020202020204" pitchFamily="34" charset="0"/>
                        </a:rPr>
                        <a:t>High </a:t>
                      </a:r>
                      <a:r>
                        <a:rPr lang="en-US" sz="2400" u="none" strike="noStrike" dirty="0" smtClean="0">
                          <a:effectLst/>
                          <a:latin typeface="Arial" panose="020B0604020202020204" pitchFamily="34" charset="0"/>
                          <a:cs typeface="Arial" panose="020B0604020202020204" pitchFamily="34" charset="0"/>
                        </a:rPr>
                        <a:t>Burnout</a:t>
                      </a:r>
                    </a:p>
                  </a:txBody>
                  <a:tcPr marL="6350" marR="6350" marT="6350" marB="0" anchor="b"/>
                </a:tc>
                <a:tc>
                  <a:txBody>
                    <a:bodyPr/>
                    <a:lstStyle/>
                    <a:p>
                      <a:pPr algn="ctr" fontAlgn="b"/>
                      <a:r>
                        <a:rPr lang="en-US" sz="2400" u="none" strike="noStrike" dirty="0" smtClean="0">
                          <a:effectLst/>
                          <a:latin typeface="Arial" panose="020B0604020202020204" pitchFamily="34" charset="0"/>
                          <a:cs typeface="Arial" panose="020B0604020202020204" pitchFamily="34" charset="0"/>
                        </a:rPr>
                        <a:t>19 </a:t>
                      </a:r>
                      <a:r>
                        <a:rPr lang="en-US" sz="2400" u="none" strike="noStrike" dirty="0">
                          <a:effectLst/>
                          <a:latin typeface="Arial" panose="020B0604020202020204" pitchFamily="34" charset="0"/>
                          <a:cs typeface="Arial" panose="020B0604020202020204" pitchFamily="34" charset="0"/>
                        </a:rPr>
                        <a:t>(</a:t>
                      </a:r>
                      <a:r>
                        <a:rPr lang="en-US" sz="2400" u="none" strike="noStrike" dirty="0" smtClean="0">
                          <a:effectLst/>
                          <a:latin typeface="Arial" panose="020B0604020202020204" pitchFamily="34" charset="0"/>
                          <a:cs typeface="Arial" panose="020B0604020202020204" pitchFamily="34" charset="0"/>
                        </a:rPr>
                        <a:t>15.5%)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u="none" strike="noStrike" dirty="0" smtClean="0">
                          <a:effectLst/>
                          <a:latin typeface="Arial" panose="020B0604020202020204" pitchFamily="34" charset="0"/>
                          <a:cs typeface="Arial" panose="020B0604020202020204" pitchFamily="34" charset="0"/>
                        </a:rPr>
                        <a:t>31 </a:t>
                      </a:r>
                      <a:r>
                        <a:rPr lang="en-US" sz="2400" u="none" strike="noStrike" dirty="0">
                          <a:effectLst/>
                          <a:latin typeface="Arial" panose="020B0604020202020204" pitchFamily="34" charset="0"/>
                          <a:cs typeface="Arial" panose="020B0604020202020204" pitchFamily="34" charset="0"/>
                        </a:rPr>
                        <a:t>(</a:t>
                      </a:r>
                      <a:r>
                        <a:rPr lang="en-US" sz="2400" u="none" strike="noStrike" dirty="0" smtClean="0">
                          <a:effectLst/>
                          <a:latin typeface="Arial" panose="020B0604020202020204" pitchFamily="34" charset="0"/>
                          <a:cs typeface="Arial" panose="020B0604020202020204" pitchFamily="34" charset="0"/>
                        </a:rPr>
                        <a:t>24.8%)</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400" u="none" strike="noStrike" dirty="0" smtClean="0">
                          <a:effectLst/>
                          <a:latin typeface="Arial" panose="020B0604020202020204" pitchFamily="34" charset="0"/>
                          <a:cs typeface="Arial" panose="020B0604020202020204" pitchFamily="34" charset="0"/>
                        </a:rPr>
                        <a:t>48 </a:t>
                      </a:r>
                      <a:r>
                        <a:rPr lang="en-US" sz="2400" u="none" strike="noStrike" dirty="0">
                          <a:effectLst/>
                          <a:latin typeface="Arial" panose="020B0604020202020204" pitchFamily="34" charset="0"/>
                          <a:cs typeface="Arial" panose="020B0604020202020204" pitchFamily="34" charset="0"/>
                        </a:rPr>
                        <a:t>(</a:t>
                      </a:r>
                      <a:r>
                        <a:rPr lang="en-US" sz="2400" u="none" strike="noStrike" dirty="0" smtClean="0">
                          <a:effectLst/>
                          <a:latin typeface="Arial" panose="020B0604020202020204" pitchFamily="34" charset="0"/>
                          <a:cs typeface="Arial" panose="020B0604020202020204" pitchFamily="34" charset="0"/>
                        </a:rPr>
                        <a:t>37.5%)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606176495"/>
                  </a:ext>
                </a:extLst>
              </a:tr>
            </a:tbl>
          </a:graphicData>
        </a:graphic>
      </p:graphicFrame>
      <p:sp>
        <p:nvSpPr>
          <p:cNvPr id="5" name="TextBox 4"/>
          <p:cNvSpPr txBox="1"/>
          <p:nvPr/>
        </p:nvSpPr>
        <p:spPr>
          <a:xfrm>
            <a:off x="457200" y="5174863"/>
            <a:ext cx="8750604" cy="1200329"/>
          </a:xfrm>
          <a:prstGeom prst="rect">
            <a:avLst/>
          </a:prstGeom>
          <a:noFill/>
        </p:spPr>
        <p:txBody>
          <a:bodyPr wrap="square" rtlCol="0">
            <a:spAutoFit/>
          </a:bodyPr>
          <a:lstStyle/>
          <a:p>
            <a:r>
              <a:rPr lang="en-US" sz="2400" b="1" dirty="0" smtClean="0"/>
              <a:t>32.5% of respondents had moderate to high burnout in PA</a:t>
            </a:r>
          </a:p>
          <a:p>
            <a:r>
              <a:rPr lang="en-US" sz="2400" b="1" dirty="0" smtClean="0"/>
              <a:t>57.6% had moderate or high burnout on Depersonalization</a:t>
            </a:r>
          </a:p>
          <a:p>
            <a:r>
              <a:rPr lang="en-US" sz="2400" b="1" dirty="0" smtClean="0"/>
              <a:t>66.4% had moderate or high burnout on Emotional Exhaustion</a:t>
            </a:r>
            <a:endParaRPr lang="en-US" sz="2400" b="1" dirty="0"/>
          </a:p>
        </p:txBody>
      </p:sp>
    </p:spTree>
    <p:extLst>
      <p:ext uri="{BB962C8B-B14F-4D97-AF65-F5344CB8AC3E}">
        <p14:creationId xmlns:p14="http://schemas.microsoft.com/office/powerpoint/2010/main" val="2307161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 and Burnout</a:t>
            </a:r>
            <a:endParaRPr lang="en-US" dirty="0"/>
          </a:p>
        </p:txBody>
      </p:sp>
      <p:sp>
        <p:nvSpPr>
          <p:cNvPr id="3" name="Content Placeholder 2"/>
          <p:cNvSpPr>
            <a:spLocks noGrp="1"/>
          </p:cNvSpPr>
          <p:nvPr>
            <p:ph idx="1"/>
          </p:nvPr>
        </p:nvSpPr>
        <p:spPr>
          <a:xfrm>
            <a:off x="457200" y="1746503"/>
            <a:ext cx="8229600" cy="4633977"/>
          </a:xfrm>
        </p:spPr>
        <p:txBody>
          <a:bodyPr>
            <a:normAutofit fontScale="85000" lnSpcReduction="20000"/>
          </a:bodyPr>
          <a:lstStyle/>
          <a:p>
            <a:pPr>
              <a:lnSpc>
                <a:spcPct val="120000"/>
              </a:lnSpc>
            </a:pPr>
            <a:r>
              <a:rPr lang="en-US" dirty="0" smtClean="0"/>
              <a:t>No association between Burnout indices and:</a:t>
            </a:r>
          </a:p>
          <a:p>
            <a:pPr lvl="1">
              <a:lnSpc>
                <a:spcPct val="120000"/>
              </a:lnSpc>
            </a:pPr>
            <a:r>
              <a:rPr lang="en-US" dirty="0" smtClean="0"/>
              <a:t>having children</a:t>
            </a:r>
          </a:p>
          <a:p>
            <a:pPr lvl="1">
              <a:lnSpc>
                <a:spcPct val="120000"/>
              </a:lnSpc>
            </a:pPr>
            <a:r>
              <a:rPr lang="en-US" dirty="0" smtClean="0"/>
              <a:t>being married vs single</a:t>
            </a:r>
          </a:p>
          <a:p>
            <a:pPr lvl="1">
              <a:lnSpc>
                <a:spcPct val="120000"/>
              </a:lnSpc>
            </a:pPr>
            <a:r>
              <a:rPr lang="en-US" dirty="0" smtClean="0"/>
              <a:t>having hobbies (most do)</a:t>
            </a:r>
          </a:p>
          <a:p>
            <a:pPr>
              <a:lnSpc>
                <a:spcPct val="120000"/>
              </a:lnSpc>
            </a:pPr>
            <a:r>
              <a:rPr lang="en-US" dirty="0" smtClean="0"/>
              <a:t>Mild association with gender</a:t>
            </a:r>
          </a:p>
          <a:p>
            <a:pPr lvl="1">
              <a:lnSpc>
                <a:spcPct val="120000"/>
              </a:lnSpc>
            </a:pPr>
            <a:r>
              <a:rPr lang="en-US" dirty="0" smtClean="0"/>
              <a:t>Men had lower EE than women (p = 0.05) </a:t>
            </a:r>
          </a:p>
          <a:p>
            <a:pPr>
              <a:lnSpc>
                <a:spcPct val="120000"/>
              </a:lnSpc>
            </a:pPr>
            <a:r>
              <a:rPr lang="en-US" dirty="0" smtClean="0"/>
              <a:t>Primary caregivers had higher EE (p = 0.05)</a:t>
            </a:r>
          </a:p>
          <a:p>
            <a:pPr>
              <a:lnSpc>
                <a:spcPct val="120000"/>
              </a:lnSpc>
            </a:pPr>
            <a:r>
              <a:rPr lang="en-US" dirty="0" err="1" smtClean="0"/>
              <a:t>ReBICS</a:t>
            </a:r>
            <a:r>
              <a:rPr lang="en-US" dirty="0" smtClean="0"/>
              <a:t> did not ask age</a:t>
            </a:r>
            <a:r>
              <a:rPr lang="en-US" dirty="0"/>
              <a:t> </a:t>
            </a:r>
            <a:endParaRPr lang="en-US" dirty="0" smtClean="0"/>
          </a:p>
          <a:p>
            <a:pPr lvl="1">
              <a:lnSpc>
                <a:spcPct val="120000"/>
              </a:lnSpc>
            </a:pPr>
            <a:r>
              <a:rPr lang="en-US" dirty="0" smtClean="0"/>
              <a:t>no </a:t>
            </a:r>
            <a:r>
              <a:rPr lang="en-US" dirty="0"/>
              <a:t>correlation with years in practice </a:t>
            </a:r>
            <a:endParaRPr lang="en-US" dirty="0" smtClean="0"/>
          </a:p>
          <a:p>
            <a:pPr lvl="1">
              <a:lnSpc>
                <a:spcPct val="120000"/>
              </a:lnSpc>
            </a:pPr>
            <a:r>
              <a:rPr lang="en-US" dirty="0" smtClean="0"/>
              <a:t>no correlation with years </a:t>
            </a:r>
            <a:r>
              <a:rPr lang="en-US" dirty="0"/>
              <a:t>at UConn Health.</a:t>
            </a:r>
          </a:p>
          <a:p>
            <a:pPr>
              <a:lnSpc>
                <a:spcPct val="120000"/>
              </a:lnSpc>
            </a:pPr>
            <a:endParaRPr lang="en-US" dirty="0" smtClean="0"/>
          </a:p>
        </p:txBody>
      </p:sp>
    </p:spTree>
    <p:extLst>
      <p:ext uri="{BB962C8B-B14F-4D97-AF65-F5344CB8AC3E}">
        <p14:creationId xmlns:p14="http://schemas.microsoft.com/office/powerpoint/2010/main" val="1017211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a:xfrm>
            <a:off x="457200" y="2244256"/>
            <a:ext cx="8229600" cy="4213371"/>
          </a:xfrm>
        </p:spPr>
        <p:txBody>
          <a:bodyPr/>
          <a:lstStyle/>
          <a:p>
            <a:r>
              <a:rPr lang="en-US" dirty="0" smtClean="0"/>
              <a:t>None relevant to this presentation</a:t>
            </a:r>
          </a:p>
          <a:p>
            <a:r>
              <a:rPr lang="en-US" dirty="0" err="1" smtClean="0"/>
              <a:t>Palatucci</a:t>
            </a:r>
            <a:r>
              <a:rPr lang="en-US" dirty="0" smtClean="0"/>
              <a:t> Leadership Forum</a:t>
            </a:r>
          </a:p>
          <a:p>
            <a:r>
              <a:rPr lang="en-US" dirty="0" smtClean="0"/>
              <a:t>Clinical research support from </a:t>
            </a:r>
            <a:r>
              <a:rPr lang="en-US" dirty="0" err="1" smtClean="0"/>
              <a:t>Sunovion</a:t>
            </a:r>
            <a:endParaRPr lang="en-US" dirty="0"/>
          </a:p>
        </p:txBody>
      </p:sp>
    </p:spTree>
    <p:extLst>
      <p:ext uri="{BB962C8B-B14F-4D97-AF65-F5344CB8AC3E}">
        <p14:creationId xmlns:p14="http://schemas.microsoft.com/office/powerpoint/2010/main" val="4007610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a:t>
            </a:r>
            <a:endParaRPr lang="en-US" dirty="0"/>
          </a:p>
        </p:txBody>
      </p:sp>
      <p:pic>
        <p:nvPicPr>
          <p:cNvPr id="4" name="Picture 3"/>
          <p:cNvPicPr>
            <a:picLocks noChangeAspect="1"/>
          </p:cNvPicPr>
          <p:nvPr/>
        </p:nvPicPr>
        <p:blipFill>
          <a:blip r:embed="rId2"/>
          <a:stretch>
            <a:fillRect/>
          </a:stretch>
        </p:blipFill>
        <p:spPr>
          <a:xfrm>
            <a:off x="843645" y="2246050"/>
            <a:ext cx="6400534" cy="4267022"/>
          </a:xfrm>
          <a:prstGeom prst="rect">
            <a:avLst/>
          </a:prstGeom>
        </p:spPr>
      </p:pic>
      <p:sp>
        <p:nvSpPr>
          <p:cNvPr id="8" name="Content Placeholder 7"/>
          <p:cNvSpPr>
            <a:spLocks noGrp="1"/>
          </p:cNvSpPr>
          <p:nvPr>
            <p:ph idx="1"/>
          </p:nvPr>
        </p:nvSpPr>
        <p:spPr>
          <a:xfrm>
            <a:off x="373128" y="1299869"/>
            <a:ext cx="8229600" cy="1032270"/>
          </a:xfrm>
        </p:spPr>
        <p:txBody>
          <a:bodyPr>
            <a:normAutofit fontScale="77500" lnSpcReduction="20000"/>
          </a:bodyPr>
          <a:lstStyle/>
          <a:p>
            <a:r>
              <a:rPr lang="en-US" dirty="0"/>
              <a:t>Less sleep </a:t>
            </a:r>
            <a:r>
              <a:rPr lang="en-US" dirty="0" smtClean="0"/>
              <a:t>associated with </a:t>
            </a:r>
            <a:r>
              <a:rPr lang="en-US" dirty="0"/>
              <a:t>increased EE (p = 0.05)</a:t>
            </a:r>
          </a:p>
          <a:p>
            <a:r>
              <a:rPr lang="en-US" dirty="0" smtClean="0"/>
              <a:t>Sleep hours: Median 7, Mean 6.59 ± 0.86 </a:t>
            </a:r>
            <a:endParaRPr lang="en-US" dirty="0"/>
          </a:p>
        </p:txBody>
      </p:sp>
    </p:spTree>
    <p:extLst>
      <p:ext uri="{BB962C8B-B14F-4D97-AF65-F5344CB8AC3E}">
        <p14:creationId xmlns:p14="http://schemas.microsoft.com/office/powerpoint/2010/main" val="10490533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57193"/>
            <a:ext cx="8229600" cy="1143000"/>
          </a:xfrm>
        </p:spPr>
        <p:txBody>
          <a:bodyPr/>
          <a:lstStyle/>
          <a:p>
            <a:r>
              <a:rPr lang="en-US" dirty="0" smtClean="0"/>
              <a:t>Exercise</a:t>
            </a:r>
            <a:endParaRPr lang="en-US" dirty="0"/>
          </a:p>
        </p:txBody>
      </p:sp>
      <p:sp>
        <p:nvSpPr>
          <p:cNvPr id="3" name="Content Placeholder 2"/>
          <p:cNvSpPr>
            <a:spLocks noGrp="1"/>
          </p:cNvSpPr>
          <p:nvPr>
            <p:ph idx="1"/>
          </p:nvPr>
        </p:nvSpPr>
        <p:spPr>
          <a:xfrm>
            <a:off x="1027652" y="1217478"/>
            <a:ext cx="6849610" cy="1265664"/>
          </a:xfrm>
        </p:spPr>
        <p:txBody>
          <a:bodyPr>
            <a:normAutofit fontScale="70000" lnSpcReduction="20000"/>
          </a:bodyPr>
          <a:lstStyle/>
          <a:p>
            <a:pPr>
              <a:lnSpc>
                <a:spcPct val="120000"/>
              </a:lnSpc>
            </a:pPr>
            <a:r>
              <a:rPr lang="en-US" dirty="0"/>
              <a:t>Less exercise assoc. with </a:t>
            </a:r>
            <a:r>
              <a:rPr lang="en-US" dirty="0" smtClean="0">
                <a:sym typeface="Symbol" panose="05050102010706020507" pitchFamily="18" charset="2"/>
              </a:rPr>
              <a:t></a:t>
            </a:r>
            <a:r>
              <a:rPr lang="en-US" dirty="0" smtClean="0"/>
              <a:t> </a:t>
            </a:r>
            <a:r>
              <a:rPr lang="en-US" dirty="0"/>
              <a:t>EE (p = 0.02) </a:t>
            </a:r>
          </a:p>
          <a:p>
            <a:pPr>
              <a:lnSpc>
                <a:spcPct val="120000"/>
              </a:lnSpc>
            </a:pPr>
            <a:r>
              <a:rPr lang="en-US" dirty="0" smtClean="0"/>
              <a:t>Median of 3 hours of exercise per week     			(3.27 ± 2.4, mean ± SD)</a:t>
            </a:r>
          </a:p>
        </p:txBody>
      </p:sp>
      <p:pic>
        <p:nvPicPr>
          <p:cNvPr id="4" name="Picture 3"/>
          <p:cNvPicPr>
            <a:picLocks noChangeAspect="1"/>
          </p:cNvPicPr>
          <p:nvPr/>
        </p:nvPicPr>
        <p:blipFill>
          <a:blip r:embed="rId2"/>
          <a:stretch>
            <a:fillRect/>
          </a:stretch>
        </p:blipFill>
        <p:spPr>
          <a:xfrm>
            <a:off x="1092327" y="2483142"/>
            <a:ext cx="6105427" cy="4070284"/>
          </a:xfrm>
          <a:prstGeom prst="rect">
            <a:avLst/>
          </a:prstGeom>
        </p:spPr>
      </p:pic>
    </p:spTree>
    <p:extLst>
      <p:ext uri="{BB962C8B-B14F-4D97-AF65-F5344CB8AC3E}">
        <p14:creationId xmlns:p14="http://schemas.microsoft.com/office/powerpoint/2010/main" val="13813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Lack of Sleep - Cause or Effect?</a:t>
            </a:r>
            <a:endParaRPr lang="en-US" dirty="0"/>
          </a:p>
        </p:txBody>
      </p:sp>
      <p:sp>
        <p:nvSpPr>
          <p:cNvPr id="3" name="Content Placeholder 2"/>
          <p:cNvSpPr>
            <a:spLocks noGrp="1"/>
          </p:cNvSpPr>
          <p:nvPr>
            <p:ph idx="1"/>
          </p:nvPr>
        </p:nvSpPr>
        <p:spPr>
          <a:xfrm>
            <a:off x="744877" y="1661785"/>
            <a:ext cx="8229600" cy="4756934"/>
          </a:xfrm>
        </p:spPr>
        <p:txBody>
          <a:bodyPr>
            <a:normAutofit/>
          </a:bodyPr>
          <a:lstStyle/>
          <a:p>
            <a:pPr>
              <a:lnSpc>
                <a:spcPct val="120000"/>
              </a:lnSpc>
            </a:pPr>
            <a:r>
              <a:rPr lang="en-US" dirty="0" smtClean="0"/>
              <a:t>Is lack of sleep the result of work demands? </a:t>
            </a:r>
          </a:p>
          <a:p>
            <a:pPr lvl="1">
              <a:lnSpc>
                <a:spcPct val="120000"/>
              </a:lnSpc>
            </a:pPr>
            <a:r>
              <a:rPr lang="en-US" dirty="0" smtClean="0"/>
              <a:t>Or a separate contributor to burnout?  </a:t>
            </a:r>
          </a:p>
          <a:p>
            <a:pPr>
              <a:lnSpc>
                <a:spcPct val="120000"/>
              </a:lnSpc>
            </a:pPr>
            <a:r>
              <a:rPr lang="en-US" dirty="0" smtClean="0"/>
              <a:t>Does burnout cause depression that impairs sleep?</a:t>
            </a:r>
          </a:p>
          <a:p>
            <a:pPr lvl="1">
              <a:lnSpc>
                <a:spcPct val="120000"/>
              </a:lnSpc>
            </a:pPr>
            <a:r>
              <a:rPr lang="en-US" dirty="0" smtClean="0"/>
              <a:t>Or does sleep loss cause depression?</a:t>
            </a:r>
          </a:p>
          <a:p>
            <a:pPr lvl="2">
              <a:lnSpc>
                <a:spcPct val="120000"/>
              </a:lnSpc>
            </a:pPr>
            <a:endParaRPr lang="en-US" dirty="0" smtClean="0"/>
          </a:p>
          <a:p>
            <a:pPr marL="914400" lvl="2" indent="0">
              <a:lnSpc>
                <a:spcPct val="120000"/>
              </a:lnSpc>
              <a:buNone/>
            </a:pPr>
            <a:endParaRPr lang="en-US" dirty="0" smtClean="0"/>
          </a:p>
        </p:txBody>
      </p:sp>
    </p:spTree>
    <p:extLst>
      <p:ext uri="{BB962C8B-B14F-4D97-AF65-F5344CB8AC3E}">
        <p14:creationId xmlns:p14="http://schemas.microsoft.com/office/powerpoint/2010/main" val="3392138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 loss causes burnout</a:t>
            </a:r>
            <a:endParaRPr lang="en-US" dirty="0"/>
          </a:p>
        </p:txBody>
      </p:sp>
      <p:sp>
        <p:nvSpPr>
          <p:cNvPr id="3" name="Content Placeholder 2"/>
          <p:cNvSpPr>
            <a:spLocks noGrp="1"/>
          </p:cNvSpPr>
          <p:nvPr>
            <p:ph idx="1"/>
          </p:nvPr>
        </p:nvSpPr>
        <p:spPr/>
        <p:txBody>
          <a:bodyPr>
            <a:normAutofit fontScale="62500" lnSpcReduction="20000"/>
          </a:bodyPr>
          <a:lstStyle/>
          <a:p>
            <a:pPr>
              <a:lnSpc>
                <a:spcPct val="120000"/>
              </a:lnSpc>
            </a:pPr>
            <a:r>
              <a:rPr lang="en-US" dirty="0"/>
              <a:t>Insufficient sleep predicts burnout</a:t>
            </a:r>
            <a:r>
              <a:rPr lang="en-US" baseline="30000" dirty="0"/>
              <a:t>1</a:t>
            </a:r>
          </a:p>
          <a:p>
            <a:pPr lvl="1">
              <a:lnSpc>
                <a:spcPct val="120000"/>
              </a:lnSpc>
            </a:pPr>
            <a:r>
              <a:rPr lang="en-US" dirty="0"/>
              <a:t> &lt; 6 h sleep was main risk factor for B in 15 of 385 subjects identified as being burned out</a:t>
            </a:r>
          </a:p>
          <a:p>
            <a:pPr>
              <a:lnSpc>
                <a:spcPct val="120000"/>
              </a:lnSpc>
            </a:pPr>
            <a:r>
              <a:rPr lang="en-US" dirty="0"/>
              <a:t>Burnout is associated with sleep disturbance</a:t>
            </a:r>
            <a:r>
              <a:rPr lang="en-US" baseline="30000" dirty="0"/>
              <a:t>2</a:t>
            </a:r>
          </a:p>
          <a:p>
            <a:pPr lvl="1">
              <a:lnSpc>
                <a:spcPct val="120000"/>
              </a:lnSpc>
            </a:pPr>
            <a:r>
              <a:rPr lang="en-US" dirty="0"/>
              <a:t>PSGs of people with B show </a:t>
            </a:r>
            <a:r>
              <a:rPr lang="en-US" dirty="0">
                <a:sym typeface="Symbol" panose="05050102010706020507" pitchFamily="18" charset="2"/>
              </a:rPr>
              <a:t> </a:t>
            </a:r>
            <a:r>
              <a:rPr lang="en-US" dirty="0"/>
              <a:t>sleep fragmentation, more wake and Stage 1 time, lower sleep efficiency, less slow wave and REM sleep, lower delta power in NREM sleep</a:t>
            </a:r>
          </a:p>
          <a:p>
            <a:pPr>
              <a:lnSpc>
                <a:spcPct val="120000"/>
              </a:lnSpc>
            </a:pPr>
            <a:r>
              <a:rPr lang="en-US" dirty="0"/>
              <a:t>Inadequate sleep and exercise associated with burnout and depression among medical students at Univ. of </a:t>
            </a:r>
            <a:r>
              <a:rPr lang="en-US" dirty="0" smtClean="0"/>
              <a:t>Pittsburgh</a:t>
            </a:r>
            <a:r>
              <a:rPr lang="en-US" baseline="30000" dirty="0" smtClean="0"/>
              <a:t>3</a:t>
            </a:r>
            <a:endParaRPr lang="en-US" baseline="30000" dirty="0"/>
          </a:p>
          <a:p>
            <a:pPr lvl="1">
              <a:lnSpc>
                <a:spcPct val="120000"/>
              </a:lnSpc>
            </a:pPr>
            <a:r>
              <a:rPr lang="en-US" dirty="0"/>
              <a:t>Positive depression screening, pathological sleepiness, and sleeping less than 7 h a night were independent predictors of burnout</a:t>
            </a:r>
          </a:p>
          <a:p>
            <a:pPr lvl="1">
              <a:lnSpc>
                <a:spcPct val="120000"/>
              </a:lnSpc>
            </a:pPr>
            <a:r>
              <a:rPr lang="en-US" dirty="0"/>
              <a:t>Decreased exercise frequency was significantly correlated with lower professional efficacy</a:t>
            </a:r>
          </a:p>
          <a:p>
            <a:endParaRPr lang="en-US" dirty="0"/>
          </a:p>
        </p:txBody>
      </p:sp>
      <p:pic>
        <p:nvPicPr>
          <p:cNvPr id="4" name="Picture 3"/>
          <p:cNvPicPr>
            <a:picLocks noChangeAspect="1"/>
          </p:cNvPicPr>
          <p:nvPr/>
        </p:nvPicPr>
        <p:blipFill>
          <a:blip r:embed="rId2"/>
          <a:stretch>
            <a:fillRect/>
          </a:stretch>
        </p:blipFill>
        <p:spPr>
          <a:xfrm>
            <a:off x="1770405" y="5968738"/>
            <a:ext cx="4822354" cy="707197"/>
          </a:xfrm>
          <a:prstGeom prst="rect">
            <a:avLst/>
          </a:prstGeom>
        </p:spPr>
      </p:pic>
    </p:spTree>
    <p:extLst>
      <p:ext uri="{BB962C8B-B14F-4D97-AF65-F5344CB8AC3E}">
        <p14:creationId xmlns:p14="http://schemas.microsoft.com/office/powerpoint/2010/main" val="159305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Consequences of Sleep deprivation</a:t>
            </a:r>
            <a:endParaRPr lang="en-US" dirty="0"/>
          </a:p>
        </p:txBody>
      </p:sp>
      <p:sp>
        <p:nvSpPr>
          <p:cNvPr id="3" name="Content Placeholder 2"/>
          <p:cNvSpPr>
            <a:spLocks noGrp="1"/>
          </p:cNvSpPr>
          <p:nvPr>
            <p:ph idx="1"/>
          </p:nvPr>
        </p:nvSpPr>
        <p:spPr>
          <a:xfrm>
            <a:off x="148976" y="1426310"/>
            <a:ext cx="8229600" cy="4213371"/>
          </a:xfrm>
        </p:spPr>
        <p:txBody>
          <a:bodyPr/>
          <a:lstStyle/>
          <a:p>
            <a:pPr lvl="1">
              <a:lnSpc>
                <a:spcPct val="120000"/>
              </a:lnSpc>
            </a:pPr>
            <a:r>
              <a:rPr lang="en-US" dirty="0"/>
              <a:t>Poor medical decision-making associated with sleep deprivation</a:t>
            </a:r>
          </a:p>
          <a:p>
            <a:pPr lvl="2">
              <a:lnSpc>
                <a:spcPct val="120000"/>
              </a:lnSpc>
            </a:pPr>
            <a:r>
              <a:rPr lang="en-US" dirty="0"/>
              <a:t>Increased risk of sharps injury, MVA on drive home, medical </a:t>
            </a:r>
            <a:r>
              <a:rPr lang="en-US" dirty="0" smtClean="0"/>
              <a:t>errors</a:t>
            </a:r>
            <a:r>
              <a:rPr lang="en-US" baseline="30000" dirty="0" smtClean="0"/>
              <a:t>1</a:t>
            </a:r>
            <a:endParaRPr lang="en-US" baseline="30000" dirty="0"/>
          </a:p>
          <a:p>
            <a:pPr lvl="2">
              <a:lnSpc>
                <a:spcPct val="120000"/>
              </a:lnSpc>
            </a:pPr>
            <a:r>
              <a:rPr lang="en-US" dirty="0"/>
              <a:t>36% more serious medical errors, 300% more errors that lead to a patient’s death</a:t>
            </a:r>
          </a:p>
          <a:p>
            <a:pPr lvl="2">
              <a:lnSpc>
                <a:spcPct val="120000"/>
              </a:lnSpc>
            </a:pPr>
            <a:r>
              <a:rPr lang="en-US" dirty="0"/>
              <a:t>Libby Zion case (1984) a key factor in limiting resident work hours</a:t>
            </a:r>
          </a:p>
          <a:p>
            <a:endParaRPr lang="en-US" dirty="0"/>
          </a:p>
        </p:txBody>
      </p:sp>
      <p:sp>
        <p:nvSpPr>
          <p:cNvPr id="4" name="Rectangle 3"/>
          <p:cNvSpPr/>
          <p:nvPr/>
        </p:nvSpPr>
        <p:spPr>
          <a:xfrm>
            <a:off x="649840" y="6021825"/>
            <a:ext cx="7844319" cy="369332"/>
          </a:xfrm>
          <a:prstGeom prst="rect">
            <a:avLst/>
          </a:prstGeom>
        </p:spPr>
        <p:txBody>
          <a:bodyPr wrap="square">
            <a:spAutoFit/>
          </a:bodyPr>
          <a:lstStyle/>
          <a:p>
            <a:pPr marL="342900" indent="-342900">
              <a:buAutoNum type="arabicPeriod"/>
            </a:pPr>
            <a:r>
              <a:rPr lang="en-US" dirty="0"/>
              <a:t>Lockley SW et al, J </a:t>
            </a:r>
            <a:r>
              <a:rPr lang="en-US" dirty="0" err="1"/>
              <a:t>Commision</a:t>
            </a:r>
            <a:r>
              <a:rPr lang="en-US" dirty="0"/>
              <a:t> J Quality Patient Safety 2007 33: 7-18</a:t>
            </a:r>
          </a:p>
        </p:txBody>
      </p:sp>
    </p:spTree>
    <p:extLst>
      <p:ext uri="{BB962C8B-B14F-4D97-AF65-F5344CB8AC3E}">
        <p14:creationId xmlns:p14="http://schemas.microsoft.com/office/powerpoint/2010/main" val="42586324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UConn Burnout Questions</a:t>
            </a:r>
            <a:endParaRPr lang="en-US" dirty="0"/>
          </a:p>
        </p:txBody>
      </p:sp>
      <p:sp>
        <p:nvSpPr>
          <p:cNvPr id="3" name="Content Placeholder 2"/>
          <p:cNvSpPr>
            <a:spLocks noGrp="1"/>
          </p:cNvSpPr>
          <p:nvPr>
            <p:ph idx="1"/>
          </p:nvPr>
        </p:nvSpPr>
        <p:spPr>
          <a:xfrm>
            <a:off x="633369" y="1333748"/>
            <a:ext cx="8384796" cy="4798604"/>
          </a:xfrm>
        </p:spPr>
        <p:txBody>
          <a:bodyPr>
            <a:normAutofit fontScale="77500" lnSpcReduction="20000"/>
          </a:bodyPr>
          <a:lstStyle/>
          <a:p>
            <a:pPr lvl="1"/>
            <a:endParaRPr lang="en-US" dirty="0" smtClean="0"/>
          </a:p>
          <a:p>
            <a:r>
              <a:rPr lang="en-US" dirty="0" smtClean="0"/>
              <a:t>“Documentation makes </a:t>
            </a:r>
            <a:r>
              <a:rPr lang="en-US" dirty="0"/>
              <a:t>me consider quitting </a:t>
            </a:r>
            <a:r>
              <a:rPr lang="en-US" dirty="0" smtClean="0"/>
              <a:t>medicine:”</a:t>
            </a:r>
          </a:p>
          <a:p>
            <a:pPr lvl="1"/>
            <a:r>
              <a:rPr lang="en-US" dirty="0" smtClean="0"/>
              <a:t>26% &gt; few times per week</a:t>
            </a:r>
          </a:p>
          <a:p>
            <a:pPr lvl="1"/>
            <a:r>
              <a:rPr lang="en-US" dirty="0" smtClean="0"/>
              <a:t>Highly correlates with </a:t>
            </a:r>
            <a:r>
              <a:rPr lang="en-US" dirty="0">
                <a:sym typeface="Symbol" panose="05050102010706020507" pitchFamily="18" charset="2"/>
              </a:rPr>
              <a:t> </a:t>
            </a:r>
            <a:r>
              <a:rPr lang="en-US" dirty="0" smtClean="0"/>
              <a:t>D, </a:t>
            </a:r>
            <a:r>
              <a:rPr lang="en-US" dirty="0">
                <a:sym typeface="Symbol" panose="05050102010706020507" pitchFamily="18" charset="2"/>
              </a:rPr>
              <a:t> </a:t>
            </a:r>
            <a:r>
              <a:rPr lang="en-US" dirty="0" smtClean="0"/>
              <a:t>EE</a:t>
            </a:r>
          </a:p>
          <a:p>
            <a:pPr lvl="1"/>
            <a:endParaRPr lang="en-US" dirty="0" smtClean="0"/>
          </a:p>
          <a:p>
            <a:r>
              <a:rPr lang="en-US" dirty="0" smtClean="0"/>
              <a:t>“Boards/MOC requirements bother me:”</a:t>
            </a:r>
          </a:p>
          <a:p>
            <a:pPr lvl="1"/>
            <a:r>
              <a:rPr lang="en-US" dirty="0" smtClean="0"/>
              <a:t>20% &gt; few times a week</a:t>
            </a:r>
          </a:p>
          <a:p>
            <a:pPr lvl="1"/>
            <a:r>
              <a:rPr lang="en-US" dirty="0" smtClean="0"/>
              <a:t>Correlated with EE burnout</a:t>
            </a:r>
          </a:p>
          <a:p>
            <a:pPr lvl="1"/>
            <a:endParaRPr lang="en-US" dirty="0" smtClean="0"/>
          </a:p>
          <a:p>
            <a:r>
              <a:rPr lang="en-US" dirty="0" smtClean="0"/>
              <a:t>“I </a:t>
            </a:r>
            <a:r>
              <a:rPr lang="en-US" dirty="0"/>
              <a:t>think of leaving medicine for another career:” </a:t>
            </a:r>
          </a:p>
          <a:p>
            <a:pPr lvl="1"/>
            <a:r>
              <a:rPr lang="en-US" dirty="0"/>
              <a:t>16% &gt; a few times a week</a:t>
            </a:r>
          </a:p>
          <a:p>
            <a:pPr lvl="1"/>
            <a:r>
              <a:rPr lang="en-US" dirty="0"/>
              <a:t>Highly correlated with </a:t>
            </a:r>
            <a:r>
              <a:rPr lang="en-US" dirty="0">
                <a:sym typeface="Symbol" panose="05050102010706020507" pitchFamily="18" charset="2"/>
              </a:rPr>
              <a:t></a:t>
            </a:r>
            <a:r>
              <a:rPr lang="en-US" dirty="0"/>
              <a:t>D and </a:t>
            </a:r>
            <a:r>
              <a:rPr lang="en-US" dirty="0">
                <a:sym typeface="Symbol" panose="05050102010706020507" pitchFamily="18" charset="2"/>
              </a:rPr>
              <a:t> </a:t>
            </a:r>
            <a:r>
              <a:rPr lang="en-US" dirty="0"/>
              <a:t>EE, ↓ PA</a:t>
            </a:r>
          </a:p>
          <a:p>
            <a:endParaRPr lang="en-US" dirty="0"/>
          </a:p>
        </p:txBody>
      </p:sp>
    </p:spTree>
    <p:extLst>
      <p:ext uri="{BB962C8B-B14F-4D97-AF65-F5344CB8AC3E}">
        <p14:creationId xmlns:p14="http://schemas.microsoft.com/office/powerpoint/2010/main" val="2560348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Pursuits</a:t>
            </a:r>
            <a:endParaRPr lang="en-US" dirty="0"/>
          </a:p>
        </p:txBody>
      </p:sp>
      <p:sp>
        <p:nvSpPr>
          <p:cNvPr id="3" name="Content Placeholder 2"/>
          <p:cNvSpPr>
            <a:spLocks noGrp="1"/>
          </p:cNvSpPr>
          <p:nvPr>
            <p:ph idx="1"/>
          </p:nvPr>
        </p:nvSpPr>
        <p:spPr>
          <a:xfrm>
            <a:off x="457200" y="1415540"/>
            <a:ext cx="8233794" cy="4700033"/>
          </a:xfrm>
        </p:spPr>
        <p:txBody>
          <a:bodyPr>
            <a:normAutofit fontScale="85000" lnSpcReduction="10000"/>
          </a:bodyPr>
          <a:lstStyle/>
          <a:p>
            <a:r>
              <a:rPr lang="en-US" dirty="0" smtClean="0"/>
              <a:t>Academic pursuits correlate with lower burnout</a:t>
            </a:r>
          </a:p>
          <a:p>
            <a:pPr lvl="1"/>
            <a:r>
              <a:rPr lang="en-US" dirty="0" smtClean="0"/>
              <a:t>“I enjoy teaching students/residents:”</a:t>
            </a:r>
          </a:p>
          <a:p>
            <a:pPr lvl="2"/>
            <a:r>
              <a:rPr lang="en-US" dirty="0" smtClean="0"/>
              <a:t>80% &gt; few times a week</a:t>
            </a:r>
          </a:p>
          <a:p>
            <a:pPr lvl="2"/>
            <a:r>
              <a:rPr lang="en-US" dirty="0" smtClean="0"/>
              <a:t>Correlates with </a:t>
            </a:r>
            <a:r>
              <a:rPr lang="en-US" dirty="0" smtClean="0">
                <a:sym typeface="Symbol" panose="05050102010706020507" pitchFamily="18" charset="2"/>
              </a:rPr>
              <a:t> </a:t>
            </a:r>
            <a:r>
              <a:rPr lang="en-US" dirty="0" smtClean="0"/>
              <a:t>PA, ↓ EE</a:t>
            </a:r>
          </a:p>
          <a:p>
            <a:pPr marL="914400" lvl="2" indent="0">
              <a:buNone/>
            </a:pPr>
            <a:endParaRPr lang="en-US" dirty="0" smtClean="0"/>
          </a:p>
          <a:p>
            <a:pPr lvl="1"/>
            <a:r>
              <a:rPr lang="en-US" dirty="0" smtClean="0"/>
              <a:t>“I enjoy research, writing papers/grants:” </a:t>
            </a:r>
          </a:p>
          <a:p>
            <a:pPr lvl="2"/>
            <a:r>
              <a:rPr lang="en-US" dirty="0" smtClean="0"/>
              <a:t>22% &gt; weekly</a:t>
            </a:r>
          </a:p>
          <a:p>
            <a:pPr lvl="2"/>
            <a:r>
              <a:rPr lang="en-US" dirty="0" smtClean="0"/>
              <a:t>Either don’t enjoy doing research or don’t have the opportunity</a:t>
            </a:r>
          </a:p>
          <a:p>
            <a:pPr lvl="1"/>
            <a:endParaRPr lang="en-US" dirty="0" smtClean="0"/>
          </a:p>
          <a:p>
            <a:pPr lvl="1"/>
            <a:r>
              <a:rPr lang="en-US" dirty="0" smtClean="0"/>
              <a:t>“I </a:t>
            </a:r>
            <a:r>
              <a:rPr lang="en-US" dirty="0"/>
              <a:t>regret going into </a:t>
            </a:r>
            <a:r>
              <a:rPr lang="en-US" dirty="0" smtClean="0"/>
              <a:t>academic medicine:”</a:t>
            </a:r>
          </a:p>
          <a:p>
            <a:pPr lvl="2"/>
            <a:r>
              <a:rPr lang="en-US" dirty="0" smtClean="0"/>
              <a:t>3% &gt; weekly</a:t>
            </a:r>
          </a:p>
          <a:p>
            <a:pPr lvl="2"/>
            <a:r>
              <a:rPr lang="en-US" dirty="0" smtClean="0"/>
              <a:t>Correlated with worse D, EE</a:t>
            </a:r>
            <a:endParaRPr lang="en-US" dirty="0"/>
          </a:p>
          <a:p>
            <a:pPr marL="457200" lvl="1" indent="0">
              <a:buNone/>
            </a:pPr>
            <a:endParaRPr lang="en-US" dirty="0" smtClean="0"/>
          </a:p>
        </p:txBody>
      </p:sp>
    </p:spTree>
    <p:extLst>
      <p:ext uri="{BB962C8B-B14F-4D97-AF65-F5344CB8AC3E}">
        <p14:creationId xmlns:p14="http://schemas.microsoft.com/office/powerpoint/2010/main" val="17711285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726" y="855677"/>
            <a:ext cx="4383248" cy="1143000"/>
          </a:xfrm>
        </p:spPr>
        <p:txBody>
          <a:bodyPr/>
          <a:lstStyle/>
          <a:p>
            <a:r>
              <a:rPr lang="en-US" dirty="0" smtClean="0"/>
              <a:t>Satisfaction</a:t>
            </a:r>
            <a:endParaRPr lang="en-US" dirty="0"/>
          </a:p>
        </p:txBody>
      </p:sp>
      <p:sp>
        <p:nvSpPr>
          <p:cNvPr id="3" name="Content Placeholder 2"/>
          <p:cNvSpPr>
            <a:spLocks noGrp="1"/>
          </p:cNvSpPr>
          <p:nvPr>
            <p:ph idx="1"/>
          </p:nvPr>
        </p:nvSpPr>
        <p:spPr>
          <a:xfrm>
            <a:off x="297808" y="2260315"/>
            <a:ext cx="8332483" cy="4469257"/>
          </a:xfrm>
        </p:spPr>
        <p:txBody>
          <a:bodyPr>
            <a:normAutofit lnSpcReduction="10000"/>
          </a:bodyPr>
          <a:lstStyle/>
          <a:p>
            <a:pPr>
              <a:lnSpc>
                <a:spcPct val="120000"/>
              </a:lnSpc>
            </a:pPr>
            <a:r>
              <a:rPr lang="en-US" dirty="0" smtClean="0"/>
              <a:t>High satisfaction scores correlated with lower burnout scores:</a:t>
            </a:r>
          </a:p>
          <a:p>
            <a:pPr lvl="1">
              <a:lnSpc>
                <a:spcPct val="120000"/>
              </a:lnSpc>
            </a:pPr>
            <a:r>
              <a:rPr lang="en-US" dirty="0" smtClean="0"/>
              <a:t>“I feel satisfaction with being a clinician”  </a:t>
            </a:r>
          </a:p>
          <a:p>
            <a:pPr lvl="2">
              <a:lnSpc>
                <a:spcPct val="120000"/>
              </a:lnSpc>
            </a:pPr>
            <a:r>
              <a:rPr lang="en-US" dirty="0" smtClean="0"/>
              <a:t>(80% &gt; weekly)</a:t>
            </a:r>
          </a:p>
          <a:p>
            <a:pPr lvl="1">
              <a:lnSpc>
                <a:spcPct val="120000"/>
              </a:lnSpc>
            </a:pPr>
            <a:r>
              <a:rPr lang="en-US" dirty="0" smtClean="0"/>
              <a:t>“I find work meaningful and satisfying” </a:t>
            </a:r>
          </a:p>
          <a:p>
            <a:pPr lvl="2">
              <a:lnSpc>
                <a:spcPct val="120000"/>
              </a:lnSpc>
            </a:pPr>
            <a:r>
              <a:rPr lang="en-US" dirty="0" smtClean="0"/>
              <a:t>(69% &gt; weekly)</a:t>
            </a:r>
          </a:p>
          <a:p>
            <a:pPr lvl="1">
              <a:lnSpc>
                <a:spcPct val="120000"/>
              </a:lnSpc>
            </a:pPr>
            <a:r>
              <a:rPr lang="en-US" dirty="0" smtClean="0"/>
              <a:t>“I feel my work is appreciated”  </a:t>
            </a:r>
          </a:p>
          <a:p>
            <a:pPr lvl="2">
              <a:lnSpc>
                <a:spcPct val="120000"/>
              </a:lnSpc>
            </a:pPr>
            <a:r>
              <a:rPr lang="en-US" dirty="0" smtClean="0"/>
              <a:t>(54% &gt; weekly)</a:t>
            </a:r>
          </a:p>
          <a:p>
            <a:pPr lvl="1">
              <a:lnSpc>
                <a:spcPct val="120000"/>
              </a:lnSpc>
            </a:pPr>
            <a:endParaRPr lang="en-US" dirty="0" smtClean="0"/>
          </a:p>
          <a:p>
            <a:pPr lvl="1">
              <a:lnSpc>
                <a:spcPct val="120000"/>
              </a:lnSpc>
            </a:pPr>
            <a:endParaRPr lang="en-US" dirty="0" smtClean="0"/>
          </a:p>
          <a:p>
            <a:endParaRPr lang="en-US" dirty="0" smtClean="0"/>
          </a:p>
        </p:txBody>
      </p:sp>
      <p:pic>
        <p:nvPicPr>
          <p:cNvPr id="4" name="Picture 3"/>
          <p:cNvPicPr>
            <a:picLocks noChangeAspect="1"/>
          </p:cNvPicPr>
          <p:nvPr/>
        </p:nvPicPr>
        <p:blipFill rotWithShape="1">
          <a:blip r:embed="rId2"/>
          <a:srcRect r="13213"/>
          <a:stretch/>
        </p:blipFill>
        <p:spPr>
          <a:xfrm>
            <a:off x="5708571" y="42994"/>
            <a:ext cx="3058624" cy="2114579"/>
          </a:xfrm>
          <a:prstGeom prst="rect">
            <a:avLst/>
          </a:prstGeom>
        </p:spPr>
      </p:pic>
    </p:spTree>
    <p:extLst>
      <p:ext uri="{BB962C8B-B14F-4D97-AF65-F5344CB8AC3E}">
        <p14:creationId xmlns:p14="http://schemas.microsoft.com/office/powerpoint/2010/main" val="12650693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Satisfaction, cont.</a:t>
            </a:r>
            <a:endParaRPr lang="en-US" dirty="0"/>
          </a:p>
        </p:txBody>
      </p:sp>
      <p:sp>
        <p:nvSpPr>
          <p:cNvPr id="3" name="Content Placeholder 2"/>
          <p:cNvSpPr>
            <a:spLocks noGrp="1"/>
          </p:cNvSpPr>
          <p:nvPr>
            <p:ph idx="1"/>
          </p:nvPr>
        </p:nvSpPr>
        <p:spPr>
          <a:xfrm>
            <a:off x="457200" y="1600200"/>
            <a:ext cx="8229600" cy="5016357"/>
          </a:xfrm>
        </p:spPr>
        <p:txBody>
          <a:bodyPr>
            <a:normAutofit fontScale="70000" lnSpcReduction="20000"/>
          </a:bodyPr>
          <a:lstStyle/>
          <a:p>
            <a:pPr>
              <a:lnSpc>
                <a:spcPct val="120000"/>
              </a:lnSpc>
            </a:pPr>
            <a:r>
              <a:rPr lang="en-US" dirty="0"/>
              <a:t>High satisfaction with other academic/clinical work parameters also negatively correlated with burnout indices:</a:t>
            </a:r>
          </a:p>
          <a:p>
            <a:pPr lvl="1">
              <a:lnSpc>
                <a:spcPct val="120000"/>
              </a:lnSpc>
            </a:pPr>
            <a:r>
              <a:rPr lang="en-US" dirty="0"/>
              <a:t>flexibility of </a:t>
            </a:r>
            <a:r>
              <a:rPr lang="en-US" dirty="0" smtClean="0"/>
              <a:t>schedule </a:t>
            </a:r>
          </a:p>
          <a:p>
            <a:pPr lvl="1">
              <a:lnSpc>
                <a:spcPct val="120000"/>
              </a:lnSpc>
            </a:pPr>
            <a:r>
              <a:rPr lang="en-US" dirty="0" smtClean="0"/>
              <a:t>latitude </a:t>
            </a:r>
            <a:r>
              <a:rPr lang="en-US" dirty="0"/>
              <a:t>to pursue areas of </a:t>
            </a:r>
            <a:r>
              <a:rPr lang="en-US" dirty="0" smtClean="0"/>
              <a:t>interest </a:t>
            </a:r>
          </a:p>
          <a:p>
            <a:pPr lvl="1">
              <a:lnSpc>
                <a:spcPct val="120000"/>
              </a:lnSpc>
            </a:pPr>
            <a:r>
              <a:rPr lang="en-US" dirty="0" smtClean="0"/>
              <a:t>improvement </a:t>
            </a:r>
            <a:r>
              <a:rPr lang="en-US" dirty="0"/>
              <a:t>of </a:t>
            </a:r>
            <a:r>
              <a:rPr lang="en-US" dirty="0" smtClean="0"/>
              <a:t>knowledge/skills </a:t>
            </a:r>
          </a:p>
          <a:p>
            <a:pPr lvl="1">
              <a:lnSpc>
                <a:spcPct val="120000"/>
              </a:lnSpc>
            </a:pPr>
            <a:r>
              <a:rPr lang="en-US" dirty="0" smtClean="0"/>
              <a:t>academic </a:t>
            </a:r>
            <a:r>
              <a:rPr lang="en-US" dirty="0"/>
              <a:t>success and promotion</a:t>
            </a:r>
            <a:r>
              <a:rPr lang="en-US" dirty="0" smtClean="0"/>
              <a:t>,</a:t>
            </a:r>
          </a:p>
          <a:p>
            <a:pPr lvl="1">
              <a:lnSpc>
                <a:spcPct val="120000"/>
              </a:lnSpc>
            </a:pPr>
            <a:r>
              <a:rPr lang="en-US" dirty="0" smtClean="0"/>
              <a:t>mentorship,</a:t>
            </a:r>
          </a:p>
          <a:p>
            <a:pPr lvl="1">
              <a:lnSpc>
                <a:spcPct val="120000"/>
              </a:lnSpc>
            </a:pPr>
            <a:r>
              <a:rPr lang="en-US" dirty="0" smtClean="0"/>
              <a:t>effective </a:t>
            </a:r>
            <a:r>
              <a:rPr lang="en-US" dirty="0"/>
              <a:t>communication from leadership, </a:t>
            </a:r>
            <a:endParaRPr lang="en-US" dirty="0" smtClean="0"/>
          </a:p>
          <a:p>
            <a:pPr lvl="1">
              <a:lnSpc>
                <a:spcPct val="120000"/>
              </a:lnSpc>
            </a:pPr>
            <a:r>
              <a:rPr lang="en-US" dirty="0" smtClean="0"/>
              <a:t>support </a:t>
            </a:r>
            <a:r>
              <a:rPr lang="en-US" dirty="0"/>
              <a:t>of personal </a:t>
            </a:r>
            <a:r>
              <a:rPr lang="en-US" dirty="0" smtClean="0"/>
              <a:t>wellness</a:t>
            </a:r>
          </a:p>
          <a:p>
            <a:pPr lvl="1">
              <a:lnSpc>
                <a:spcPct val="120000"/>
              </a:lnSpc>
            </a:pPr>
            <a:r>
              <a:rPr lang="en-US" dirty="0" smtClean="0"/>
              <a:t>recognition </a:t>
            </a:r>
            <a:r>
              <a:rPr lang="en-US" dirty="0"/>
              <a:t>for accomplishments</a:t>
            </a:r>
          </a:p>
          <a:p>
            <a:pPr>
              <a:lnSpc>
                <a:spcPct val="120000"/>
              </a:lnSpc>
            </a:pPr>
            <a:r>
              <a:rPr lang="en-US" dirty="0"/>
              <a:t>No relationship between </a:t>
            </a:r>
            <a:r>
              <a:rPr lang="en-US" dirty="0" smtClean="0"/>
              <a:t>satisfaction </a:t>
            </a:r>
            <a:r>
              <a:rPr lang="en-US" dirty="0"/>
              <a:t>with </a:t>
            </a:r>
            <a:r>
              <a:rPr lang="en-US" dirty="0" smtClean="0"/>
              <a:t>salary </a:t>
            </a:r>
            <a:r>
              <a:rPr lang="en-US" dirty="0"/>
              <a:t>or UCHC reputation and measures of burnout (!?)</a:t>
            </a:r>
          </a:p>
        </p:txBody>
      </p:sp>
    </p:spTree>
    <p:extLst>
      <p:ext uri="{BB962C8B-B14F-4D97-AF65-F5344CB8AC3E}">
        <p14:creationId xmlns:p14="http://schemas.microsoft.com/office/powerpoint/2010/main" val="3846339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a:t>
            </a:r>
            <a:endParaRPr lang="en-US" dirty="0"/>
          </a:p>
        </p:txBody>
      </p:sp>
      <p:sp>
        <p:nvSpPr>
          <p:cNvPr id="3" name="Content Placeholder 2"/>
          <p:cNvSpPr>
            <a:spLocks noGrp="1"/>
          </p:cNvSpPr>
          <p:nvPr>
            <p:ph idx="1"/>
          </p:nvPr>
        </p:nvSpPr>
        <p:spPr>
          <a:xfrm>
            <a:off x="457200" y="1390804"/>
            <a:ext cx="8229600" cy="2575021"/>
          </a:xfrm>
        </p:spPr>
        <p:txBody>
          <a:bodyPr>
            <a:normAutofit fontScale="92500"/>
          </a:bodyPr>
          <a:lstStyle/>
          <a:p>
            <a:r>
              <a:rPr lang="en-US" dirty="0"/>
              <a:t>“I have confidence in UConn as an institution”</a:t>
            </a:r>
          </a:p>
          <a:p>
            <a:pPr lvl="1"/>
            <a:r>
              <a:rPr lang="en-US" dirty="0"/>
              <a:t>39% &gt; </a:t>
            </a:r>
            <a:r>
              <a:rPr lang="en-US" dirty="0" smtClean="0"/>
              <a:t>weekly</a:t>
            </a:r>
          </a:p>
          <a:p>
            <a:pPr lvl="1"/>
            <a:r>
              <a:rPr lang="en-US" dirty="0" smtClean="0"/>
              <a:t>More </a:t>
            </a:r>
            <a:r>
              <a:rPr lang="en-US" dirty="0"/>
              <a:t>confidence associated with ↓EE </a:t>
            </a:r>
            <a:endParaRPr lang="en-US" dirty="0" smtClean="0"/>
          </a:p>
          <a:p>
            <a:pPr lvl="1"/>
            <a:r>
              <a:rPr lang="en-US" dirty="0" smtClean="0"/>
              <a:t>Institutional engagement lags other measures of work satisfaction. </a:t>
            </a:r>
          </a:p>
          <a:p>
            <a:endParaRPr lang="en-US" dirty="0"/>
          </a:p>
        </p:txBody>
      </p:sp>
      <p:pic>
        <p:nvPicPr>
          <p:cNvPr id="4" name="Picture 3"/>
          <p:cNvPicPr>
            <a:picLocks noChangeAspect="1"/>
          </p:cNvPicPr>
          <p:nvPr/>
        </p:nvPicPr>
        <p:blipFill>
          <a:blip r:embed="rId2"/>
          <a:stretch>
            <a:fillRect/>
          </a:stretch>
        </p:blipFill>
        <p:spPr>
          <a:xfrm>
            <a:off x="457200" y="4104232"/>
            <a:ext cx="6621361" cy="2497405"/>
          </a:xfrm>
          <a:prstGeom prst="rect">
            <a:avLst/>
          </a:prstGeom>
        </p:spPr>
      </p:pic>
    </p:spTree>
    <p:extLst>
      <p:ext uri="{BB962C8B-B14F-4D97-AF65-F5344CB8AC3E}">
        <p14:creationId xmlns:p14="http://schemas.microsoft.com/office/powerpoint/2010/main" val="2586564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a:xfrm>
            <a:off x="807720" y="1417638"/>
            <a:ext cx="7528560" cy="4885688"/>
          </a:xfrm>
        </p:spPr>
        <p:txBody>
          <a:bodyPr>
            <a:normAutofit fontScale="55000" lnSpcReduction="20000"/>
          </a:bodyPr>
          <a:lstStyle/>
          <a:p>
            <a:pPr marL="0" indent="0">
              <a:buNone/>
            </a:pPr>
            <a:r>
              <a:rPr lang="en-US" dirty="0" smtClean="0"/>
              <a:t>“Dear Dr. Greenfield,</a:t>
            </a:r>
          </a:p>
          <a:p>
            <a:pPr marL="0" indent="0">
              <a:buNone/>
            </a:pPr>
            <a:endParaRPr lang="en-US" dirty="0" smtClean="0"/>
          </a:p>
          <a:p>
            <a:pPr marL="0" indent="0">
              <a:lnSpc>
                <a:spcPct val="120000"/>
              </a:lnSpc>
              <a:buNone/>
            </a:pPr>
            <a:r>
              <a:rPr lang="en-US" dirty="0" smtClean="0"/>
              <a:t>I regret to inform you that after considerable deliberation, I have decided that I will not plan to renew my contract with UConn Health in July 2018.</a:t>
            </a:r>
          </a:p>
          <a:p>
            <a:pPr marL="0" indent="0">
              <a:lnSpc>
                <a:spcPct val="120000"/>
              </a:lnSpc>
              <a:buNone/>
            </a:pPr>
            <a:endParaRPr lang="en-US" dirty="0" smtClean="0"/>
          </a:p>
          <a:p>
            <a:pPr marL="0" indent="0">
              <a:lnSpc>
                <a:spcPct val="120000"/>
              </a:lnSpc>
              <a:buNone/>
            </a:pPr>
            <a:r>
              <a:rPr lang="en-US" dirty="0" smtClean="0"/>
              <a:t>My first year of trying to build a successful Multiple Sclerosis program at UConn Health was met with many challenges. Some of the challenges were institutional, others departmental, and some personal.  I accepted the MS position at UConn Health with the belief that the work/life balance would be better than the many competing offers. I must attest that my current perception is a different reality.  When completing documentation means sacrificing the opportunity to see my son grow up, the result has been delayed documentation and losing my weekends to charting.  From a personal perspective, bringing a child into our family has brought about the realization that we need to be closer to family if I am to sustain working in a position as demanding as my current job.…”</a:t>
            </a:r>
            <a:endParaRPr lang="en-US" dirty="0"/>
          </a:p>
          <a:p>
            <a:endParaRPr lang="en-US" dirty="0"/>
          </a:p>
        </p:txBody>
      </p:sp>
    </p:spTree>
    <p:extLst>
      <p:ext uri="{BB962C8B-B14F-4D97-AF65-F5344CB8AC3E}">
        <p14:creationId xmlns:p14="http://schemas.microsoft.com/office/powerpoint/2010/main" val="29979024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Issues: Satisfaction </a:t>
            </a:r>
            <a:endParaRPr lang="en-US" dirty="0"/>
          </a:p>
        </p:txBody>
      </p:sp>
      <p:pic>
        <p:nvPicPr>
          <p:cNvPr id="4" name="Content Placeholder 3"/>
          <p:cNvPicPr>
            <a:picLocks noGrp="1" noChangeAspect="1"/>
          </p:cNvPicPr>
          <p:nvPr>
            <p:ph idx="1"/>
          </p:nvPr>
        </p:nvPicPr>
        <p:blipFill>
          <a:blip r:embed="rId2"/>
          <a:stretch>
            <a:fillRect/>
          </a:stretch>
        </p:blipFill>
        <p:spPr>
          <a:xfrm>
            <a:off x="683703" y="1255091"/>
            <a:ext cx="7231265" cy="4668788"/>
          </a:xfrm>
          <a:prstGeom prst="rect">
            <a:avLst/>
          </a:prstGeom>
        </p:spPr>
      </p:pic>
      <p:sp>
        <p:nvSpPr>
          <p:cNvPr id="5" name="TextBox 4"/>
          <p:cNvSpPr txBox="1"/>
          <p:nvPr/>
        </p:nvSpPr>
        <p:spPr>
          <a:xfrm>
            <a:off x="1870744" y="6137415"/>
            <a:ext cx="5618526" cy="461665"/>
          </a:xfrm>
          <a:prstGeom prst="rect">
            <a:avLst/>
          </a:prstGeom>
          <a:noFill/>
        </p:spPr>
        <p:txBody>
          <a:bodyPr wrap="none" rtlCol="0">
            <a:spAutoFit/>
          </a:bodyPr>
          <a:lstStyle/>
          <a:p>
            <a:r>
              <a:rPr lang="en-US" sz="2400" dirty="0" smtClean="0"/>
              <a:t>No obvious areas of greater dissatisfaction. </a:t>
            </a:r>
            <a:endParaRPr lang="en-US" sz="2400" dirty="0"/>
          </a:p>
        </p:txBody>
      </p:sp>
    </p:spTree>
    <p:extLst>
      <p:ext uri="{BB962C8B-B14F-4D97-AF65-F5344CB8AC3E}">
        <p14:creationId xmlns:p14="http://schemas.microsoft.com/office/powerpoint/2010/main" val="29789795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Issues: Importance</a:t>
            </a:r>
            <a:endParaRPr lang="en-US" dirty="0"/>
          </a:p>
        </p:txBody>
      </p:sp>
      <p:pic>
        <p:nvPicPr>
          <p:cNvPr id="4" name="Content Placeholder 3"/>
          <p:cNvPicPr>
            <a:picLocks noGrp="1" noChangeAspect="1"/>
          </p:cNvPicPr>
          <p:nvPr>
            <p:ph idx="1"/>
          </p:nvPr>
        </p:nvPicPr>
        <p:blipFill>
          <a:blip r:embed="rId2"/>
          <a:stretch>
            <a:fillRect/>
          </a:stretch>
        </p:blipFill>
        <p:spPr>
          <a:xfrm>
            <a:off x="999021" y="1198891"/>
            <a:ext cx="7062798" cy="4849571"/>
          </a:xfrm>
          <a:prstGeom prst="rect">
            <a:avLst/>
          </a:prstGeom>
        </p:spPr>
      </p:pic>
      <p:sp>
        <p:nvSpPr>
          <p:cNvPr id="5" name="TextBox 4"/>
          <p:cNvSpPr txBox="1"/>
          <p:nvPr/>
        </p:nvSpPr>
        <p:spPr>
          <a:xfrm>
            <a:off x="1197162" y="6049385"/>
            <a:ext cx="7177147" cy="646331"/>
          </a:xfrm>
          <a:prstGeom prst="rect">
            <a:avLst/>
          </a:prstGeom>
          <a:noFill/>
        </p:spPr>
        <p:txBody>
          <a:bodyPr wrap="square" rtlCol="0">
            <a:spAutoFit/>
          </a:bodyPr>
          <a:lstStyle/>
          <a:p>
            <a:r>
              <a:rPr lang="en-US" dirty="0" smtClean="0"/>
              <a:t>Work/Life balance, Salary and Recognition ranked high in importance;</a:t>
            </a:r>
          </a:p>
          <a:p>
            <a:r>
              <a:rPr lang="en-US" dirty="0" smtClean="0"/>
              <a:t>Promotion, Leadership and UCHC reputation rank lower.</a:t>
            </a:r>
            <a:endParaRPr lang="en-US" dirty="0"/>
          </a:p>
        </p:txBody>
      </p:sp>
    </p:spTree>
    <p:extLst>
      <p:ext uri="{BB962C8B-B14F-4D97-AF65-F5344CB8AC3E}">
        <p14:creationId xmlns:p14="http://schemas.microsoft.com/office/powerpoint/2010/main" val="27786133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Academic Contributors to Burnout?</a:t>
            </a:r>
            <a:endParaRPr lang="en-US"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en-US" dirty="0" smtClean="0"/>
              <a:t>Academic physicians divide effort among missions</a:t>
            </a:r>
          </a:p>
          <a:p>
            <a:pPr lvl="1">
              <a:lnSpc>
                <a:spcPct val="120000"/>
              </a:lnSpc>
            </a:pPr>
            <a:r>
              <a:rPr lang="en-US" dirty="0" smtClean="0"/>
              <a:t>Clinical, research, education, administration</a:t>
            </a:r>
          </a:p>
          <a:p>
            <a:pPr>
              <a:lnSpc>
                <a:spcPct val="120000"/>
              </a:lnSpc>
            </a:pPr>
            <a:r>
              <a:rPr lang="en-US" dirty="0" smtClean="0"/>
              <a:t>Hypothesis: dissatisfaction may arise from misallocation of effort among missions</a:t>
            </a:r>
          </a:p>
          <a:p>
            <a:pPr lvl="1">
              <a:lnSpc>
                <a:spcPct val="120000"/>
              </a:lnSpc>
            </a:pPr>
            <a:r>
              <a:rPr lang="en-US" dirty="0" smtClean="0"/>
              <a:t>i.e. faculty would be happier spending more time doing the things they prefer to do</a:t>
            </a:r>
          </a:p>
          <a:p>
            <a:pPr>
              <a:lnSpc>
                <a:spcPct val="120000"/>
              </a:lnSpc>
            </a:pPr>
            <a:r>
              <a:rPr lang="en-US" dirty="0" smtClean="0"/>
              <a:t>We asked faculty for their ideal % effort in each mission and compared to actual reported effort by mission </a:t>
            </a:r>
          </a:p>
          <a:p>
            <a:pPr lvl="1">
              <a:lnSpc>
                <a:spcPct val="120000"/>
              </a:lnSpc>
            </a:pPr>
            <a:r>
              <a:rPr lang="en-US" dirty="0" smtClean="0"/>
              <a:t>Difference between these is Effort Mismatch</a:t>
            </a:r>
            <a:endParaRPr lang="en-US" dirty="0"/>
          </a:p>
        </p:txBody>
      </p:sp>
    </p:spTree>
    <p:extLst>
      <p:ext uri="{BB962C8B-B14F-4D97-AF65-F5344CB8AC3E}">
        <p14:creationId xmlns:p14="http://schemas.microsoft.com/office/powerpoint/2010/main" val="251099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673"/>
            <a:ext cx="8229600" cy="832061"/>
          </a:xfrm>
        </p:spPr>
        <p:txBody>
          <a:bodyPr/>
          <a:lstStyle/>
          <a:p>
            <a:r>
              <a:rPr lang="en-US" dirty="0" smtClean="0"/>
              <a:t>Alignment of Effort</a:t>
            </a:r>
            <a:endParaRPr lang="en-US" dirty="0"/>
          </a:p>
        </p:txBody>
      </p:sp>
      <p:sp>
        <p:nvSpPr>
          <p:cNvPr id="5" name="TextBox 4"/>
          <p:cNvSpPr txBox="1"/>
          <p:nvPr/>
        </p:nvSpPr>
        <p:spPr>
          <a:xfrm flipH="1">
            <a:off x="843094" y="5660055"/>
            <a:ext cx="7190912" cy="1200329"/>
          </a:xfrm>
          <a:prstGeom prst="rect">
            <a:avLst/>
          </a:prstGeom>
          <a:noFill/>
        </p:spPr>
        <p:txBody>
          <a:bodyPr wrap="square" rtlCol="0">
            <a:spAutoFit/>
          </a:bodyPr>
          <a:lstStyle/>
          <a:p>
            <a:r>
              <a:rPr lang="en-US" sz="2400" dirty="0" smtClean="0"/>
              <a:t>~ 75</a:t>
            </a:r>
            <a:r>
              <a:rPr lang="en-US" sz="2400" dirty="0"/>
              <a:t>% of respondents would like to do less </a:t>
            </a:r>
            <a:r>
              <a:rPr lang="en-US" sz="2400" dirty="0" smtClean="0"/>
              <a:t>Clinical or Administrative work</a:t>
            </a:r>
          </a:p>
          <a:p>
            <a:r>
              <a:rPr lang="en-US" sz="2400" dirty="0" smtClean="0"/>
              <a:t>~ 75</a:t>
            </a:r>
            <a:r>
              <a:rPr lang="en-US" sz="2400" dirty="0"/>
              <a:t>% would like to do more </a:t>
            </a:r>
            <a:r>
              <a:rPr lang="en-US" sz="2400" dirty="0" smtClean="0"/>
              <a:t>Research </a:t>
            </a:r>
            <a:r>
              <a:rPr lang="en-US" sz="2400" dirty="0"/>
              <a:t>and Education.</a:t>
            </a:r>
          </a:p>
        </p:txBody>
      </p:sp>
      <p:pic>
        <p:nvPicPr>
          <p:cNvPr id="3" name="Picture 2"/>
          <p:cNvPicPr>
            <a:picLocks noChangeAspect="1"/>
          </p:cNvPicPr>
          <p:nvPr/>
        </p:nvPicPr>
        <p:blipFill>
          <a:blip r:embed="rId2"/>
          <a:stretch>
            <a:fillRect/>
          </a:stretch>
        </p:blipFill>
        <p:spPr>
          <a:xfrm>
            <a:off x="843094" y="1028200"/>
            <a:ext cx="6780331" cy="4550355"/>
          </a:xfrm>
          <a:prstGeom prst="rect">
            <a:avLst/>
          </a:prstGeom>
        </p:spPr>
      </p:pic>
    </p:spTree>
    <p:extLst>
      <p:ext uri="{BB962C8B-B14F-4D97-AF65-F5344CB8AC3E}">
        <p14:creationId xmlns:p14="http://schemas.microsoft.com/office/powerpoint/2010/main" val="20713086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05963"/>
            <a:ext cx="8229600" cy="825215"/>
          </a:xfrm>
        </p:spPr>
        <p:txBody>
          <a:bodyPr>
            <a:normAutofit/>
          </a:bodyPr>
          <a:lstStyle/>
          <a:p>
            <a:r>
              <a:rPr lang="en-US" dirty="0" smtClean="0"/>
              <a:t>Effort Mismatch vs. EE: Clinical</a:t>
            </a:r>
            <a:endParaRPr lang="en-US" dirty="0"/>
          </a:p>
        </p:txBody>
      </p:sp>
      <p:pic>
        <p:nvPicPr>
          <p:cNvPr id="4" name="Content Placeholder 3"/>
          <p:cNvPicPr>
            <a:picLocks noGrp="1" noChangeAspect="1"/>
          </p:cNvPicPr>
          <p:nvPr>
            <p:ph idx="1"/>
          </p:nvPr>
        </p:nvPicPr>
        <p:blipFill>
          <a:blip r:embed="rId2"/>
          <a:stretch>
            <a:fillRect/>
          </a:stretch>
        </p:blipFill>
        <p:spPr>
          <a:xfrm>
            <a:off x="847288" y="818392"/>
            <a:ext cx="7231310" cy="4820873"/>
          </a:xfrm>
          <a:prstGeom prst="rect">
            <a:avLst/>
          </a:prstGeom>
        </p:spPr>
      </p:pic>
      <p:sp>
        <p:nvSpPr>
          <p:cNvPr id="3" name="TextBox 2"/>
          <p:cNvSpPr txBox="1"/>
          <p:nvPr/>
        </p:nvSpPr>
        <p:spPr>
          <a:xfrm>
            <a:off x="847288" y="5571497"/>
            <a:ext cx="6375633" cy="1200329"/>
          </a:xfrm>
          <a:prstGeom prst="rect">
            <a:avLst/>
          </a:prstGeom>
          <a:noFill/>
        </p:spPr>
        <p:txBody>
          <a:bodyPr wrap="square" rtlCol="0">
            <a:spAutoFit/>
          </a:bodyPr>
          <a:lstStyle/>
          <a:p>
            <a:r>
              <a:rPr lang="en-US" dirty="0" smtClean="0"/>
              <a:t>If EE associated with mismatch, points farther from the diagonal line  should have &gt; EE (yellow or red).</a:t>
            </a:r>
          </a:p>
          <a:p>
            <a:r>
              <a:rPr lang="en-US" dirty="0" smtClean="0"/>
              <a:t>If higher clinical effort contributes to EE, points to the right should be have more EE (yellow/red).    Neither trend is obvious.    </a:t>
            </a:r>
            <a:endParaRPr lang="en-US" dirty="0"/>
          </a:p>
        </p:txBody>
      </p:sp>
      <p:sp>
        <p:nvSpPr>
          <p:cNvPr id="5" name="Right Arrow 4"/>
          <p:cNvSpPr/>
          <p:nvPr/>
        </p:nvSpPr>
        <p:spPr>
          <a:xfrm>
            <a:off x="2470266" y="1173551"/>
            <a:ext cx="3517600" cy="345749"/>
          </a:xfrm>
          <a:prstGeom prst="rightArrow">
            <a:avLst/>
          </a:prstGeom>
          <a:gradFill flip="none" rotWithShape="1">
            <a:gsLst>
              <a:gs pos="100000">
                <a:srgbClr val="CDE080">
                  <a:alpha val="25000"/>
                </a:srgbClr>
              </a:gs>
              <a:gs pos="46000">
                <a:srgbClr val="FFFF00"/>
              </a:gs>
              <a:gs pos="0">
                <a:srgbClr val="FF0000"/>
              </a:gs>
              <a:gs pos="99000">
                <a:srgbClr val="00B050"/>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rot="14062568">
            <a:off x="2274303" y="2373497"/>
            <a:ext cx="1326447" cy="428110"/>
          </a:xfrm>
          <a:prstGeom prst="rect">
            <a:avLst/>
          </a:prstGeom>
        </p:spPr>
      </p:pic>
      <p:pic>
        <p:nvPicPr>
          <p:cNvPr id="10" name="Picture 9"/>
          <p:cNvPicPr>
            <a:picLocks noChangeAspect="1"/>
          </p:cNvPicPr>
          <p:nvPr/>
        </p:nvPicPr>
        <p:blipFill>
          <a:blip r:embed="rId4"/>
          <a:stretch>
            <a:fillRect/>
          </a:stretch>
        </p:blipFill>
        <p:spPr>
          <a:xfrm rot="3278097">
            <a:off x="3276948" y="3869339"/>
            <a:ext cx="1329043" cy="426757"/>
          </a:xfrm>
          <a:prstGeom prst="rect">
            <a:avLst/>
          </a:prstGeom>
        </p:spPr>
      </p:pic>
    </p:spTree>
    <p:extLst>
      <p:ext uri="{BB962C8B-B14F-4D97-AF65-F5344CB8AC3E}">
        <p14:creationId xmlns:p14="http://schemas.microsoft.com/office/powerpoint/2010/main" val="39966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Mitigating Burnout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7369" y="1870746"/>
            <a:ext cx="5371560" cy="3842158"/>
          </a:xfrm>
        </p:spPr>
      </p:pic>
    </p:spTree>
    <p:extLst>
      <p:ext uri="{BB962C8B-B14F-4D97-AF65-F5344CB8AC3E}">
        <p14:creationId xmlns:p14="http://schemas.microsoft.com/office/powerpoint/2010/main" val="25316633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21208" y="344075"/>
            <a:ext cx="8269941" cy="5623560"/>
          </a:xfrm>
          <a:prstGeom prst="rect">
            <a:avLst/>
          </a:prstGeom>
        </p:spPr>
      </p:pic>
      <p:sp>
        <p:nvSpPr>
          <p:cNvPr id="5" name="Rectangle 4"/>
          <p:cNvSpPr/>
          <p:nvPr/>
        </p:nvSpPr>
        <p:spPr>
          <a:xfrm>
            <a:off x="237744" y="6121698"/>
            <a:ext cx="8449056" cy="369332"/>
          </a:xfrm>
          <a:prstGeom prst="rect">
            <a:avLst/>
          </a:prstGeom>
        </p:spPr>
        <p:txBody>
          <a:bodyPr wrap="square">
            <a:spAutoFit/>
          </a:bodyPr>
          <a:lstStyle/>
          <a:p>
            <a:r>
              <a:rPr lang="en-US" dirty="0"/>
              <a:t>https://www.medscape.com/slideshow/2018-lifestyle-burnout-depression-6009235#14</a:t>
            </a:r>
          </a:p>
        </p:txBody>
      </p:sp>
    </p:spTree>
    <p:extLst>
      <p:ext uri="{BB962C8B-B14F-4D97-AF65-F5344CB8AC3E}">
        <p14:creationId xmlns:p14="http://schemas.microsoft.com/office/powerpoint/2010/main" val="24068183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a:t>
            </a:r>
            <a:r>
              <a:rPr lang="en-US" dirty="0" err="1" smtClean="0"/>
              <a:t>EasyTop</a:t>
            </a:r>
            <a:r>
              <a:rPr lang="en-US" dirty="0" smtClean="0"/>
              <a:t>-Down Solution</a:t>
            </a:r>
            <a:endParaRPr lang="en-US" dirty="0"/>
          </a:p>
        </p:txBody>
      </p:sp>
      <p:sp>
        <p:nvSpPr>
          <p:cNvPr id="3" name="Content Placeholder 2"/>
          <p:cNvSpPr>
            <a:spLocks noGrp="1"/>
          </p:cNvSpPr>
          <p:nvPr>
            <p:ph idx="1"/>
          </p:nvPr>
        </p:nvSpPr>
        <p:spPr>
          <a:xfrm>
            <a:off x="457200" y="1330960"/>
            <a:ext cx="8229600" cy="5364480"/>
          </a:xfrm>
        </p:spPr>
        <p:txBody>
          <a:bodyPr>
            <a:normAutofit fontScale="77500" lnSpcReduction="20000"/>
          </a:bodyPr>
          <a:lstStyle/>
          <a:p>
            <a:pPr>
              <a:lnSpc>
                <a:spcPct val="120000"/>
              </a:lnSpc>
            </a:pPr>
            <a:r>
              <a:rPr lang="en-US" dirty="0" smtClean="0"/>
              <a:t>Institutions reluctant to increase salaries, reduce RVU targets, shorten work hours, add support personnel due to already tight bottom line</a:t>
            </a:r>
          </a:p>
          <a:p>
            <a:pPr>
              <a:lnSpc>
                <a:spcPct val="120000"/>
              </a:lnSpc>
            </a:pPr>
            <a:r>
              <a:rPr lang="en-US" dirty="0" smtClean="0"/>
              <a:t>Ever-changing regulations are designed to delay/deny service to </a:t>
            </a:r>
            <a:r>
              <a:rPr lang="en-US" dirty="0"/>
              <a:t>reduce </a:t>
            </a:r>
            <a:r>
              <a:rPr lang="en-US" dirty="0" smtClean="0"/>
              <a:t>cost</a:t>
            </a:r>
            <a:r>
              <a:rPr lang="en-US" dirty="0"/>
              <a:t> </a:t>
            </a:r>
            <a:r>
              <a:rPr lang="en-US" dirty="0" smtClean="0"/>
              <a:t>– difficulty is intentional</a:t>
            </a:r>
          </a:p>
          <a:p>
            <a:pPr>
              <a:lnSpc>
                <a:spcPct val="120000"/>
              </a:lnSpc>
            </a:pPr>
            <a:r>
              <a:rPr lang="en-US" dirty="0" smtClean="0"/>
              <a:t>Modern EMRs are powerful but reflect complexity of modern health systems → lots of clicks</a:t>
            </a:r>
          </a:p>
          <a:p>
            <a:pPr>
              <a:lnSpc>
                <a:spcPct val="120000"/>
              </a:lnSpc>
            </a:pPr>
            <a:r>
              <a:rPr lang="en-US" dirty="0" smtClean="0"/>
              <a:t>Mandated burnout programs (exercise, support groups, counseling, coaching) are yet another time-consuming obligation, may inadvertently worsen burnout</a:t>
            </a:r>
          </a:p>
          <a:p>
            <a:pPr lvl="1">
              <a:lnSpc>
                <a:spcPct val="120000"/>
              </a:lnSpc>
            </a:pPr>
            <a:r>
              <a:rPr lang="en-US" dirty="0" smtClean="0"/>
              <a:t>Any solution needs to bolster individual autonomy/efficacy</a:t>
            </a:r>
            <a:endParaRPr lang="en-US" dirty="0"/>
          </a:p>
        </p:txBody>
      </p:sp>
    </p:spTree>
    <p:extLst>
      <p:ext uri="{BB962C8B-B14F-4D97-AF65-F5344CB8AC3E}">
        <p14:creationId xmlns:p14="http://schemas.microsoft.com/office/powerpoint/2010/main" val="410377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cope with burnout?</a:t>
            </a:r>
            <a:endParaRPr lang="en-US" dirty="0"/>
          </a:p>
        </p:txBody>
      </p:sp>
      <p:sp>
        <p:nvSpPr>
          <p:cNvPr id="3" name="Content Placeholder 2"/>
          <p:cNvSpPr>
            <a:spLocks noGrp="1"/>
          </p:cNvSpPr>
          <p:nvPr>
            <p:ph idx="1"/>
          </p:nvPr>
        </p:nvSpPr>
        <p:spPr>
          <a:xfrm>
            <a:off x="457200" y="4263656"/>
            <a:ext cx="8229600" cy="1571180"/>
          </a:xfrm>
        </p:spPr>
        <p:txBody>
          <a:bodyPr>
            <a:normAutofit fontScale="85000" lnSpcReduction="20000"/>
          </a:bodyPr>
          <a:lstStyle/>
          <a:p>
            <a:r>
              <a:rPr lang="en-US" dirty="0" smtClean="0"/>
              <a:t>Adaptive responses</a:t>
            </a:r>
          </a:p>
          <a:p>
            <a:pPr lvl="1"/>
            <a:r>
              <a:rPr lang="en-US" dirty="0" smtClean="0"/>
              <a:t>Exercise, sleep, music, talk with friends/family</a:t>
            </a:r>
          </a:p>
          <a:p>
            <a:r>
              <a:rPr lang="en-US" dirty="0" smtClean="0"/>
              <a:t>Maladaptive responses</a:t>
            </a:r>
          </a:p>
          <a:p>
            <a:pPr lvl="1"/>
            <a:r>
              <a:rPr lang="en-US" dirty="0" smtClean="0"/>
              <a:t>Isolation, overeating or poor diet, alcohol abuse </a:t>
            </a:r>
          </a:p>
          <a:p>
            <a:pPr lvl="1"/>
            <a:endParaRPr lang="en-US" dirty="0"/>
          </a:p>
        </p:txBody>
      </p:sp>
      <p:pic>
        <p:nvPicPr>
          <p:cNvPr id="4" name="Picture 3"/>
          <p:cNvPicPr>
            <a:picLocks noChangeAspect="1"/>
          </p:cNvPicPr>
          <p:nvPr/>
        </p:nvPicPr>
        <p:blipFill rotWithShape="1">
          <a:blip r:embed="rId2"/>
          <a:srcRect t="11473" b="32772"/>
          <a:stretch/>
        </p:blipFill>
        <p:spPr>
          <a:xfrm>
            <a:off x="620960" y="1331869"/>
            <a:ext cx="7347639" cy="2785730"/>
          </a:xfrm>
          <a:prstGeom prst="rect">
            <a:avLst/>
          </a:prstGeom>
        </p:spPr>
      </p:pic>
      <p:sp>
        <p:nvSpPr>
          <p:cNvPr id="5" name="Rectangle 4"/>
          <p:cNvSpPr/>
          <p:nvPr/>
        </p:nvSpPr>
        <p:spPr>
          <a:xfrm>
            <a:off x="457200" y="6326450"/>
            <a:ext cx="8595360" cy="369332"/>
          </a:xfrm>
          <a:prstGeom prst="rect">
            <a:avLst/>
          </a:prstGeom>
        </p:spPr>
        <p:txBody>
          <a:bodyPr wrap="square">
            <a:spAutoFit/>
          </a:bodyPr>
          <a:lstStyle/>
          <a:p>
            <a:r>
              <a:rPr lang="en-US" dirty="0"/>
              <a:t>https://www.medscape.com/slideshow/2018-lifestyle-burnout-depression-6009235#15</a:t>
            </a:r>
          </a:p>
        </p:txBody>
      </p:sp>
    </p:spTree>
    <p:extLst>
      <p:ext uri="{BB962C8B-B14F-4D97-AF65-F5344CB8AC3E}">
        <p14:creationId xmlns:p14="http://schemas.microsoft.com/office/powerpoint/2010/main" val="226666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and Burnout</a:t>
            </a:r>
            <a:endParaRPr lang="en-US" dirty="0"/>
          </a:p>
        </p:txBody>
      </p:sp>
      <p:sp>
        <p:nvSpPr>
          <p:cNvPr id="3" name="Content Placeholder 2"/>
          <p:cNvSpPr>
            <a:spLocks noGrp="1"/>
          </p:cNvSpPr>
          <p:nvPr>
            <p:ph idx="1"/>
          </p:nvPr>
        </p:nvSpPr>
        <p:spPr/>
        <p:txBody>
          <a:bodyPr>
            <a:normAutofit fontScale="92500" lnSpcReduction="10000"/>
          </a:bodyPr>
          <a:lstStyle/>
          <a:p>
            <a:pPr>
              <a:lnSpc>
                <a:spcPct val="110000"/>
              </a:lnSpc>
            </a:pPr>
            <a:r>
              <a:rPr lang="en-US" dirty="0" smtClean="0"/>
              <a:t>Aerobic exercise may improve burnout</a:t>
            </a:r>
          </a:p>
          <a:p>
            <a:pPr lvl="1">
              <a:lnSpc>
                <a:spcPct val="110000"/>
              </a:lnSpc>
            </a:pPr>
            <a:r>
              <a:rPr lang="en-US" dirty="0" smtClean="0"/>
              <a:t>In 12 male participants with high MBI, a 12 week exercise program reduced perceived stress and </a:t>
            </a:r>
            <a:r>
              <a:rPr lang="en-US" dirty="0" err="1" smtClean="0"/>
              <a:t>sx</a:t>
            </a:r>
            <a:r>
              <a:rPr lang="en-US" dirty="0" smtClean="0"/>
              <a:t> of burnout and depression</a:t>
            </a:r>
            <a:r>
              <a:rPr lang="en-US" baseline="30000" dirty="0"/>
              <a:t>1</a:t>
            </a:r>
          </a:p>
          <a:p>
            <a:pPr lvl="1">
              <a:lnSpc>
                <a:spcPct val="110000"/>
              </a:lnSpc>
            </a:pPr>
            <a:r>
              <a:rPr lang="en-US" dirty="0" smtClean="0"/>
              <a:t>12 week exercise program for residents at Mayo Clinic in 2011 improved QOL with marginal effect (24% vs 29%) on B</a:t>
            </a:r>
            <a:r>
              <a:rPr lang="en-US" baseline="30000" dirty="0" smtClean="0"/>
              <a:t>2</a:t>
            </a:r>
          </a:p>
          <a:p>
            <a:pPr>
              <a:lnSpc>
                <a:spcPct val="110000"/>
              </a:lnSpc>
            </a:pPr>
            <a:r>
              <a:rPr lang="en-US" dirty="0" smtClean="0"/>
              <a:t>Exercise may also improve sleep quality/quantity</a:t>
            </a:r>
          </a:p>
          <a:p>
            <a:pPr lvl="1"/>
            <a:endParaRPr lang="en-US" dirty="0"/>
          </a:p>
        </p:txBody>
      </p:sp>
      <p:sp>
        <p:nvSpPr>
          <p:cNvPr id="4" name="TextBox 3"/>
          <p:cNvSpPr txBox="1"/>
          <p:nvPr/>
        </p:nvSpPr>
        <p:spPr>
          <a:xfrm>
            <a:off x="1496084" y="5856341"/>
            <a:ext cx="5357236" cy="646331"/>
          </a:xfrm>
          <a:prstGeom prst="rect">
            <a:avLst/>
          </a:prstGeom>
          <a:noFill/>
        </p:spPr>
        <p:txBody>
          <a:bodyPr wrap="none" rtlCol="0">
            <a:spAutoFit/>
          </a:bodyPr>
          <a:lstStyle/>
          <a:p>
            <a:pPr marL="342900" indent="-342900">
              <a:buAutoNum type="arabicPeriod"/>
            </a:pPr>
            <a:r>
              <a:rPr lang="en-US" dirty="0" smtClean="0"/>
              <a:t>Gerber M et al., BMC </a:t>
            </a:r>
            <a:r>
              <a:rPr lang="en-US" dirty="0"/>
              <a:t>Research </a:t>
            </a:r>
            <a:r>
              <a:rPr lang="en-US" dirty="0" smtClean="0"/>
              <a:t>Notes 2013, 6:78</a:t>
            </a:r>
          </a:p>
          <a:p>
            <a:pPr marL="342900" indent="-342900">
              <a:buAutoNum type="arabicPeriod"/>
            </a:pPr>
            <a:r>
              <a:rPr lang="en-US" dirty="0" smtClean="0"/>
              <a:t>Weight CJ et al., Mayo </a:t>
            </a:r>
            <a:r>
              <a:rPr lang="en-US" dirty="0" err="1" smtClean="0"/>
              <a:t>Clin</a:t>
            </a:r>
            <a:r>
              <a:rPr lang="en-US" dirty="0" smtClean="0"/>
              <a:t> </a:t>
            </a:r>
            <a:r>
              <a:rPr lang="en-US" dirty="0" err="1" smtClean="0"/>
              <a:t>Proc</a:t>
            </a:r>
            <a:r>
              <a:rPr lang="en-US" dirty="0" smtClean="0"/>
              <a:t> 2013 88:1435-1442</a:t>
            </a:r>
            <a:endParaRPr lang="en-US" dirty="0"/>
          </a:p>
        </p:txBody>
      </p:sp>
    </p:spTree>
    <p:extLst>
      <p:ext uri="{BB962C8B-B14F-4D97-AF65-F5344CB8AC3E}">
        <p14:creationId xmlns:p14="http://schemas.microsoft.com/office/powerpoint/2010/main" val="2043983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1">
                <a:lumMod val="0"/>
                <a:lumOff val="100000"/>
              </a:schemeClr>
            </a:gs>
            <a:gs pos="39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4270"/>
            <a:ext cx="8385048" cy="1143000"/>
          </a:xfrm>
        </p:spPr>
        <p:txBody>
          <a:bodyPr>
            <a:normAutofit/>
          </a:bodyPr>
          <a:lstStyle/>
          <a:p>
            <a:r>
              <a:rPr lang="en-US" dirty="0" smtClean="0"/>
              <a:t>A Not-So-Silent Epidemic</a:t>
            </a:r>
            <a:endParaRPr lang="en-US" dirty="0"/>
          </a:p>
        </p:txBody>
      </p:sp>
      <p:sp>
        <p:nvSpPr>
          <p:cNvPr id="3" name="Content Placeholder 2"/>
          <p:cNvSpPr>
            <a:spLocks noGrp="1"/>
          </p:cNvSpPr>
          <p:nvPr>
            <p:ph idx="1"/>
          </p:nvPr>
        </p:nvSpPr>
        <p:spPr>
          <a:xfrm>
            <a:off x="457200" y="1420916"/>
            <a:ext cx="8046720" cy="5020056"/>
          </a:xfrm>
        </p:spPr>
        <p:txBody>
          <a:bodyPr>
            <a:normAutofit/>
          </a:bodyPr>
          <a:lstStyle/>
          <a:p>
            <a:r>
              <a:rPr lang="en-US" sz="2800" dirty="0" smtClean="0"/>
              <a:t>Nationwide, up to 50% </a:t>
            </a:r>
            <a:r>
              <a:rPr lang="en-US" sz="2800" dirty="0"/>
              <a:t>of practitioners </a:t>
            </a:r>
            <a:r>
              <a:rPr lang="en-US" sz="2800" dirty="0" smtClean="0"/>
              <a:t>suffer </a:t>
            </a:r>
            <a:r>
              <a:rPr lang="en-US" sz="2800" dirty="0"/>
              <a:t>symptoms of </a:t>
            </a:r>
            <a:r>
              <a:rPr lang="en-US" sz="2800" dirty="0" smtClean="0"/>
              <a:t>burnout</a:t>
            </a:r>
          </a:p>
          <a:p>
            <a:pPr lvl="1"/>
            <a:r>
              <a:rPr lang="en-US" sz="2400" dirty="0" smtClean="0"/>
              <a:t>Annual 2018 Medscape* study: 42% report burnout</a:t>
            </a:r>
          </a:p>
          <a:p>
            <a:pPr lvl="2"/>
            <a:r>
              <a:rPr lang="en-US" sz="2000" dirty="0" smtClean="0"/>
              <a:t>Higher </a:t>
            </a:r>
            <a:r>
              <a:rPr lang="en-US" sz="2000" dirty="0"/>
              <a:t>in women (48%) than men (38</a:t>
            </a:r>
            <a:r>
              <a:rPr lang="en-US" sz="2000" dirty="0" smtClean="0"/>
              <a:t>%)</a:t>
            </a:r>
          </a:p>
          <a:p>
            <a:pPr lvl="2"/>
            <a:r>
              <a:rPr lang="en-US" sz="2000" dirty="0" smtClean="0"/>
              <a:t>Increased with age: 35</a:t>
            </a:r>
            <a:r>
              <a:rPr lang="en-US" sz="2000" dirty="0"/>
              <a:t>% </a:t>
            </a:r>
            <a:r>
              <a:rPr lang="en-US" sz="2000" dirty="0" smtClean="0"/>
              <a:t>at age 28-34 → 50% at </a:t>
            </a:r>
            <a:r>
              <a:rPr lang="en-US" sz="2000" dirty="0"/>
              <a:t>age </a:t>
            </a:r>
            <a:r>
              <a:rPr lang="en-US" sz="2000" dirty="0" smtClean="0"/>
              <a:t>45-54</a:t>
            </a:r>
          </a:p>
          <a:p>
            <a:pPr lvl="1"/>
            <a:r>
              <a:rPr lang="en-US" sz="2400" dirty="0" smtClean="0"/>
              <a:t>Associated with depression</a:t>
            </a:r>
            <a:endParaRPr lang="en-US" sz="2400" dirty="0"/>
          </a:p>
          <a:p>
            <a:pPr lvl="2"/>
            <a:r>
              <a:rPr lang="en-US" sz="2000" dirty="0" smtClean="0"/>
              <a:t>12% report mild depression (“feeling down”)</a:t>
            </a:r>
          </a:p>
          <a:p>
            <a:pPr lvl="2"/>
            <a:r>
              <a:rPr lang="en-US" sz="2000" dirty="0" smtClean="0"/>
              <a:t>3% severe clinical depression (MDD) </a:t>
            </a:r>
          </a:p>
          <a:p>
            <a:pPr lvl="3"/>
            <a:r>
              <a:rPr lang="en-US" sz="1600" dirty="0" smtClean="0"/>
              <a:t>6.7% of adults suffered depression last year</a:t>
            </a:r>
          </a:p>
          <a:p>
            <a:pPr lvl="1"/>
            <a:r>
              <a:rPr lang="en-US" sz="2400" dirty="0" smtClean="0"/>
              <a:t>For neurologists, 48% report burnout </a:t>
            </a:r>
          </a:p>
          <a:p>
            <a:pPr lvl="2"/>
            <a:r>
              <a:rPr lang="en-US" sz="2000" dirty="0" smtClean="0"/>
              <a:t>Among specialties with highest burnout rate</a:t>
            </a:r>
          </a:p>
          <a:p>
            <a:pPr lvl="2"/>
            <a:r>
              <a:rPr lang="en-US" sz="2000" dirty="0" smtClean="0"/>
              <a:t>17% of neurologists report both depression and burnout   </a:t>
            </a:r>
          </a:p>
        </p:txBody>
      </p:sp>
      <p:sp>
        <p:nvSpPr>
          <p:cNvPr id="6" name="Rectangle 5"/>
          <p:cNvSpPr/>
          <p:nvPr/>
        </p:nvSpPr>
        <p:spPr>
          <a:xfrm>
            <a:off x="320040" y="6425602"/>
            <a:ext cx="8970264" cy="369332"/>
          </a:xfrm>
          <a:prstGeom prst="rect">
            <a:avLst/>
          </a:prstGeom>
        </p:spPr>
        <p:txBody>
          <a:bodyPr wrap="square">
            <a:spAutoFit/>
          </a:bodyPr>
          <a:lstStyle/>
          <a:p>
            <a:r>
              <a:rPr lang="en-US" dirty="0" smtClean="0"/>
              <a:t>* https</a:t>
            </a:r>
            <a:r>
              <a:rPr lang="en-US" dirty="0"/>
              <a:t>://www.medscape.com/slideshow/2018-lifestyle-burnout-depression-6009235#2</a:t>
            </a:r>
          </a:p>
        </p:txBody>
      </p:sp>
    </p:spTree>
    <p:extLst>
      <p:ext uri="{BB962C8B-B14F-4D97-AF65-F5344CB8AC3E}">
        <p14:creationId xmlns:p14="http://schemas.microsoft.com/office/powerpoint/2010/main" val="304270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your Organization</a:t>
            </a:r>
            <a:endParaRPr lang="en-US" dirty="0"/>
          </a:p>
        </p:txBody>
      </p:sp>
      <p:sp>
        <p:nvSpPr>
          <p:cNvPr id="3" name="Content Placeholder 2"/>
          <p:cNvSpPr>
            <a:spLocks noGrp="1"/>
          </p:cNvSpPr>
          <p:nvPr>
            <p:ph idx="1"/>
          </p:nvPr>
        </p:nvSpPr>
        <p:spPr>
          <a:xfrm>
            <a:off x="457200" y="1417638"/>
            <a:ext cx="8229600" cy="4942522"/>
          </a:xfrm>
        </p:spPr>
        <p:txBody>
          <a:bodyPr>
            <a:normAutofit fontScale="92500"/>
          </a:bodyPr>
          <a:lstStyle/>
          <a:p>
            <a:r>
              <a:rPr lang="en-US" dirty="0" smtClean="0"/>
              <a:t>“Reducing burnout and </a:t>
            </a:r>
            <a:r>
              <a:rPr lang="en-US" dirty="0"/>
              <a:t>promoting engagement are the shared </a:t>
            </a:r>
            <a:r>
              <a:rPr lang="en-US" dirty="0" smtClean="0"/>
              <a:t>responsibility of </a:t>
            </a:r>
            <a:r>
              <a:rPr lang="en-US" dirty="0"/>
              <a:t>individual physicians </a:t>
            </a:r>
            <a:r>
              <a:rPr lang="en-US" dirty="0" smtClean="0"/>
              <a:t>and health </a:t>
            </a:r>
            <a:r>
              <a:rPr lang="en-US" dirty="0"/>
              <a:t>care </a:t>
            </a:r>
            <a:r>
              <a:rPr lang="en-US" dirty="0" smtClean="0"/>
              <a:t>organizations”*</a:t>
            </a:r>
          </a:p>
          <a:p>
            <a:pPr lvl="1"/>
            <a:r>
              <a:rPr lang="en-US" dirty="0" smtClean="0"/>
              <a:t>Organizational factors are the primary drivers of physician burnout </a:t>
            </a:r>
          </a:p>
          <a:p>
            <a:pPr lvl="1"/>
            <a:r>
              <a:rPr lang="en-US" dirty="0" smtClean="0"/>
              <a:t>“Managing the problem” with stress management workshops, resilience training, coaching neglects systemic drivers of burnout</a:t>
            </a:r>
          </a:p>
          <a:p>
            <a:pPr lvl="2"/>
            <a:r>
              <a:rPr lang="en-US" dirty="0" smtClean="0"/>
              <a:t>Treats the symptom, not the cause</a:t>
            </a:r>
          </a:p>
          <a:p>
            <a:pPr lvl="2"/>
            <a:r>
              <a:rPr lang="en-US" dirty="0" smtClean="0"/>
              <a:t>Seen as insincere effort to shift blame onto individual</a:t>
            </a:r>
            <a:endParaRPr lang="en-US" dirty="0"/>
          </a:p>
        </p:txBody>
      </p:sp>
      <p:sp>
        <p:nvSpPr>
          <p:cNvPr id="4" name="TextBox 3"/>
          <p:cNvSpPr txBox="1"/>
          <p:nvPr/>
        </p:nvSpPr>
        <p:spPr>
          <a:xfrm>
            <a:off x="1310640" y="6441440"/>
            <a:ext cx="6291915" cy="369332"/>
          </a:xfrm>
          <a:prstGeom prst="rect">
            <a:avLst/>
          </a:prstGeom>
          <a:noFill/>
        </p:spPr>
        <p:txBody>
          <a:bodyPr wrap="none" rtlCol="0">
            <a:spAutoFit/>
          </a:bodyPr>
          <a:lstStyle/>
          <a:p>
            <a:r>
              <a:rPr lang="en-US" dirty="0" smtClean="0"/>
              <a:t>*</a:t>
            </a:r>
            <a:r>
              <a:rPr lang="en-US" dirty="0" err="1" smtClean="0"/>
              <a:t>Shanafelt</a:t>
            </a:r>
            <a:r>
              <a:rPr lang="en-US" dirty="0" smtClean="0"/>
              <a:t> and </a:t>
            </a:r>
            <a:r>
              <a:rPr lang="en-US" dirty="0" err="1" smtClean="0"/>
              <a:t>Noseworthy</a:t>
            </a:r>
            <a:r>
              <a:rPr lang="en-US" dirty="0" smtClean="0"/>
              <a:t>,</a:t>
            </a:r>
            <a:r>
              <a:rPr lang="es-ES" dirty="0"/>
              <a:t> Mayo </a:t>
            </a:r>
            <a:r>
              <a:rPr lang="es-ES" dirty="0" err="1"/>
              <a:t>Clin</a:t>
            </a:r>
            <a:r>
              <a:rPr lang="es-ES" dirty="0"/>
              <a:t> </a:t>
            </a:r>
            <a:r>
              <a:rPr lang="es-ES" dirty="0" err="1"/>
              <a:t>Proc</a:t>
            </a:r>
            <a:r>
              <a:rPr lang="es-ES" dirty="0"/>
              <a:t>. 2017;92(1):129-146</a:t>
            </a:r>
            <a:r>
              <a:rPr lang="en-US" dirty="0" smtClean="0"/>
              <a:t> </a:t>
            </a:r>
            <a:endParaRPr lang="en-US" dirty="0"/>
          </a:p>
        </p:txBody>
      </p:sp>
    </p:spTree>
    <p:extLst>
      <p:ext uri="{BB962C8B-B14F-4D97-AF65-F5344CB8AC3E}">
        <p14:creationId xmlns:p14="http://schemas.microsoft.com/office/powerpoint/2010/main" val="290174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Leaders</a:t>
            </a:r>
            <a:endParaRPr lang="en-US" dirty="0"/>
          </a:p>
        </p:txBody>
      </p:sp>
      <p:sp>
        <p:nvSpPr>
          <p:cNvPr id="3" name="Content Placeholder 2"/>
          <p:cNvSpPr>
            <a:spLocks noGrp="1"/>
          </p:cNvSpPr>
          <p:nvPr>
            <p:ph idx="1"/>
          </p:nvPr>
        </p:nvSpPr>
        <p:spPr>
          <a:xfrm>
            <a:off x="457200" y="1600200"/>
            <a:ext cx="8229600" cy="4564294"/>
          </a:xfrm>
        </p:spPr>
        <p:txBody>
          <a:bodyPr>
            <a:normAutofit fontScale="77500" lnSpcReduction="20000"/>
          </a:bodyPr>
          <a:lstStyle/>
          <a:p>
            <a:pPr>
              <a:lnSpc>
                <a:spcPct val="120000"/>
              </a:lnSpc>
            </a:pPr>
            <a:r>
              <a:rPr lang="en-US" dirty="0" smtClean="0"/>
              <a:t>Acknowledge and Assess the Problem</a:t>
            </a:r>
          </a:p>
          <a:p>
            <a:pPr>
              <a:lnSpc>
                <a:spcPct val="120000"/>
              </a:lnSpc>
            </a:pPr>
            <a:r>
              <a:rPr lang="en-US" dirty="0" smtClean="0"/>
              <a:t>Model the behaviors you want to see</a:t>
            </a:r>
          </a:p>
          <a:p>
            <a:pPr lvl="1">
              <a:lnSpc>
                <a:spcPct val="120000"/>
              </a:lnSpc>
            </a:pPr>
            <a:r>
              <a:rPr lang="en-US" dirty="0" smtClean="0"/>
              <a:t>Demonstrate engagement, positivity, teamwork</a:t>
            </a:r>
          </a:p>
          <a:p>
            <a:pPr>
              <a:lnSpc>
                <a:spcPct val="120000"/>
              </a:lnSpc>
            </a:pPr>
            <a:r>
              <a:rPr lang="en-US" dirty="0" smtClean="0"/>
              <a:t>Recognize unique talents of individual physicians and what motivates them</a:t>
            </a:r>
          </a:p>
          <a:p>
            <a:pPr lvl="1">
              <a:lnSpc>
                <a:spcPct val="120000"/>
              </a:lnSpc>
            </a:pPr>
            <a:r>
              <a:rPr lang="en-US" dirty="0" smtClean="0"/>
              <a:t>Physicians who spend &gt;20% effort on the work dimension they find most meaningful are at greatly lower risk of burnout</a:t>
            </a:r>
            <a:r>
              <a:rPr lang="en-US" baseline="30000" dirty="0" smtClean="0"/>
              <a:t>1</a:t>
            </a:r>
          </a:p>
          <a:p>
            <a:pPr>
              <a:lnSpc>
                <a:spcPct val="120000"/>
              </a:lnSpc>
            </a:pPr>
            <a:r>
              <a:rPr lang="en-US" dirty="0" smtClean="0"/>
              <a:t>Align faculty effort with preferred activities</a:t>
            </a:r>
          </a:p>
          <a:p>
            <a:pPr lvl="1">
              <a:lnSpc>
                <a:spcPct val="120000"/>
              </a:lnSpc>
            </a:pPr>
            <a:r>
              <a:rPr lang="en-US" dirty="0" smtClean="0"/>
              <a:t>Assess and reward success</a:t>
            </a:r>
          </a:p>
          <a:p>
            <a:pPr lvl="1">
              <a:lnSpc>
                <a:spcPct val="120000"/>
              </a:lnSpc>
            </a:pPr>
            <a:r>
              <a:rPr lang="en-US" dirty="0" smtClean="0"/>
              <a:t>Redirect when outcomes not optimal</a:t>
            </a:r>
          </a:p>
        </p:txBody>
      </p:sp>
      <p:sp>
        <p:nvSpPr>
          <p:cNvPr id="4" name="TextBox 3"/>
          <p:cNvSpPr txBox="1"/>
          <p:nvPr/>
        </p:nvSpPr>
        <p:spPr>
          <a:xfrm>
            <a:off x="680720" y="6317734"/>
            <a:ext cx="8900160" cy="369332"/>
          </a:xfrm>
          <a:prstGeom prst="rect">
            <a:avLst/>
          </a:prstGeom>
          <a:noFill/>
        </p:spPr>
        <p:txBody>
          <a:bodyPr wrap="square" rtlCol="0">
            <a:spAutoFit/>
          </a:bodyPr>
          <a:lstStyle/>
          <a:p>
            <a:r>
              <a:rPr lang="en-US" dirty="0" smtClean="0"/>
              <a:t>1. </a:t>
            </a:r>
            <a:r>
              <a:rPr lang="en-US" dirty="0" err="1" smtClean="0"/>
              <a:t>Shanafelt</a:t>
            </a:r>
            <a:r>
              <a:rPr lang="en-US" dirty="0" smtClean="0"/>
              <a:t> </a:t>
            </a:r>
            <a:r>
              <a:rPr lang="en-US" dirty="0"/>
              <a:t>TD</a:t>
            </a:r>
            <a:r>
              <a:rPr lang="en-US" dirty="0" smtClean="0"/>
              <a:t>,, </a:t>
            </a:r>
            <a:r>
              <a:rPr lang="en-US" dirty="0"/>
              <a:t>et al. </a:t>
            </a:r>
            <a:r>
              <a:rPr lang="en-US" dirty="0" smtClean="0"/>
              <a:t>Arch </a:t>
            </a:r>
            <a:r>
              <a:rPr lang="en-US" dirty="0"/>
              <a:t>Intern Med. 2009;169(10</a:t>
            </a:r>
            <a:r>
              <a:rPr lang="en-US" dirty="0" smtClean="0"/>
              <a:t>):990-995</a:t>
            </a:r>
            <a:r>
              <a:rPr lang="en-US" dirty="0"/>
              <a:t>.</a:t>
            </a:r>
          </a:p>
        </p:txBody>
      </p:sp>
    </p:spTree>
    <p:extLst>
      <p:ext uri="{BB962C8B-B14F-4D97-AF65-F5344CB8AC3E}">
        <p14:creationId xmlns:p14="http://schemas.microsoft.com/office/powerpoint/2010/main" val="213423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cont.</a:t>
            </a:r>
            <a:endParaRPr lang="en-US" dirty="0"/>
          </a:p>
        </p:txBody>
      </p:sp>
      <p:sp>
        <p:nvSpPr>
          <p:cNvPr id="3" name="Content Placeholder 2"/>
          <p:cNvSpPr>
            <a:spLocks noGrp="1"/>
          </p:cNvSpPr>
          <p:nvPr>
            <p:ph idx="1"/>
          </p:nvPr>
        </p:nvSpPr>
        <p:spPr>
          <a:xfrm>
            <a:off x="457199" y="1417638"/>
            <a:ext cx="8388849" cy="4831422"/>
          </a:xfrm>
        </p:spPr>
        <p:txBody>
          <a:bodyPr>
            <a:normAutofit fontScale="70000" lnSpcReduction="20000"/>
          </a:bodyPr>
          <a:lstStyle/>
          <a:p>
            <a:pPr>
              <a:lnSpc>
                <a:spcPct val="120000"/>
              </a:lnSpc>
            </a:pPr>
            <a:r>
              <a:rPr lang="en-US" dirty="0" smtClean="0"/>
              <a:t>Align institutional and </a:t>
            </a:r>
            <a:r>
              <a:rPr lang="en-US" dirty="0"/>
              <a:t>i</a:t>
            </a:r>
            <a:r>
              <a:rPr lang="en-US" dirty="0" smtClean="0"/>
              <a:t>ndividual values</a:t>
            </a:r>
          </a:p>
          <a:p>
            <a:pPr lvl="1">
              <a:lnSpc>
                <a:spcPct val="120000"/>
              </a:lnSpc>
            </a:pPr>
            <a:r>
              <a:rPr lang="en-US" dirty="0" smtClean="0"/>
              <a:t>“The patient comes first” should not be at expense of the physician  </a:t>
            </a:r>
          </a:p>
          <a:p>
            <a:pPr>
              <a:lnSpc>
                <a:spcPct val="120000"/>
              </a:lnSpc>
            </a:pPr>
            <a:r>
              <a:rPr lang="en-US" dirty="0" smtClean="0"/>
              <a:t>Promote flexibility and work-life integration</a:t>
            </a:r>
          </a:p>
          <a:p>
            <a:pPr lvl="1">
              <a:lnSpc>
                <a:spcPct val="120000"/>
              </a:lnSpc>
            </a:pPr>
            <a:r>
              <a:rPr lang="en-US" dirty="0" smtClean="0"/>
              <a:t>High </a:t>
            </a:r>
            <a:r>
              <a:rPr lang="en-US" dirty="0"/>
              <a:t>work hours </a:t>
            </a:r>
            <a:r>
              <a:rPr lang="en-US" dirty="0" smtClean="0"/>
              <a:t>expected in </a:t>
            </a:r>
            <a:r>
              <a:rPr lang="en-US" dirty="0"/>
              <a:t>medicine make it </a:t>
            </a:r>
            <a:r>
              <a:rPr lang="en-US" dirty="0" smtClean="0"/>
              <a:t>difficult for </a:t>
            </a:r>
            <a:r>
              <a:rPr lang="en-US" dirty="0"/>
              <a:t>physicians to </a:t>
            </a:r>
            <a:r>
              <a:rPr lang="en-US" dirty="0" smtClean="0"/>
              <a:t>integrate </a:t>
            </a:r>
            <a:r>
              <a:rPr lang="en-US" dirty="0"/>
              <a:t>personal </a:t>
            </a:r>
            <a:r>
              <a:rPr lang="en-US" dirty="0" smtClean="0"/>
              <a:t>and professional </a:t>
            </a:r>
            <a:r>
              <a:rPr lang="en-US" dirty="0"/>
              <a:t>lives. </a:t>
            </a:r>
            <a:endParaRPr lang="en-US" dirty="0" smtClean="0"/>
          </a:p>
          <a:p>
            <a:pPr lvl="1">
              <a:lnSpc>
                <a:spcPct val="120000"/>
              </a:lnSpc>
            </a:pPr>
            <a:r>
              <a:rPr lang="en-US" dirty="0" smtClean="0"/>
              <a:t>May be even </a:t>
            </a:r>
            <a:r>
              <a:rPr lang="en-US" dirty="0"/>
              <a:t>more problematic for women </a:t>
            </a:r>
            <a:r>
              <a:rPr lang="en-US" dirty="0" smtClean="0"/>
              <a:t>physicians due </a:t>
            </a:r>
            <a:r>
              <a:rPr lang="en-US" dirty="0"/>
              <a:t>to different cultural and societal </a:t>
            </a:r>
            <a:r>
              <a:rPr lang="en-US" dirty="0" smtClean="0"/>
              <a:t>expectations</a:t>
            </a:r>
          </a:p>
          <a:p>
            <a:pPr lvl="1">
              <a:lnSpc>
                <a:spcPct val="120000"/>
              </a:lnSpc>
            </a:pPr>
            <a:r>
              <a:rPr lang="en-US" dirty="0" smtClean="0"/>
              <a:t>Reducing/restructuring work </a:t>
            </a:r>
            <a:r>
              <a:rPr lang="en-US" dirty="0"/>
              <a:t>hours can help </a:t>
            </a:r>
            <a:r>
              <a:rPr lang="en-US" dirty="0" smtClean="0"/>
              <a:t>physicians </a:t>
            </a:r>
            <a:r>
              <a:rPr lang="en-US" dirty="0"/>
              <a:t>recover from burnout.</a:t>
            </a:r>
            <a:r>
              <a:rPr lang="en-US" baseline="30000" dirty="0"/>
              <a:t>1</a:t>
            </a:r>
            <a:endParaRPr lang="en-US" baseline="30000" dirty="0" smtClean="0"/>
          </a:p>
          <a:p>
            <a:pPr>
              <a:lnSpc>
                <a:spcPct val="120000"/>
              </a:lnSpc>
            </a:pPr>
            <a:r>
              <a:rPr lang="en-US" dirty="0"/>
              <a:t>Provide </a:t>
            </a:r>
            <a:r>
              <a:rPr lang="en-US" dirty="0" smtClean="0"/>
              <a:t>resources </a:t>
            </a:r>
            <a:r>
              <a:rPr lang="en-US" dirty="0"/>
              <a:t>to </a:t>
            </a:r>
            <a:r>
              <a:rPr lang="en-US" dirty="0" smtClean="0"/>
              <a:t>promote resilience </a:t>
            </a:r>
            <a:r>
              <a:rPr lang="en-US" dirty="0"/>
              <a:t>and </a:t>
            </a:r>
            <a:r>
              <a:rPr lang="en-US" dirty="0" smtClean="0"/>
              <a:t>self-care</a:t>
            </a:r>
          </a:p>
          <a:p>
            <a:pPr lvl="1">
              <a:lnSpc>
                <a:spcPct val="120000"/>
              </a:lnSpc>
            </a:pPr>
            <a:r>
              <a:rPr lang="en-US" dirty="0" smtClean="0"/>
              <a:t>Confidential counseling, coaching, resilience training</a:t>
            </a:r>
          </a:p>
          <a:p>
            <a:pPr lvl="1">
              <a:lnSpc>
                <a:spcPct val="120000"/>
              </a:lnSpc>
            </a:pPr>
            <a:r>
              <a:rPr lang="en-US" dirty="0" smtClean="0"/>
              <a:t>Important not to shift blame for burnout onto individual</a:t>
            </a:r>
          </a:p>
          <a:p>
            <a:endParaRPr lang="en-US" dirty="0" smtClean="0"/>
          </a:p>
        </p:txBody>
      </p:sp>
      <p:sp>
        <p:nvSpPr>
          <p:cNvPr id="4" name="TextBox 3"/>
          <p:cNvSpPr txBox="1"/>
          <p:nvPr/>
        </p:nvSpPr>
        <p:spPr>
          <a:xfrm>
            <a:off x="1053616" y="6330668"/>
            <a:ext cx="7946546" cy="369332"/>
          </a:xfrm>
          <a:prstGeom prst="rect">
            <a:avLst/>
          </a:prstGeom>
          <a:noFill/>
        </p:spPr>
        <p:txBody>
          <a:bodyPr wrap="square" rtlCol="0">
            <a:spAutoFit/>
          </a:bodyPr>
          <a:lstStyle/>
          <a:p>
            <a:r>
              <a:rPr lang="en-US" dirty="0" smtClean="0"/>
              <a:t>1. </a:t>
            </a:r>
            <a:r>
              <a:rPr lang="en-US" dirty="0" err="1" smtClean="0"/>
              <a:t>Shanafelt</a:t>
            </a:r>
            <a:r>
              <a:rPr lang="en-US" dirty="0" smtClean="0"/>
              <a:t> </a:t>
            </a:r>
            <a:r>
              <a:rPr lang="en-US" dirty="0"/>
              <a:t>TD, </a:t>
            </a:r>
            <a:r>
              <a:rPr lang="en-US" dirty="0" smtClean="0"/>
              <a:t>et al. Mayo </a:t>
            </a:r>
            <a:r>
              <a:rPr lang="en-US" dirty="0" err="1"/>
              <a:t>Clin</a:t>
            </a:r>
            <a:r>
              <a:rPr lang="en-US" dirty="0"/>
              <a:t> Proc. 2016;91(7):836-848.</a:t>
            </a:r>
          </a:p>
        </p:txBody>
      </p:sp>
    </p:spTree>
    <p:extLst>
      <p:ext uri="{BB962C8B-B14F-4D97-AF65-F5344CB8AC3E}">
        <p14:creationId xmlns:p14="http://schemas.microsoft.com/office/powerpoint/2010/main" val="425588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072"/>
            <a:ext cx="8229600" cy="1143000"/>
          </a:xfrm>
        </p:spPr>
        <p:txBody>
          <a:bodyPr/>
          <a:lstStyle/>
          <a:p>
            <a:r>
              <a:rPr lang="en-US" dirty="0" smtClean="0"/>
              <a:t>Salary structure</a:t>
            </a:r>
            <a:endParaRPr lang="en-US" dirty="0"/>
          </a:p>
        </p:txBody>
      </p:sp>
      <p:sp>
        <p:nvSpPr>
          <p:cNvPr id="3" name="Content Placeholder 2"/>
          <p:cNvSpPr>
            <a:spLocks noGrp="1"/>
          </p:cNvSpPr>
          <p:nvPr>
            <p:ph idx="1"/>
          </p:nvPr>
        </p:nvSpPr>
        <p:spPr>
          <a:xfrm>
            <a:off x="457200" y="1466245"/>
            <a:ext cx="8412480" cy="5109216"/>
          </a:xfrm>
        </p:spPr>
        <p:txBody>
          <a:bodyPr>
            <a:normAutofit fontScale="77500" lnSpcReduction="20000"/>
          </a:bodyPr>
          <a:lstStyle/>
          <a:p>
            <a:pPr>
              <a:lnSpc>
                <a:spcPct val="120000"/>
              </a:lnSpc>
            </a:pPr>
            <a:r>
              <a:rPr lang="en-US" dirty="0" smtClean="0"/>
              <a:t>Use rewards/incentives wisely</a:t>
            </a:r>
          </a:p>
          <a:p>
            <a:pPr lvl="1">
              <a:lnSpc>
                <a:spcPct val="120000"/>
              </a:lnSpc>
            </a:pPr>
            <a:r>
              <a:rPr lang="en-US" dirty="0" smtClean="0"/>
              <a:t>Incentive pay (above base </a:t>
            </a:r>
            <a:r>
              <a:rPr lang="en-US" dirty="0"/>
              <a:t>salary</a:t>
            </a:r>
            <a:r>
              <a:rPr lang="en-US" dirty="0" smtClean="0"/>
              <a:t>) for extra productivity motivates additional effort, may improve satisfaction</a:t>
            </a:r>
          </a:p>
          <a:p>
            <a:pPr lvl="2">
              <a:lnSpc>
                <a:spcPct val="120000"/>
              </a:lnSpc>
            </a:pPr>
            <a:r>
              <a:rPr lang="en-US" dirty="0" smtClean="0"/>
              <a:t>Security of adequate base salary = safety</a:t>
            </a:r>
          </a:p>
          <a:p>
            <a:pPr lvl="1">
              <a:lnSpc>
                <a:spcPct val="120000"/>
              </a:lnSpc>
            </a:pPr>
            <a:r>
              <a:rPr lang="en-US" dirty="0" smtClean="0"/>
              <a:t>Pure incentive with most of salary at risk creates stress, incentivizes long hours that lead to burnout</a:t>
            </a:r>
          </a:p>
          <a:p>
            <a:pPr lvl="1">
              <a:lnSpc>
                <a:spcPct val="120000"/>
              </a:lnSpc>
            </a:pPr>
            <a:r>
              <a:rPr lang="en-US" dirty="0" smtClean="0"/>
              <a:t>Non-financial rewards (protected time, greater flexibility) may increase satisfaction/fulfillment </a:t>
            </a:r>
          </a:p>
          <a:p>
            <a:pPr>
              <a:lnSpc>
                <a:spcPct val="120000"/>
              </a:lnSpc>
            </a:pPr>
            <a:r>
              <a:rPr lang="en-US" dirty="0"/>
              <a:t>“Doctors </a:t>
            </a:r>
            <a:r>
              <a:rPr lang="en-US" dirty="0" smtClean="0"/>
              <a:t>fare </a:t>
            </a:r>
            <a:r>
              <a:rPr lang="en-US" dirty="0"/>
              <a:t>better in organizations where they are not compensated for individual productivity, are not under time stress, have more control over clinical issues, and are able to balance family life with their work</a:t>
            </a:r>
            <a:r>
              <a:rPr lang="en-US" dirty="0" smtClean="0"/>
              <a:t>.”</a:t>
            </a:r>
          </a:p>
          <a:p>
            <a:pPr lvl="1">
              <a:lnSpc>
                <a:spcPct val="120000"/>
              </a:lnSpc>
            </a:pPr>
            <a:r>
              <a:rPr lang="en-US" dirty="0" smtClean="0"/>
              <a:t> </a:t>
            </a:r>
            <a:r>
              <a:rPr lang="en-US" dirty="0"/>
              <a:t>(AHRQ grant HS00032)</a:t>
            </a:r>
          </a:p>
        </p:txBody>
      </p:sp>
    </p:spTree>
    <p:extLst>
      <p:ext uri="{BB962C8B-B14F-4D97-AF65-F5344CB8AC3E}">
        <p14:creationId xmlns:p14="http://schemas.microsoft.com/office/powerpoint/2010/main" val="370888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EMR</a:t>
            </a:r>
            <a:endParaRPr lang="en-US" dirty="0"/>
          </a:p>
        </p:txBody>
      </p:sp>
      <p:sp>
        <p:nvSpPr>
          <p:cNvPr id="3" name="Content Placeholder 2"/>
          <p:cNvSpPr>
            <a:spLocks noGrp="1"/>
          </p:cNvSpPr>
          <p:nvPr>
            <p:ph idx="1"/>
          </p:nvPr>
        </p:nvSpPr>
        <p:spPr>
          <a:xfrm>
            <a:off x="457200" y="1417638"/>
            <a:ext cx="8229600" cy="4582470"/>
          </a:xfrm>
        </p:spPr>
        <p:txBody>
          <a:bodyPr>
            <a:normAutofit fontScale="70000" lnSpcReduction="20000"/>
          </a:bodyPr>
          <a:lstStyle/>
          <a:p>
            <a:pPr>
              <a:lnSpc>
                <a:spcPct val="120000"/>
              </a:lnSpc>
            </a:pPr>
            <a:r>
              <a:rPr lang="en-US" dirty="0" smtClean="0"/>
              <a:t>Physicians </a:t>
            </a:r>
            <a:r>
              <a:rPr lang="en-US" dirty="0"/>
              <a:t>spend </a:t>
            </a:r>
            <a:r>
              <a:rPr lang="en-US" dirty="0" smtClean="0"/>
              <a:t>~ 33% of </a:t>
            </a:r>
            <a:r>
              <a:rPr lang="en-US" dirty="0"/>
              <a:t>their work hours performing </a:t>
            </a:r>
            <a:r>
              <a:rPr lang="en-US" dirty="0" smtClean="0"/>
              <a:t>direct clinical </a:t>
            </a:r>
            <a:r>
              <a:rPr lang="en-US" dirty="0"/>
              <a:t>work and 49</a:t>
            </a:r>
            <a:r>
              <a:rPr lang="en-US" dirty="0" smtClean="0"/>
              <a:t>% completing </a:t>
            </a:r>
            <a:r>
              <a:rPr lang="en-US" dirty="0"/>
              <a:t>clerical tasks and </a:t>
            </a:r>
            <a:r>
              <a:rPr lang="en-US" dirty="0" smtClean="0"/>
              <a:t>interfacing with </a:t>
            </a:r>
            <a:r>
              <a:rPr lang="en-US" dirty="0"/>
              <a:t>the </a:t>
            </a:r>
            <a:r>
              <a:rPr lang="en-US" dirty="0" smtClean="0"/>
              <a:t>EMR</a:t>
            </a:r>
            <a:r>
              <a:rPr lang="en-US" baseline="30000" dirty="0" smtClean="0"/>
              <a:t>1</a:t>
            </a:r>
          </a:p>
          <a:p>
            <a:pPr lvl="1">
              <a:lnSpc>
                <a:spcPct val="120000"/>
              </a:lnSpc>
            </a:pPr>
            <a:r>
              <a:rPr lang="en-US" dirty="0"/>
              <a:t>For every hour of </a:t>
            </a:r>
            <a:r>
              <a:rPr lang="en-US" dirty="0" smtClean="0"/>
              <a:t>clinical work, physicians </a:t>
            </a:r>
            <a:r>
              <a:rPr lang="en-US" dirty="0"/>
              <a:t>spent 2 </a:t>
            </a:r>
            <a:r>
              <a:rPr lang="en-US" dirty="0" smtClean="0"/>
              <a:t>hours on clerical work or EMR tasks</a:t>
            </a:r>
            <a:r>
              <a:rPr lang="en-US" baseline="30000" dirty="0" smtClean="0"/>
              <a:t>2</a:t>
            </a:r>
          </a:p>
          <a:p>
            <a:pPr lvl="1">
              <a:lnSpc>
                <a:spcPct val="120000"/>
              </a:lnSpc>
            </a:pPr>
            <a:r>
              <a:rPr lang="en-US" dirty="0" smtClean="0"/>
              <a:t>Time for charting not built into clinic schedules, often spills over to nights/weekends</a:t>
            </a:r>
          </a:p>
          <a:p>
            <a:pPr lvl="1">
              <a:lnSpc>
                <a:spcPct val="120000"/>
              </a:lnSpc>
            </a:pPr>
            <a:r>
              <a:rPr lang="en-US" dirty="0" smtClean="0"/>
              <a:t>Harder on older physicians, less tech-savvy</a:t>
            </a:r>
          </a:p>
          <a:p>
            <a:pPr>
              <a:lnSpc>
                <a:spcPct val="120000"/>
              </a:lnSpc>
            </a:pPr>
            <a:r>
              <a:rPr lang="en-US" dirty="0" smtClean="0"/>
              <a:t>Develop strategies to use technology for good</a:t>
            </a:r>
          </a:p>
          <a:p>
            <a:pPr lvl="1">
              <a:lnSpc>
                <a:spcPct val="120000"/>
              </a:lnSpc>
            </a:pPr>
            <a:r>
              <a:rPr lang="en-US" dirty="0" smtClean="0"/>
              <a:t>Templates, smart phrases, speech-to-text (Dragon/Fluency)</a:t>
            </a:r>
          </a:p>
          <a:p>
            <a:pPr lvl="1">
              <a:lnSpc>
                <a:spcPct val="120000"/>
              </a:lnSpc>
            </a:pPr>
            <a:r>
              <a:rPr lang="en-US" dirty="0" err="1" smtClean="0"/>
              <a:t>Precharting</a:t>
            </a:r>
            <a:r>
              <a:rPr lang="en-US" dirty="0" smtClean="0"/>
              <a:t> prior to visit can reduce clinic day stress</a:t>
            </a:r>
          </a:p>
          <a:p>
            <a:pPr>
              <a:lnSpc>
                <a:spcPct val="120000"/>
              </a:lnSpc>
            </a:pPr>
            <a:r>
              <a:rPr lang="en-US" dirty="0" smtClean="0"/>
              <a:t>Scribes can increase productivity, reduce stress/burnout</a:t>
            </a:r>
            <a:endParaRPr lang="en-US" dirty="0"/>
          </a:p>
        </p:txBody>
      </p:sp>
      <p:sp>
        <p:nvSpPr>
          <p:cNvPr id="4" name="TextBox 3"/>
          <p:cNvSpPr txBox="1"/>
          <p:nvPr/>
        </p:nvSpPr>
        <p:spPr>
          <a:xfrm>
            <a:off x="721360" y="5920540"/>
            <a:ext cx="6512560" cy="646331"/>
          </a:xfrm>
          <a:prstGeom prst="rect">
            <a:avLst/>
          </a:prstGeom>
          <a:noFill/>
        </p:spPr>
        <p:txBody>
          <a:bodyPr wrap="square" rtlCol="0">
            <a:spAutoFit/>
          </a:bodyPr>
          <a:lstStyle/>
          <a:p>
            <a:r>
              <a:rPr lang="en-US" dirty="0" smtClean="0"/>
              <a:t>1.Sinsky </a:t>
            </a:r>
            <a:r>
              <a:rPr lang="en-US" dirty="0"/>
              <a:t>C</a:t>
            </a:r>
            <a:r>
              <a:rPr lang="en-US" dirty="0" smtClean="0"/>
              <a:t>,, </a:t>
            </a:r>
            <a:r>
              <a:rPr lang="en-US" dirty="0"/>
              <a:t>et al. </a:t>
            </a:r>
            <a:r>
              <a:rPr lang="en-US" dirty="0" smtClean="0"/>
              <a:t>Ann </a:t>
            </a:r>
            <a:r>
              <a:rPr lang="en-US" dirty="0"/>
              <a:t>Intern Med. 2016</a:t>
            </a:r>
            <a:r>
              <a:rPr lang="en-US" dirty="0" smtClean="0"/>
              <a:t>; 165(11</a:t>
            </a:r>
            <a:r>
              <a:rPr lang="en-US" dirty="0"/>
              <a:t>):</a:t>
            </a:r>
            <a:r>
              <a:rPr lang="en-US" dirty="0" smtClean="0"/>
              <a:t>753-760</a:t>
            </a:r>
          </a:p>
          <a:p>
            <a:r>
              <a:rPr lang="en-US" dirty="0" smtClean="0"/>
              <a:t>2. </a:t>
            </a:r>
            <a:r>
              <a:rPr lang="en-US" dirty="0" err="1" smtClean="0"/>
              <a:t>Shanafelt</a:t>
            </a:r>
            <a:r>
              <a:rPr lang="en-US" dirty="0"/>
              <a:t> et al., JAMA </a:t>
            </a:r>
            <a:r>
              <a:rPr lang="en-US" dirty="0" smtClean="0"/>
              <a:t> 2017, 317:901-902</a:t>
            </a:r>
            <a:endParaRPr lang="en-US" dirty="0"/>
          </a:p>
        </p:txBody>
      </p:sp>
    </p:spTree>
    <p:extLst>
      <p:ext uri="{BB962C8B-B14F-4D97-AF65-F5344CB8AC3E}">
        <p14:creationId xmlns:p14="http://schemas.microsoft.com/office/powerpoint/2010/main" val="85169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Interventions</a:t>
            </a:r>
            <a:endParaRPr lang="en-US" dirty="0"/>
          </a:p>
        </p:txBody>
      </p:sp>
      <p:sp>
        <p:nvSpPr>
          <p:cNvPr id="3" name="Content Placeholder 2"/>
          <p:cNvSpPr>
            <a:spLocks noGrp="1"/>
          </p:cNvSpPr>
          <p:nvPr>
            <p:ph idx="1"/>
          </p:nvPr>
        </p:nvSpPr>
        <p:spPr>
          <a:xfrm>
            <a:off x="457200" y="1600200"/>
            <a:ext cx="8229600" cy="5047180"/>
          </a:xfrm>
        </p:spPr>
        <p:txBody>
          <a:bodyPr>
            <a:normAutofit fontScale="77500" lnSpcReduction="20000"/>
          </a:bodyPr>
          <a:lstStyle/>
          <a:p>
            <a:pPr>
              <a:lnSpc>
                <a:spcPct val="120000"/>
              </a:lnSpc>
            </a:pPr>
            <a:r>
              <a:rPr lang="en-US" dirty="0"/>
              <a:t>Develop targeted interventions</a:t>
            </a:r>
          </a:p>
          <a:p>
            <a:pPr lvl="1">
              <a:lnSpc>
                <a:spcPct val="120000"/>
              </a:lnSpc>
            </a:pPr>
            <a:r>
              <a:rPr lang="en-US" dirty="0"/>
              <a:t>identify local factors that could be rapidly altered to improve physician burnout and </a:t>
            </a:r>
            <a:r>
              <a:rPr lang="en-US" dirty="0" smtClean="0"/>
              <a:t>satisfaction</a:t>
            </a:r>
          </a:p>
          <a:p>
            <a:pPr lvl="1">
              <a:lnSpc>
                <a:spcPct val="120000"/>
              </a:lnSpc>
            </a:pPr>
            <a:r>
              <a:rPr lang="en-US" dirty="0" smtClean="0"/>
              <a:t>Look for “low-hanging fruit” – things everyone agrees need to be fixed and don’t cost much</a:t>
            </a:r>
          </a:p>
          <a:p>
            <a:pPr lvl="1">
              <a:lnSpc>
                <a:spcPct val="120000"/>
              </a:lnSpc>
            </a:pPr>
            <a:r>
              <a:rPr lang="en-US" dirty="0" smtClean="0"/>
              <a:t>Physicians must participate in designing change</a:t>
            </a:r>
          </a:p>
          <a:p>
            <a:pPr>
              <a:lnSpc>
                <a:spcPct val="120000"/>
              </a:lnSpc>
            </a:pPr>
            <a:r>
              <a:rPr lang="en-US" dirty="0"/>
              <a:t>Cultivate Community at Work</a:t>
            </a:r>
          </a:p>
          <a:p>
            <a:pPr lvl="1">
              <a:lnSpc>
                <a:spcPct val="120000"/>
              </a:lnSpc>
            </a:pPr>
            <a:r>
              <a:rPr lang="en-US" dirty="0" smtClean="0"/>
              <a:t>Celebrate </a:t>
            </a:r>
            <a:r>
              <a:rPr lang="en-US" dirty="0"/>
              <a:t>achievements, support peers through challenges, mentorship, shared learning experiences and down time (</a:t>
            </a:r>
            <a:r>
              <a:rPr lang="en-US" dirty="0" smtClean="0"/>
              <a:t>lounges, cafeteria spaces)</a:t>
            </a:r>
          </a:p>
          <a:p>
            <a:pPr lvl="1">
              <a:lnSpc>
                <a:spcPct val="120000"/>
              </a:lnSpc>
            </a:pPr>
            <a:r>
              <a:rPr lang="en-US" dirty="0" smtClean="0"/>
              <a:t>Support culture, arts, sports, conversations, “life at work”</a:t>
            </a:r>
          </a:p>
          <a:p>
            <a:pPr lvl="1">
              <a:lnSpc>
                <a:spcPct val="120000"/>
              </a:lnSpc>
            </a:pPr>
            <a:r>
              <a:rPr lang="en-US" dirty="0" smtClean="0"/>
              <a:t>Design workspaces that foster interactions </a:t>
            </a:r>
            <a:endParaRPr lang="en-US" dirty="0"/>
          </a:p>
          <a:p>
            <a:endParaRPr lang="en-US" dirty="0"/>
          </a:p>
          <a:p>
            <a:endParaRPr lang="en-US" dirty="0"/>
          </a:p>
        </p:txBody>
      </p:sp>
    </p:spTree>
    <p:extLst>
      <p:ext uri="{BB962C8B-B14F-4D97-AF65-F5344CB8AC3E}">
        <p14:creationId xmlns:p14="http://schemas.microsoft.com/office/powerpoint/2010/main" val="60487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Studied Interventions  </a:t>
            </a:r>
            <a:endParaRPr lang="en-US" dirty="0"/>
          </a:p>
        </p:txBody>
      </p:sp>
      <p:sp>
        <p:nvSpPr>
          <p:cNvPr id="3" name="Content Placeholder 2"/>
          <p:cNvSpPr>
            <a:spLocks noGrp="1"/>
          </p:cNvSpPr>
          <p:nvPr>
            <p:ph idx="1"/>
          </p:nvPr>
        </p:nvSpPr>
        <p:spPr/>
        <p:txBody>
          <a:bodyPr>
            <a:normAutofit fontScale="85000" lnSpcReduction="10000"/>
          </a:bodyPr>
          <a:lstStyle/>
          <a:p>
            <a:pPr>
              <a:lnSpc>
                <a:spcPct val="120000"/>
              </a:lnSpc>
            </a:pPr>
            <a:r>
              <a:rPr lang="en-US" dirty="0" smtClean="0"/>
              <a:t>From </a:t>
            </a:r>
            <a:r>
              <a:rPr lang="en-US" dirty="0"/>
              <a:t>AHRQ-funded Healthy Work Place </a:t>
            </a:r>
            <a:r>
              <a:rPr lang="en-US" dirty="0" smtClean="0"/>
              <a:t>Study:</a:t>
            </a:r>
          </a:p>
          <a:p>
            <a:pPr lvl="1">
              <a:lnSpc>
                <a:spcPct val="120000"/>
              </a:lnSpc>
            </a:pPr>
            <a:r>
              <a:rPr lang="en-US" dirty="0" smtClean="0"/>
              <a:t>Monthly </a:t>
            </a:r>
            <a:r>
              <a:rPr lang="en-US" dirty="0"/>
              <a:t>provider meetings focused on work life issues </a:t>
            </a:r>
            <a:endParaRPr lang="en-US" dirty="0" smtClean="0"/>
          </a:p>
          <a:p>
            <a:pPr lvl="1">
              <a:lnSpc>
                <a:spcPct val="120000"/>
              </a:lnSpc>
            </a:pPr>
            <a:r>
              <a:rPr lang="en-US" dirty="0" smtClean="0"/>
              <a:t>Diabetes </a:t>
            </a:r>
            <a:r>
              <a:rPr lang="en-US" dirty="0"/>
              <a:t>and depression </a:t>
            </a:r>
            <a:r>
              <a:rPr lang="en-US" dirty="0" smtClean="0"/>
              <a:t>screening QI projects </a:t>
            </a:r>
            <a:r>
              <a:rPr lang="en-US" dirty="0"/>
              <a:t>to engage office staff, enhance team work, and reduce the pressure on physicians </a:t>
            </a:r>
            <a:endParaRPr lang="en-US" dirty="0" smtClean="0"/>
          </a:p>
          <a:p>
            <a:pPr lvl="1">
              <a:lnSpc>
                <a:spcPct val="120000"/>
              </a:lnSpc>
            </a:pPr>
            <a:r>
              <a:rPr lang="en-US" dirty="0" smtClean="0"/>
              <a:t>MA’s enter data </a:t>
            </a:r>
            <a:r>
              <a:rPr lang="en-US" dirty="0"/>
              <a:t>into </a:t>
            </a:r>
            <a:r>
              <a:rPr lang="en-US" dirty="0" smtClean="0"/>
              <a:t>EHR, </a:t>
            </a:r>
            <a:r>
              <a:rPr lang="en-US" dirty="0"/>
              <a:t>track forms, </a:t>
            </a:r>
            <a:r>
              <a:rPr lang="en-US" dirty="0" smtClean="0"/>
              <a:t>send faxes.</a:t>
            </a:r>
          </a:p>
          <a:p>
            <a:pPr lvl="1">
              <a:lnSpc>
                <a:spcPct val="120000"/>
              </a:lnSpc>
            </a:pPr>
            <a:r>
              <a:rPr lang="en-US" dirty="0" smtClean="0"/>
              <a:t>Creating PCMH, ↓ panel size (# pts), flexibility for longer </a:t>
            </a:r>
            <a:r>
              <a:rPr lang="en-US" dirty="0" err="1" smtClean="0"/>
              <a:t>pt</a:t>
            </a:r>
            <a:r>
              <a:rPr lang="en-US" dirty="0" smtClean="0"/>
              <a:t> visits, </a:t>
            </a:r>
            <a:r>
              <a:rPr lang="en-US" dirty="0" smtClean="0">
                <a:sym typeface="Symbol" panose="05050102010706020507" pitchFamily="18" charset="2"/>
              </a:rPr>
              <a:t> support staff</a:t>
            </a:r>
          </a:p>
          <a:p>
            <a:pPr lvl="1"/>
            <a:endParaRPr lang="en-US" dirty="0"/>
          </a:p>
        </p:txBody>
      </p:sp>
    </p:spTree>
    <p:extLst>
      <p:ext uri="{BB962C8B-B14F-4D97-AF65-F5344CB8AC3E}">
        <p14:creationId xmlns:p14="http://schemas.microsoft.com/office/powerpoint/2010/main" val="1632338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Ideas</a:t>
            </a:r>
            <a:endParaRPr lang="en-US" dirty="0"/>
          </a:p>
        </p:txBody>
      </p:sp>
      <p:sp>
        <p:nvSpPr>
          <p:cNvPr id="3" name="Content Placeholder 2"/>
          <p:cNvSpPr>
            <a:spLocks noGrp="1"/>
          </p:cNvSpPr>
          <p:nvPr>
            <p:ph idx="1"/>
          </p:nvPr>
        </p:nvSpPr>
        <p:spPr>
          <a:xfrm>
            <a:off x="457200" y="1600200"/>
            <a:ext cx="8229600" cy="4738955"/>
          </a:xfrm>
        </p:spPr>
        <p:txBody>
          <a:bodyPr>
            <a:normAutofit fontScale="70000" lnSpcReduction="20000"/>
          </a:bodyPr>
          <a:lstStyle/>
          <a:p>
            <a:pPr>
              <a:lnSpc>
                <a:spcPct val="120000"/>
              </a:lnSpc>
            </a:pPr>
            <a:r>
              <a:rPr lang="en-US" dirty="0"/>
              <a:t>Creating standing order sets.</a:t>
            </a:r>
          </a:p>
          <a:p>
            <a:pPr>
              <a:lnSpc>
                <a:spcPct val="120000"/>
              </a:lnSpc>
            </a:pPr>
            <a:r>
              <a:rPr lang="en-US" dirty="0"/>
              <a:t>Providing responsive information technology support.</a:t>
            </a:r>
          </a:p>
          <a:p>
            <a:pPr>
              <a:lnSpc>
                <a:spcPct val="120000"/>
              </a:lnSpc>
            </a:pPr>
            <a:r>
              <a:rPr lang="en-US" dirty="0"/>
              <a:t>Reducing required activities.</a:t>
            </a:r>
          </a:p>
          <a:p>
            <a:pPr>
              <a:lnSpc>
                <a:spcPct val="120000"/>
              </a:lnSpc>
            </a:pPr>
            <a:r>
              <a:rPr lang="en-US" dirty="0"/>
              <a:t>Providing time in the workday </a:t>
            </a:r>
            <a:r>
              <a:rPr lang="en-US" dirty="0" smtClean="0"/>
              <a:t>to </a:t>
            </a:r>
            <a:r>
              <a:rPr lang="en-US" dirty="0"/>
              <a:t>complete </a:t>
            </a:r>
            <a:r>
              <a:rPr lang="en-US" dirty="0" smtClean="0"/>
              <a:t>documentation </a:t>
            </a:r>
            <a:r>
              <a:rPr lang="en-US" dirty="0"/>
              <a:t>tasks and enter data into the </a:t>
            </a:r>
            <a:r>
              <a:rPr lang="en-US" dirty="0" smtClean="0"/>
              <a:t>EHR.</a:t>
            </a:r>
            <a:endParaRPr lang="en-US" dirty="0"/>
          </a:p>
          <a:p>
            <a:pPr>
              <a:lnSpc>
                <a:spcPct val="120000"/>
              </a:lnSpc>
            </a:pPr>
            <a:r>
              <a:rPr lang="en-US" dirty="0"/>
              <a:t>Offering flexible or part-time work schedules.</a:t>
            </a:r>
          </a:p>
          <a:p>
            <a:pPr>
              <a:lnSpc>
                <a:spcPct val="120000"/>
              </a:lnSpc>
            </a:pPr>
            <a:r>
              <a:rPr lang="en-US" dirty="0"/>
              <a:t>Having leaders model and support work-home balance.</a:t>
            </a:r>
          </a:p>
          <a:p>
            <a:pPr>
              <a:lnSpc>
                <a:spcPct val="120000"/>
              </a:lnSpc>
            </a:pPr>
            <a:r>
              <a:rPr lang="en-US" dirty="0"/>
              <a:t>Hiring floating clinicians to cover unexpected leave.</a:t>
            </a:r>
          </a:p>
          <a:p>
            <a:pPr>
              <a:lnSpc>
                <a:spcPct val="120000"/>
              </a:lnSpc>
            </a:pPr>
            <a:r>
              <a:rPr lang="en-US" dirty="0"/>
              <a:t>Building workplace teams that address work flow and quality measures.</a:t>
            </a:r>
          </a:p>
          <a:p>
            <a:pPr>
              <a:lnSpc>
                <a:spcPct val="120000"/>
              </a:lnSpc>
            </a:pPr>
            <a:r>
              <a:rPr lang="en-US" dirty="0"/>
              <a:t>Ensuring values align between clinicians and leaders</a:t>
            </a:r>
          </a:p>
        </p:txBody>
      </p:sp>
      <p:sp>
        <p:nvSpPr>
          <p:cNvPr id="4" name="TextBox 3"/>
          <p:cNvSpPr txBox="1"/>
          <p:nvPr/>
        </p:nvSpPr>
        <p:spPr>
          <a:xfrm>
            <a:off x="375006" y="6175306"/>
            <a:ext cx="8567025" cy="369332"/>
          </a:xfrm>
          <a:prstGeom prst="rect">
            <a:avLst/>
          </a:prstGeom>
          <a:noFill/>
        </p:spPr>
        <p:txBody>
          <a:bodyPr wrap="none" rtlCol="0">
            <a:spAutoFit/>
          </a:bodyPr>
          <a:lstStyle/>
          <a:p>
            <a:r>
              <a:rPr lang="en-US"/>
              <a:t>https://www.ahrq.gov/professionals/clinicians-providers/ahrq-works/burnout/index.html</a:t>
            </a:r>
            <a:endParaRPr lang="en-US" dirty="0"/>
          </a:p>
        </p:txBody>
      </p:sp>
    </p:spTree>
    <p:extLst>
      <p:ext uri="{BB962C8B-B14F-4D97-AF65-F5344CB8AC3E}">
        <p14:creationId xmlns:p14="http://schemas.microsoft.com/office/powerpoint/2010/main" val="250019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9488"/>
          </a:xfrm>
        </p:spPr>
        <p:txBody>
          <a:bodyPr>
            <a:normAutofit fontScale="90000"/>
          </a:bodyPr>
          <a:lstStyle/>
          <a:p>
            <a:r>
              <a:rPr lang="en-US" dirty="0" smtClean="0"/>
              <a:t>Resources</a:t>
            </a:r>
            <a:endParaRPr lang="en-US" dirty="0"/>
          </a:p>
        </p:txBody>
      </p:sp>
      <p:sp>
        <p:nvSpPr>
          <p:cNvPr id="3" name="Content Placeholder 2"/>
          <p:cNvSpPr>
            <a:spLocks noGrp="1"/>
          </p:cNvSpPr>
          <p:nvPr>
            <p:ph idx="1"/>
          </p:nvPr>
        </p:nvSpPr>
        <p:spPr>
          <a:xfrm>
            <a:off x="385280" y="1045395"/>
            <a:ext cx="8553237" cy="5576299"/>
          </a:xfrm>
        </p:spPr>
        <p:txBody>
          <a:bodyPr>
            <a:normAutofit fontScale="55000" lnSpcReduction="20000"/>
          </a:bodyPr>
          <a:lstStyle/>
          <a:p>
            <a:r>
              <a:rPr lang="en-US" dirty="0"/>
              <a:t>AMA STEPS Forward™ collection has five professional well-being </a:t>
            </a:r>
            <a:r>
              <a:rPr lang="en-US" dirty="0" smtClean="0"/>
              <a:t>modules:</a:t>
            </a:r>
          </a:p>
          <a:p>
            <a:pPr lvl="1"/>
            <a:r>
              <a:rPr lang="en-US" sz="2200" dirty="0">
                <a:hlinkClick r:id="rId2"/>
              </a:rPr>
              <a:t>https://</a:t>
            </a:r>
            <a:r>
              <a:rPr lang="en-US" sz="2200" dirty="0" smtClean="0">
                <a:hlinkClick r:id="rId2"/>
              </a:rPr>
              <a:t>www.stepsforward.org/modules/joy-in-medicine</a:t>
            </a:r>
            <a:endParaRPr lang="en-US" sz="2200" dirty="0" smtClean="0"/>
          </a:p>
          <a:p>
            <a:r>
              <a:rPr lang="en-US" dirty="0" smtClean="0"/>
              <a:t>American College of Physicians</a:t>
            </a:r>
          </a:p>
          <a:p>
            <a:pPr lvl="1"/>
            <a:r>
              <a:rPr lang="en-US" sz="2200" dirty="0">
                <a:hlinkClick r:id="rId3"/>
              </a:rPr>
              <a:t>www.acponline.org/about-acp/chapters-regions/united-states/new-mexico-chapter/physician-burnout-and-wellness-information-and-resources</a:t>
            </a:r>
            <a:r>
              <a:rPr lang="en-US" sz="2200" dirty="0"/>
              <a:t> </a:t>
            </a:r>
          </a:p>
          <a:p>
            <a:r>
              <a:rPr lang="en-US" dirty="0" smtClean="0"/>
              <a:t>Institute </a:t>
            </a:r>
            <a:r>
              <a:rPr lang="en-US" dirty="0" smtClean="0"/>
              <a:t>for Healthcare Improvement</a:t>
            </a:r>
            <a:r>
              <a:rPr lang="en-US" dirty="0"/>
              <a:t>: IHI Framework for Improving Joy in Work</a:t>
            </a:r>
            <a:endParaRPr lang="en-US" dirty="0" smtClean="0"/>
          </a:p>
          <a:p>
            <a:pPr lvl="1"/>
            <a:r>
              <a:rPr lang="en-US" sz="2200" dirty="0">
                <a:hlinkClick r:id="rId4"/>
              </a:rPr>
              <a:t>http://</a:t>
            </a:r>
            <a:r>
              <a:rPr lang="en-US" sz="2200" dirty="0" smtClean="0">
                <a:hlinkClick r:id="rId4"/>
              </a:rPr>
              <a:t>www.ihi.org/resources/Pages/IHIWhitePapers/Framework-Improving-Joy-in-Work.aspx?gclid=Cj0KCQjw3ebdBRC1ARIsAD8U0V4lREOjFqqYY6VdVnq4EbfT_LTnz048NRnDGewYQHY3HdcnC3hVuc8aAvXaEALw_wcB</a:t>
            </a:r>
            <a:r>
              <a:rPr lang="en-US" sz="2200" dirty="0" smtClean="0"/>
              <a:t> </a:t>
            </a:r>
            <a:endParaRPr lang="en-US" sz="2200" dirty="0"/>
          </a:p>
          <a:p>
            <a:r>
              <a:rPr lang="en-US" dirty="0" smtClean="0"/>
              <a:t>Specialty Association resources</a:t>
            </a:r>
          </a:p>
          <a:p>
            <a:pPr lvl="1"/>
            <a:r>
              <a:rPr lang="en-US" dirty="0" smtClean="0"/>
              <a:t>AAFP:  </a:t>
            </a:r>
            <a:r>
              <a:rPr lang="en-US" sz="2200" dirty="0">
                <a:hlinkClick r:id="rId5"/>
              </a:rPr>
              <a:t>https://</a:t>
            </a:r>
            <a:r>
              <a:rPr lang="en-US" sz="2200" dirty="0" smtClean="0">
                <a:hlinkClick r:id="rId5"/>
              </a:rPr>
              <a:t>www.aafp.org/about/constituencies/resources/new-physicians/burnout.html</a:t>
            </a:r>
            <a:r>
              <a:rPr lang="en-US" sz="2200" dirty="0" smtClean="0"/>
              <a:t>  </a:t>
            </a:r>
            <a:endParaRPr lang="en-US" sz="2200" dirty="0"/>
          </a:p>
          <a:p>
            <a:pPr lvl="1"/>
            <a:r>
              <a:rPr lang="en-US" dirty="0"/>
              <a:t>ACEP:  </a:t>
            </a:r>
            <a:r>
              <a:rPr lang="en-US" sz="2200" dirty="0">
                <a:hlinkClick r:id="rId6"/>
              </a:rPr>
              <a:t>https://</a:t>
            </a:r>
            <a:r>
              <a:rPr lang="en-US" sz="2200" dirty="0" smtClean="0">
                <a:hlinkClick r:id="rId6"/>
              </a:rPr>
              <a:t>www.acep.org/globalassets/uploads/uploaded-files/acep/clinical-and-practice-management/resources/wellness/burnout-resources_062315.pdf</a:t>
            </a:r>
            <a:r>
              <a:rPr lang="en-US" sz="2200" dirty="0" smtClean="0"/>
              <a:t> </a:t>
            </a:r>
          </a:p>
          <a:p>
            <a:pPr lvl="1"/>
            <a:r>
              <a:rPr lang="en-US" sz="2700" dirty="0" smtClean="0"/>
              <a:t>AAN</a:t>
            </a:r>
            <a:r>
              <a:rPr lang="en-US" sz="2700" dirty="0"/>
              <a:t>: </a:t>
            </a:r>
            <a:r>
              <a:rPr lang="en-US" sz="2200" dirty="0">
                <a:hlinkClick r:id="rId7"/>
              </a:rPr>
              <a:t>https://www.aan.com/tools-and-resources/practicing-neurologists-administrators/career-articles/why-are-neurologists-burned-out</a:t>
            </a:r>
            <a:r>
              <a:rPr lang="en-US" sz="2200" dirty="0" smtClean="0">
                <a:hlinkClick r:id="rId7"/>
              </a:rPr>
              <a:t>/</a:t>
            </a:r>
            <a:r>
              <a:rPr lang="en-US" sz="2200" dirty="0" smtClean="0"/>
              <a:t> </a:t>
            </a:r>
          </a:p>
          <a:p>
            <a:r>
              <a:rPr lang="en-US" dirty="0" smtClean="0"/>
              <a:t>AHRQ Research Funding:</a:t>
            </a:r>
          </a:p>
          <a:p>
            <a:pPr lvl="1"/>
            <a:r>
              <a:rPr lang="en-US" dirty="0">
                <a:hlinkClick r:id="rId8"/>
              </a:rPr>
              <a:t>https://</a:t>
            </a:r>
            <a:r>
              <a:rPr lang="en-US" dirty="0" smtClean="0">
                <a:hlinkClick r:id="rId8"/>
              </a:rPr>
              <a:t>www.ahrq.gov/professionals/clinicians-providers/ahrq-works/burnout/index.html</a:t>
            </a:r>
            <a:r>
              <a:rPr lang="en-US" dirty="0" smtClean="0"/>
              <a:t> </a:t>
            </a:r>
            <a:endParaRPr lang="en-US" dirty="0"/>
          </a:p>
          <a:p>
            <a:r>
              <a:rPr lang="en-US" dirty="0" smtClean="0"/>
              <a:t>Other:</a:t>
            </a:r>
          </a:p>
          <a:p>
            <a:pPr lvl="1"/>
            <a:r>
              <a:rPr lang="en-US" dirty="0" smtClean="0"/>
              <a:t>The Happy MD: </a:t>
            </a:r>
            <a:r>
              <a:rPr lang="en-US" dirty="0" smtClean="0">
                <a:hlinkClick r:id="rId9"/>
              </a:rPr>
              <a:t>https</a:t>
            </a:r>
            <a:r>
              <a:rPr lang="en-US" dirty="0">
                <a:hlinkClick r:id="rId9"/>
              </a:rPr>
              <a:t>://www.thehappymd.com</a:t>
            </a:r>
            <a:r>
              <a:rPr lang="en-US" dirty="0" smtClean="0">
                <a:hlinkClick r:id="rId9"/>
              </a:rPr>
              <a:t>/</a:t>
            </a:r>
            <a:endParaRPr lang="en-US" dirty="0" smtClean="0"/>
          </a:p>
          <a:p>
            <a:pPr lvl="1"/>
            <a:r>
              <a:rPr lang="en-US" dirty="0"/>
              <a:t>KevinMD.com</a:t>
            </a:r>
            <a:r>
              <a:rPr lang="en-US" dirty="0" smtClean="0"/>
              <a:t>: </a:t>
            </a:r>
            <a:r>
              <a:rPr lang="en-US" dirty="0" smtClean="0">
                <a:hlinkClick r:id="rId10"/>
              </a:rPr>
              <a:t>https</a:t>
            </a:r>
            <a:r>
              <a:rPr lang="en-US" dirty="0">
                <a:hlinkClick r:id="rId10"/>
              </a:rPr>
              <a:t>://</a:t>
            </a:r>
            <a:r>
              <a:rPr lang="en-US" dirty="0" smtClean="0">
                <a:hlinkClick r:id="rId10"/>
              </a:rPr>
              <a:t>www.kevinmd.com/blog/</a:t>
            </a:r>
            <a:r>
              <a:rPr lang="en-US" dirty="0" smtClean="0"/>
              <a:t>   </a:t>
            </a:r>
          </a:p>
          <a:p>
            <a:pPr lvl="1"/>
            <a:r>
              <a:rPr lang="en-US" dirty="0"/>
              <a:t>Helpguide.org: </a:t>
            </a:r>
            <a:r>
              <a:rPr lang="en-US" dirty="0">
                <a:hlinkClick r:id="rId11"/>
              </a:rPr>
              <a:t>https://www.helpguide.org</a:t>
            </a:r>
            <a:r>
              <a:rPr lang="en-US" dirty="0" smtClean="0">
                <a:hlinkClick r:id="rId11"/>
              </a:rPr>
              <a:t>/</a:t>
            </a:r>
            <a:r>
              <a:rPr lang="en-US" dirty="0" smtClean="0"/>
              <a:t> </a:t>
            </a:r>
          </a:p>
          <a:p>
            <a:pPr lvl="1"/>
            <a:r>
              <a:rPr lang="en-US" dirty="0"/>
              <a:t>Stressremedy.com: </a:t>
            </a:r>
            <a:r>
              <a:rPr lang="en-US" dirty="0">
                <a:hlinkClick r:id="rId12"/>
              </a:rPr>
              <a:t>https://stressremedy.com</a:t>
            </a:r>
            <a:r>
              <a:rPr lang="en-US" dirty="0" smtClean="0">
                <a:hlinkClick r:id="rId12"/>
              </a:rPr>
              <a:t>/</a:t>
            </a:r>
            <a:r>
              <a:rPr lang="en-US" dirty="0" smtClean="0"/>
              <a:t>  </a:t>
            </a:r>
          </a:p>
          <a:p>
            <a:pPr lvl="1"/>
            <a:r>
              <a:rPr lang="en-US" dirty="0" err="1" smtClean="0"/>
              <a:t>MedEdWeb</a:t>
            </a:r>
            <a:r>
              <a:rPr lang="en-US" dirty="0" smtClean="0"/>
              <a:t>:  </a:t>
            </a:r>
            <a:r>
              <a:rPr lang="en-US" dirty="0">
                <a:hlinkClick r:id="rId13"/>
              </a:rPr>
              <a:t>https://</a:t>
            </a:r>
            <a:r>
              <a:rPr lang="en-US" dirty="0" smtClean="0">
                <a:hlinkClick r:id="rId13"/>
              </a:rPr>
              <a:t>www.mededwebs.com/blog/well-being-index/7-resources-for-physicians-suffering-from-burnout</a:t>
            </a:r>
            <a:r>
              <a:rPr lang="en-US" dirty="0" smtClean="0"/>
              <a:t> </a:t>
            </a:r>
          </a:p>
        </p:txBody>
      </p:sp>
    </p:spTree>
    <p:extLst>
      <p:ext uri="{BB962C8B-B14F-4D97-AF65-F5344CB8AC3E}">
        <p14:creationId xmlns:p14="http://schemas.microsoft.com/office/powerpoint/2010/main" val="35588916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Career: Candle or Fuse?</a:t>
            </a:r>
            <a:endParaRPr lang="en-US" dirty="0"/>
          </a:p>
        </p:txBody>
      </p:sp>
      <p:pic>
        <p:nvPicPr>
          <p:cNvPr id="11" name="Content Placeholder 10"/>
          <p:cNvPicPr>
            <a:picLocks noGrp="1" noChangeAspect="1"/>
          </p:cNvPicPr>
          <p:nvPr>
            <p:ph sz="quarter" idx="4"/>
          </p:nvPr>
        </p:nvPicPr>
        <p:blipFill>
          <a:blip r:embed="rId2"/>
          <a:stretch>
            <a:fillRect/>
          </a:stretch>
        </p:blipFill>
        <p:spPr>
          <a:xfrm>
            <a:off x="4800999" y="1574799"/>
            <a:ext cx="3811712" cy="4535457"/>
          </a:xfrm>
          <a:prstGeom prst="rect">
            <a:avLst/>
          </a:prstGeom>
        </p:spPr>
      </p:pic>
      <p:pic>
        <p:nvPicPr>
          <p:cNvPr id="9" name="Picture 8"/>
          <p:cNvPicPr>
            <a:picLocks noChangeAspect="1"/>
          </p:cNvPicPr>
          <p:nvPr/>
        </p:nvPicPr>
        <p:blipFill rotWithShape="1">
          <a:blip r:embed="rId3"/>
          <a:srcRect l="10510" r="12918"/>
          <a:stretch/>
        </p:blipFill>
        <p:spPr>
          <a:xfrm>
            <a:off x="885759" y="1574800"/>
            <a:ext cx="3472881" cy="4535457"/>
          </a:xfrm>
          <a:prstGeom prst="rect">
            <a:avLst/>
          </a:prstGeom>
        </p:spPr>
      </p:pic>
    </p:spTree>
    <p:extLst>
      <p:ext uri="{BB962C8B-B14F-4D97-AF65-F5344CB8AC3E}">
        <p14:creationId xmlns:p14="http://schemas.microsoft.com/office/powerpoint/2010/main" val="1702952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3101" y="6341354"/>
            <a:ext cx="8583433" cy="369332"/>
          </a:xfrm>
          <a:prstGeom prst="rect">
            <a:avLst/>
          </a:prstGeom>
        </p:spPr>
        <p:txBody>
          <a:bodyPr wrap="square">
            <a:spAutoFit/>
          </a:bodyPr>
          <a:lstStyle/>
          <a:p>
            <a:r>
              <a:rPr lang="en-US" dirty="0"/>
              <a:t>https://www.medscape.com/slideshow/2018-lifestyle-burnout-depression-6009235#3</a:t>
            </a:r>
          </a:p>
        </p:txBody>
      </p:sp>
      <p:grpSp>
        <p:nvGrpSpPr>
          <p:cNvPr id="11" name="Group 10"/>
          <p:cNvGrpSpPr/>
          <p:nvPr/>
        </p:nvGrpSpPr>
        <p:grpSpPr>
          <a:xfrm>
            <a:off x="314591" y="297499"/>
            <a:ext cx="8514818" cy="5791200"/>
            <a:chOff x="314591" y="543989"/>
            <a:chExt cx="8514818" cy="5791200"/>
          </a:xfrm>
        </p:grpSpPr>
        <p:pic>
          <p:nvPicPr>
            <p:cNvPr id="4" name="Picture 3"/>
            <p:cNvPicPr>
              <a:picLocks noChangeAspect="1"/>
            </p:cNvPicPr>
            <p:nvPr/>
          </p:nvPicPr>
          <p:blipFill>
            <a:blip r:embed="rId2"/>
            <a:stretch>
              <a:fillRect/>
            </a:stretch>
          </p:blipFill>
          <p:spPr>
            <a:xfrm>
              <a:off x="314591" y="543989"/>
              <a:ext cx="8514818" cy="5791200"/>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2392367" y="1509321"/>
                <a:ext cx="771120" cy="116640"/>
              </p14:xfrm>
            </p:contentPart>
          </mc:Choice>
          <mc:Fallback xmlns="">
            <p:pic>
              <p:nvPicPr>
                <p:cNvPr id="9" name="Ink 8"/>
                <p:cNvPicPr/>
                <p:nvPr/>
              </p:nvPicPr>
              <p:blipFill>
                <a:blip r:embed="rId4"/>
                <a:stretch>
                  <a:fillRect/>
                </a:stretch>
              </p:blipFill>
              <p:spPr>
                <a:xfrm>
                  <a:off x="2373287" y="1471521"/>
                  <a:ext cx="8092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274727" y="1514361"/>
                <a:ext cx="292680" cy="86400"/>
              </p14:xfrm>
            </p:contentPart>
          </mc:Choice>
          <mc:Fallback xmlns="">
            <p:pic>
              <p:nvPicPr>
                <p:cNvPr id="10" name="Ink 9"/>
                <p:cNvPicPr/>
                <p:nvPr/>
              </p:nvPicPr>
              <p:blipFill>
                <a:blip r:embed="rId6"/>
                <a:stretch>
                  <a:fillRect/>
                </a:stretch>
              </p:blipFill>
              <p:spPr>
                <a:xfrm>
                  <a:off x="3255647" y="1476201"/>
                  <a:ext cx="330840" cy="162720"/>
                </a:xfrm>
                <a:prstGeom prst="rect">
                  <a:avLst/>
                </a:prstGeom>
              </p:spPr>
            </p:pic>
          </mc:Fallback>
        </mc:AlternateContent>
      </p:grpSp>
    </p:spTree>
    <p:extLst>
      <p:ext uri="{BB962C8B-B14F-4D97-AF65-F5344CB8AC3E}">
        <p14:creationId xmlns:p14="http://schemas.microsoft.com/office/powerpoint/2010/main" val="21731602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Not this</a:t>
            </a:r>
            <a:endParaRPr lang="en-US" dirty="0"/>
          </a:p>
        </p:txBody>
      </p:sp>
      <p:pic>
        <p:nvPicPr>
          <p:cNvPr id="8" name="Picture 7"/>
          <p:cNvPicPr>
            <a:picLocks noChangeAspect="1"/>
          </p:cNvPicPr>
          <p:nvPr/>
        </p:nvPicPr>
        <p:blipFill>
          <a:blip r:embed="rId2"/>
          <a:stretch>
            <a:fillRect/>
          </a:stretch>
        </p:blipFill>
        <p:spPr>
          <a:xfrm>
            <a:off x="603852" y="1832610"/>
            <a:ext cx="7936295" cy="3582670"/>
          </a:xfrm>
          <a:prstGeom prst="rect">
            <a:avLst/>
          </a:prstGeom>
        </p:spPr>
      </p:pic>
    </p:spTree>
    <p:extLst>
      <p:ext uri="{BB962C8B-B14F-4D97-AF65-F5344CB8AC3E}">
        <p14:creationId xmlns:p14="http://schemas.microsoft.com/office/powerpoint/2010/main" val="15691920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600200"/>
            <a:ext cx="8229600" cy="4964987"/>
          </a:xfrm>
        </p:spPr>
        <p:txBody>
          <a:bodyPr>
            <a:normAutofit fontScale="47500" lnSpcReduction="20000"/>
          </a:bodyPr>
          <a:lstStyle/>
          <a:p>
            <a:r>
              <a:rPr lang="en-US" dirty="0" err="1" smtClean="0"/>
              <a:t>Shanafelt</a:t>
            </a:r>
            <a:r>
              <a:rPr lang="en-US" dirty="0" smtClean="0"/>
              <a:t> </a:t>
            </a:r>
            <a:r>
              <a:rPr lang="en-US" dirty="0"/>
              <a:t>TD, West C, Zhao C, et al. Relationship between increased personal well-being and enhanced empathy among internal medicine residents. J Gen Intern Med. 2005;20(7):559–564.</a:t>
            </a:r>
          </a:p>
          <a:p>
            <a:endParaRPr lang="en-US" dirty="0"/>
          </a:p>
          <a:p>
            <a:r>
              <a:rPr lang="en-US" dirty="0" smtClean="0"/>
              <a:t>Firth-Cozens </a:t>
            </a:r>
            <a:r>
              <a:rPr lang="en-US" dirty="0"/>
              <a:t>J, </a:t>
            </a:r>
            <a:r>
              <a:rPr lang="en-US" dirty="0" err="1"/>
              <a:t>Greenhalgh</a:t>
            </a:r>
            <a:r>
              <a:rPr lang="en-US" dirty="0"/>
              <a:t> J. Doctors' perceptions of the links between stress and lowered clinical care. </a:t>
            </a:r>
            <a:r>
              <a:rPr lang="en-US" dirty="0" err="1"/>
              <a:t>Soc</a:t>
            </a:r>
            <a:r>
              <a:rPr lang="en-US" dirty="0"/>
              <a:t> </a:t>
            </a:r>
            <a:r>
              <a:rPr lang="en-US" dirty="0" err="1"/>
              <a:t>Sci</a:t>
            </a:r>
            <a:r>
              <a:rPr lang="en-US" dirty="0"/>
              <a:t> Med. 1997;44(7):1017–1022.</a:t>
            </a:r>
          </a:p>
          <a:p>
            <a:endParaRPr lang="en-US" dirty="0"/>
          </a:p>
          <a:p>
            <a:r>
              <a:rPr lang="en-US" dirty="0" err="1" smtClean="0"/>
              <a:t>Shanafelt</a:t>
            </a:r>
            <a:r>
              <a:rPr lang="en-US" dirty="0" smtClean="0"/>
              <a:t> </a:t>
            </a:r>
            <a:r>
              <a:rPr lang="en-US" dirty="0"/>
              <a:t>TD, Bradley KA, </a:t>
            </a:r>
            <a:r>
              <a:rPr lang="en-US" dirty="0" err="1"/>
              <a:t>Wipf</a:t>
            </a:r>
            <a:r>
              <a:rPr lang="en-US" dirty="0"/>
              <a:t> JE, Back AL. Burnout and self-reported patient care in an internal medicine residency program. Ann Intern Med. 2002;136(5):358–367.</a:t>
            </a:r>
          </a:p>
          <a:p>
            <a:endParaRPr lang="en-US" dirty="0"/>
          </a:p>
          <a:p>
            <a:r>
              <a:rPr lang="en-US" dirty="0" smtClean="0"/>
              <a:t>Williams </a:t>
            </a:r>
            <a:r>
              <a:rPr lang="en-US" dirty="0"/>
              <a:t>ES, Skinner AC. Outcomes of physician job satisfaction: a narrative review, implications, and directions for future research. Health Care Manage Rev. 2003;28(2):119–139.</a:t>
            </a:r>
          </a:p>
          <a:p>
            <a:endParaRPr lang="en-US" dirty="0"/>
          </a:p>
          <a:p>
            <a:r>
              <a:rPr lang="en-US" dirty="0" smtClean="0"/>
              <a:t>Gardiner </a:t>
            </a:r>
            <a:r>
              <a:rPr lang="en-US" dirty="0"/>
              <a:t>M, Sexton R, </a:t>
            </a:r>
            <a:r>
              <a:rPr lang="en-US" dirty="0" err="1"/>
              <a:t>Durbridge</a:t>
            </a:r>
            <a:r>
              <a:rPr lang="en-US" dirty="0"/>
              <a:t> M, Garrard K. The role of psychological well-being in retaining rural general practitioners. </a:t>
            </a:r>
            <a:r>
              <a:rPr lang="en-US" dirty="0" err="1"/>
              <a:t>Aust</a:t>
            </a:r>
            <a:r>
              <a:rPr lang="en-US" dirty="0"/>
              <a:t> J Rural Health. 2005;13(3):149–155.</a:t>
            </a:r>
          </a:p>
          <a:p>
            <a:endParaRPr lang="en-US" dirty="0"/>
          </a:p>
          <a:p>
            <a:r>
              <a:rPr lang="en-US" dirty="0" err="1" smtClean="0"/>
              <a:t>Wetterneck</a:t>
            </a:r>
            <a:r>
              <a:rPr lang="en-US" dirty="0" smtClean="0"/>
              <a:t> </a:t>
            </a:r>
            <a:r>
              <a:rPr lang="en-US" dirty="0"/>
              <a:t>TB, Linzer M, McMurray J, et al. </a:t>
            </a:r>
            <a:r>
              <a:rPr lang="en-US" dirty="0" err="1"/>
              <a:t>Worklife</a:t>
            </a:r>
            <a:r>
              <a:rPr lang="en-US" dirty="0"/>
              <a:t> and satisfaction of general internists. Arch Intern Med. 2002;162(6):649–656.</a:t>
            </a:r>
          </a:p>
          <a:p>
            <a:endParaRPr lang="en-US" dirty="0"/>
          </a:p>
          <a:p>
            <a:endParaRPr lang="en-US" dirty="0"/>
          </a:p>
        </p:txBody>
      </p:sp>
    </p:spTree>
    <p:extLst>
      <p:ext uri="{BB962C8B-B14F-4D97-AF65-F5344CB8AC3E}">
        <p14:creationId xmlns:p14="http://schemas.microsoft.com/office/powerpoint/2010/main" val="31270219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96001" y="1019726"/>
            <a:ext cx="6580598" cy="2564745"/>
          </a:xfrm>
          <a:prstGeom prst="rect">
            <a:avLst/>
          </a:prstGeom>
        </p:spPr>
      </p:pic>
      <p:pic>
        <p:nvPicPr>
          <p:cNvPr id="5" name="Picture 4"/>
          <p:cNvPicPr>
            <a:picLocks noChangeAspect="1"/>
          </p:cNvPicPr>
          <p:nvPr/>
        </p:nvPicPr>
        <p:blipFill>
          <a:blip r:embed="rId3"/>
          <a:stretch>
            <a:fillRect/>
          </a:stretch>
        </p:blipFill>
        <p:spPr>
          <a:xfrm>
            <a:off x="1396002" y="4086544"/>
            <a:ext cx="6580598" cy="2350213"/>
          </a:xfrm>
          <a:prstGeom prst="rect">
            <a:avLst/>
          </a:prstGeom>
        </p:spPr>
      </p:pic>
    </p:spTree>
    <p:extLst>
      <p:ext uri="{BB962C8B-B14F-4D97-AF65-F5344CB8AC3E}">
        <p14:creationId xmlns:p14="http://schemas.microsoft.com/office/powerpoint/2010/main" val="829241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Burnout Defined</a:t>
            </a:r>
            <a:endParaRPr lang="en-US" dirty="0"/>
          </a:p>
        </p:txBody>
      </p:sp>
      <p:sp>
        <p:nvSpPr>
          <p:cNvPr id="3" name="Content Placeholder 2"/>
          <p:cNvSpPr>
            <a:spLocks noGrp="1"/>
          </p:cNvSpPr>
          <p:nvPr>
            <p:ph idx="1"/>
          </p:nvPr>
        </p:nvSpPr>
        <p:spPr>
          <a:xfrm>
            <a:off x="457200" y="1313121"/>
            <a:ext cx="8229600" cy="4213371"/>
          </a:xfrm>
        </p:spPr>
        <p:txBody>
          <a:bodyPr/>
          <a:lstStyle/>
          <a:p>
            <a:pPr lvl="1"/>
            <a:r>
              <a:rPr lang="en-US" sz="2400" dirty="0" smtClean="0"/>
              <a:t>Loss </a:t>
            </a:r>
            <a:r>
              <a:rPr lang="en-US" sz="2400" dirty="0"/>
              <a:t>of the feeling that one’s work is important, valued and meaningful</a:t>
            </a:r>
          </a:p>
          <a:p>
            <a:pPr lvl="1"/>
            <a:r>
              <a:rPr lang="en-US" sz="2400" dirty="0" smtClean="0"/>
              <a:t>“</a:t>
            </a:r>
            <a:r>
              <a:rPr lang="en-US" sz="2400" dirty="0"/>
              <a:t>An erosion of the soul caused by a deterioration of one's values, dignity, spirit, and will.”*</a:t>
            </a:r>
          </a:p>
          <a:p>
            <a:endParaRPr lang="en-US" dirty="0"/>
          </a:p>
        </p:txBody>
      </p:sp>
      <p:pic>
        <p:nvPicPr>
          <p:cNvPr id="4" name="Picture 3"/>
          <p:cNvPicPr>
            <a:picLocks noChangeAspect="1"/>
          </p:cNvPicPr>
          <p:nvPr/>
        </p:nvPicPr>
        <p:blipFill>
          <a:blip r:embed="rId2"/>
          <a:stretch>
            <a:fillRect/>
          </a:stretch>
        </p:blipFill>
        <p:spPr>
          <a:xfrm>
            <a:off x="1215861" y="6119161"/>
            <a:ext cx="6712278" cy="591363"/>
          </a:xfrm>
          <a:prstGeom prst="rect">
            <a:avLst/>
          </a:prstGeom>
        </p:spPr>
      </p:pic>
      <p:pic>
        <p:nvPicPr>
          <p:cNvPr id="5" name="Picture 4"/>
          <p:cNvPicPr>
            <a:picLocks noChangeAspect="1"/>
          </p:cNvPicPr>
          <p:nvPr/>
        </p:nvPicPr>
        <p:blipFill>
          <a:blip r:embed="rId3"/>
          <a:stretch>
            <a:fillRect/>
          </a:stretch>
        </p:blipFill>
        <p:spPr>
          <a:xfrm>
            <a:off x="2131385" y="3066687"/>
            <a:ext cx="4365108" cy="2899679"/>
          </a:xfrm>
          <a:prstGeom prst="rect">
            <a:avLst/>
          </a:prstGeom>
        </p:spPr>
      </p:pic>
    </p:spTree>
    <p:extLst>
      <p:ext uri="{BB962C8B-B14F-4D97-AF65-F5344CB8AC3E}">
        <p14:creationId xmlns:p14="http://schemas.microsoft.com/office/powerpoint/2010/main" val="296060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Burnout</a:t>
            </a:r>
            <a:endParaRPr lang="en-US" dirty="0"/>
          </a:p>
        </p:txBody>
      </p:sp>
      <p:sp>
        <p:nvSpPr>
          <p:cNvPr id="3" name="Content Placeholder 2"/>
          <p:cNvSpPr>
            <a:spLocks noGrp="1"/>
          </p:cNvSpPr>
          <p:nvPr>
            <p:ph idx="1"/>
          </p:nvPr>
        </p:nvSpPr>
        <p:spPr>
          <a:xfrm>
            <a:off x="457200" y="1600200"/>
            <a:ext cx="8229600" cy="4871720"/>
          </a:xfrm>
        </p:spPr>
        <p:txBody>
          <a:bodyPr>
            <a:normAutofit fontScale="92500" lnSpcReduction="20000"/>
          </a:bodyPr>
          <a:lstStyle/>
          <a:p>
            <a:r>
              <a:rPr lang="en-US" dirty="0" smtClean="0"/>
              <a:t>Emotional Exhaustion:  </a:t>
            </a:r>
          </a:p>
          <a:p>
            <a:pPr lvl="1"/>
            <a:r>
              <a:rPr lang="en-US" dirty="0" smtClean="0"/>
              <a:t>Loss of emotional resources</a:t>
            </a:r>
          </a:p>
          <a:p>
            <a:pPr lvl="1"/>
            <a:r>
              <a:rPr lang="en-US" dirty="0" smtClean="0"/>
              <a:t>Unable to deal with patient and work demands</a:t>
            </a:r>
          </a:p>
          <a:p>
            <a:r>
              <a:rPr lang="en-US" dirty="0" smtClean="0"/>
              <a:t>Depersonalization:</a:t>
            </a:r>
          </a:p>
          <a:p>
            <a:pPr lvl="1"/>
            <a:r>
              <a:rPr lang="en-US" dirty="0"/>
              <a:t>Devaluation of individuals</a:t>
            </a:r>
          </a:p>
          <a:p>
            <a:pPr lvl="2"/>
            <a:r>
              <a:rPr lang="en-US" dirty="0" smtClean="0"/>
              <a:t>Loss of empathy for patients as people </a:t>
            </a:r>
          </a:p>
          <a:p>
            <a:pPr lvl="1"/>
            <a:r>
              <a:rPr lang="en-US" dirty="0" smtClean="0"/>
              <a:t>Viewing patients as “cases” or diseases </a:t>
            </a:r>
          </a:p>
          <a:p>
            <a:pPr lvl="1"/>
            <a:r>
              <a:rPr lang="en-US" dirty="0" smtClean="0"/>
              <a:t>Need </a:t>
            </a:r>
            <a:r>
              <a:rPr lang="en-US" dirty="0"/>
              <a:t>to vent about patients or </a:t>
            </a:r>
            <a:r>
              <a:rPr lang="en-US" dirty="0" smtClean="0"/>
              <a:t>work</a:t>
            </a:r>
          </a:p>
          <a:p>
            <a:pPr lvl="2"/>
            <a:r>
              <a:rPr lang="en-US" dirty="0" smtClean="0"/>
              <a:t>Cynicism, sarcasm, “war stories” </a:t>
            </a:r>
          </a:p>
          <a:p>
            <a:r>
              <a:rPr lang="en-US" dirty="0" smtClean="0"/>
              <a:t>Decreased Career Satisfaction</a:t>
            </a:r>
          </a:p>
          <a:p>
            <a:pPr lvl="1"/>
            <a:r>
              <a:rPr lang="en-US" dirty="0" smtClean="0"/>
              <a:t>Doubting the meaning and quality of work </a:t>
            </a:r>
          </a:p>
          <a:p>
            <a:pPr lvl="1"/>
            <a:r>
              <a:rPr lang="en-US" dirty="0" smtClean="0"/>
              <a:t>Fear of mistakes and their consequences</a:t>
            </a:r>
          </a:p>
        </p:txBody>
      </p:sp>
    </p:spTree>
    <p:extLst>
      <p:ext uri="{BB962C8B-B14F-4D97-AF65-F5344CB8AC3E}">
        <p14:creationId xmlns:p14="http://schemas.microsoft.com/office/powerpoint/2010/main" val="412817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Impact </a:t>
            </a:r>
            <a:r>
              <a:rPr lang="en-US" dirty="0"/>
              <a:t>of Burnout</a:t>
            </a:r>
            <a:r>
              <a:rPr lang="en-US" dirty="0" smtClean="0"/>
              <a:t>*</a:t>
            </a:r>
            <a:endParaRPr lang="en-US" dirty="0"/>
          </a:p>
        </p:txBody>
      </p:sp>
      <p:sp>
        <p:nvSpPr>
          <p:cNvPr id="3" name="Content Placeholder 2"/>
          <p:cNvSpPr>
            <a:spLocks noGrp="1"/>
          </p:cNvSpPr>
          <p:nvPr>
            <p:ph idx="1"/>
          </p:nvPr>
        </p:nvSpPr>
        <p:spPr>
          <a:xfrm>
            <a:off x="457200" y="1298766"/>
            <a:ext cx="8321040" cy="4910328"/>
          </a:xfrm>
        </p:spPr>
        <p:txBody>
          <a:bodyPr>
            <a:normAutofit/>
          </a:bodyPr>
          <a:lstStyle/>
          <a:p>
            <a:pPr lvl="1"/>
            <a:r>
              <a:rPr lang="en-US" dirty="0" smtClean="0"/>
              <a:t>Damage </a:t>
            </a:r>
            <a:r>
              <a:rPr lang="en-US" dirty="0"/>
              <a:t>to </a:t>
            </a:r>
            <a:r>
              <a:rPr lang="en-US" dirty="0" smtClean="0"/>
              <a:t>relationships (clinical &amp; personal)</a:t>
            </a:r>
          </a:p>
          <a:p>
            <a:pPr lvl="1"/>
            <a:r>
              <a:rPr lang="en-US" dirty="0" smtClean="0"/>
              <a:t>Lower patient satisfaction </a:t>
            </a:r>
          </a:p>
          <a:p>
            <a:pPr lvl="1"/>
            <a:r>
              <a:rPr lang="en-US" dirty="0" smtClean="0"/>
              <a:t>Lower quality of care</a:t>
            </a:r>
            <a:r>
              <a:rPr lang="en-US" dirty="0"/>
              <a:t>, </a:t>
            </a:r>
            <a:r>
              <a:rPr lang="en-US" dirty="0" smtClean="0"/>
              <a:t>increased </a:t>
            </a:r>
            <a:r>
              <a:rPr lang="en-US" dirty="0"/>
              <a:t>medical </a:t>
            </a:r>
            <a:r>
              <a:rPr lang="en-US" dirty="0" smtClean="0"/>
              <a:t>errors</a:t>
            </a:r>
            <a:endParaRPr lang="en-US" dirty="0"/>
          </a:p>
          <a:p>
            <a:pPr lvl="2"/>
            <a:r>
              <a:rPr lang="en-US" dirty="0" smtClean="0"/>
              <a:t>Higher malpractice risk</a:t>
            </a:r>
          </a:p>
          <a:p>
            <a:pPr lvl="1"/>
            <a:r>
              <a:rPr lang="en-US" dirty="0" smtClean="0"/>
              <a:t>Decreased productivity</a:t>
            </a:r>
          </a:p>
          <a:p>
            <a:pPr lvl="1"/>
            <a:r>
              <a:rPr lang="en-US" dirty="0"/>
              <a:t>Career dissatisfaction</a:t>
            </a:r>
          </a:p>
          <a:p>
            <a:pPr lvl="1"/>
            <a:r>
              <a:rPr lang="en-US" dirty="0" smtClean="0"/>
              <a:t>Higher physician and staff turnover </a:t>
            </a:r>
            <a:endParaRPr lang="en-US" dirty="0"/>
          </a:p>
          <a:p>
            <a:pPr lvl="1"/>
            <a:r>
              <a:rPr lang="en-US" dirty="0" smtClean="0"/>
              <a:t>Depression &amp; alcohol/substance abuse</a:t>
            </a:r>
            <a:endParaRPr lang="en-US" dirty="0"/>
          </a:p>
          <a:p>
            <a:pPr lvl="1"/>
            <a:r>
              <a:rPr lang="en-US" dirty="0" smtClean="0"/>
              <a:t>Physician suicide </a:t>
            </a:r>
            <a:endParaRPr lang="en-US" dirty="0"/>
          </a:p>
        </p:txBody>
      </p:sp>
      <p:sp>
        <p:nvSpPr>
          <p:cNvPr id="4" name="TextBox 3"/>
          <p:cNvSpPr txBox="1"/>
          <p:nvPr/>
        </p:nvSpPr>
        <p:spPr>
          <a:xfrm>
            <a:off x="629920" y="6209094"/>
            <a:ext cx="5836534" cy="646331"/>
          </a:xfrm>
          <a:prstGeom prst="rect">
            <a:avLst/>
          </a:prstGeom>
          <a:noFill/>
        </p:spPr>
        <p:txBody>
          <a:bodyPr wrap="none" rtlCol="0">
            <a:spAutoFit/>
          </a:bodyPr>
          <a:lstStyle/>
          <a:p>
            <a:r>
              <a:rPr lang="en-US" dirty="0" smtClean="0"/>
              <a:t>*Drummond D. Fam </a:t>
            </a:r>
            <a:r>
              <a:rPr lang="en-US" dirty="0" err="1"/>
              <a:t>Pract</a:t>
            </a:r>
            <a:r>
              <a:rPr lang="en-US" dirty="0"/>
              <a:t> </a:t>
            </a:r>
            <a:r>
              <a:rPr lang="en-US" dirty="0" err="1"/>
              <a:t>Manag</a:t>
            </a:r>
            <a:r>
              <a:rPr lang="en-US" dirty="0"/>
              <a:t>. 2015 Sep-Oct;22(5):</a:t>
            </a:r>
            <a:r>
              <a:rPr lang="en-US" dirty="0" smtClean="0"/>
              <a:t>42-47</a:t>
            </a:r>
          </a:p>
          <a:p>
            <a:endParaRPr lang="en-US" dirty="0"/>
          </a:p>
        </p:txBody>
      </p:sp>
    </p:spTree>
    <p:extLst>
      <p:ext uri="{BB962C8B-B14F-4D97-AF65-F5344CB8AC3E}">
        <p14:creationId xmlns:p14="http://schemas.microsoft.com/office/powerpoint/2010/main" val="165658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Suicide and Burnout</a:t>
            </a:r>
            <a:endParaRPr lang="en-US" dirty="0"/>
          </a:p>
        </p:txBody>
      </p:sp>
      <p:sp>
        <p:nvSpPr>
          <p:cNvPr id="3" name="Content Placeholder 2"/>
          <p:cNvSpPr>
            <a:spLocks noGrp="1"/>
          </p:cNvSpPr>
          <p:nvPr>
            <p:ph idx="1"/>
          </p:nvPr>
        </p:nvSpPr>
        <p:spPr>
          <a:xfrm>
            <a:off x="599441" y="1417637"/>
            <a:ext cx="8087360" cy="4617707"/>
          </a:xfrm>
        </p:spPr>
        <p:txBody>
          <a:bodyPr>
            <a:normAutofit fontScale="70000" lnSpcReduction="20000"/>
          </a:bodyPr>
          <a:lstStyle/>
          <a:p>
            <a:pPr>
              <a:lnSpc>
                <a:spcPct val="120000"/>
              </a:lnSpc>
            </a:pPr>
            <a:r>
              <a:rPr lang="en-US" dirty="0" smtClean="0"/>
              <a:t>A </a:t>
            </a:r>
            <a:r>
              <a:rPr lang="en-US" dirty="0"/>
              <a:t>doctor commits suicide in the U.S. every </a:t>
            </a:r>
            <a:r>
              <a:rPr lang="en-US" dirty="0" smtClean="0"/>
              <a:t>day</a:t>
            </a:r>
            <a:r>
              <a:rPr lang="en-US" baseline="30000" dirty="0" smtClean="0"/>
              <a:t>1</a:t>
            </a:r>
            <a:r>
              <a:rPr lang="en-US" dirty="0" smtClean="0"/>
              <a:t> </a:t>
            </a:r>
          </a:p>
          <a:p>
            <a:pPr lvl="1">
              <a:lnSpc>
                <a:spcPct val="120000"/>
              </a:lnSpc>
            </a:pPr>
            <a:r>
              <a:rPr lang="en-US" dirty="0" smtClean="0"/>
              <a:t>highest </a:t>
            </a:r>
            <a:r>
              <a:rPr lang="en-US" dirty="0"/>
              <a:t>suicide rate of any </a:t>
            </a:r>
            <a:r>
              <a:rPr lang="en-US" dirty="0" smtClean="0"/>
              <a:t>profession</a:t>
            </a:r>
          </a:p>
          <a:p>
            <a:pPr lvl="2">
              <a:lnSpc>
                <a:spcPct val="120000"/>
              </a:lnSpc>
            </a:pPr>
            <a:r>
              <a:rPr lang="en-US" dirty="0" smtClean="0"/>
              <a:t>28 </a:t>
            </a:r>
            <a:r>
              <a:rPr lang="en-US" dirty="0"/>
              <a:t>to 40 per 100,000 </a:t>
            </a:r>
            <a:endParaRPr lang="en-US" dirty="0" smtClean="0"/>
          </a:p>
          <a:p>
            <a:pPr lvl="1">
              <a:lnSpc>
                <a:spcPct val="120000"/>
              </a:lnSpc>
            </a:pPr>
            <a:r>
              <a:rPr lang="en-US" dirty="0" smtClean="0"/>
              <a:t>more </a:t>
            </a:r>
            <a:r>
              <a:rPr lang="en-US" dirty="0"/>
              <a:t>than twice that of the general </a:t>
            </a:r>
            <a:r>
              <a:rPr lang="en-US" dirty="0" smtClean="0"/>
              <a:t>population</a:t>
            </a:r>
          </a:p>
          <a:p>
            <a:pPr lvl="2">
              <a:lnSpc>
                <a:spcPct val="120000"/>
              </a:lnSpc>
            </a:pPr>
            <a:r>
              <a:rPr lang="en-US" dirty="0" smtClean="0"/>
              <a:t>12.3 per 100,000.</a:t>
            </a:r>
          </a:p>
          <a:p>
            <a:pPr>
              <a:lnSpc>
                <a:spcPct val="120000"/>
              </a:lnSpc>
            </a:pPr>
            <a:r>
              <a:rPr lang="en-US" dirty="0" smtClean="0"/>
              <a:t>Variety of causes (P</a:t>
            </a:r>
            <a:r>
              <a:rPr lang="en-US" dirty="0"/>
              <a:t>. </a:t>
            </a:r>
            <a:r>
              <a:rPr lang="en-US" dirty="0" err="1" smtClean="0"/>
              <a:t>Wible</a:t>
            </a:r>
            <a:r>
              <a:rPr lang="en-US" dirty="0" smtClean="0"/>
              <a:t>): </a:t>
            </a:r>
          </a:p>
          <a:p>
            <a:pPr lvl="1">
              <a:lnSpc>
                <a:spcPct val="120000"/>
              </a:lnSpc>
            </a:pPr>
            <a:r>
              <a:rPr lang="en-US" dirty="0" smtClean="0"/>
              <a:t>emotional </a:t>
            </a:r>
            <a:r>
              <a:rPr lang="en-US" dirty="0"/>
              <a:t>stress, </a:t>
            </a:r>
            <a:r>
              <a:rPr lang="en-US" dirty="0" smtClean="0"/>
              <a:t>long work hours, sleep </a:t>
            </a:r>
            <a:r>
              <a:rPr lang="en-US" dirty="0"/>
              <a:t>deprivation, </a:t>
            </a:r>
            <a:r>
              <a:rPr lang="en-US" dirty="0" smtClean="0"/>
              <a:t>bullying/hazing, “</a:t>
            </a:r>
            <a:r>
              <a:rPr lang="en-US" dirty="0"/>
              <a:t>assembly-line medicine,” pressure to produce </a:t>
            </a:r>
            <a:r>
              <a:rPr lang="en-US" dirty="0" smtClean="0"/>
              <a:t>RVUs, patient deaths, malpractice suits, </a:t>
            </a:r>
            <a:r>
              <a:rPr lang="en-US" dirty="0"/>
              <a:t>academic failures, </a:t>
            </a:r>
            <a:r>
              <a:rPr lang="en-US" dirty="0" smtClean="0"/>
              <a:t>etc.</a:t>
            </a:r>
          </a:p>
          <a:p>
            <a:pPr lvl="1">
              <a:lnSpc>
                <a:spcPct val="120000"/>
              </a:lnSpc>
            </a:pPr>
            <a:r>
              <a:rPr lang="en-US" dirty="0" smtClean="0"/>
              <a:t>“On-the-job </a:t>
            </a:r>
            <a:r>
              <a:rPr lang="en-US" dirty="0"/>
              <a:t>post-traumatic stress </a:t>
            </a:r>
            <a:r>
              <a:rPr lang="en-US" dirty="0" smtClean="0"/>
              <a:t>disorder”</a:t>
            </a:r>
            <a:r>
              <a:rPr lang="en-US" baseline="30000" dirty="0" smtClean="0"/>
              <a:t>2</a:t>
            </a:r>
            <a:r>
              <a:rPr lang="en-US" dirty="0" smtClean="0"/>
              <a:t> </a:t>
            </a:r>
          </a:p>
          <a:p>
            <a:pPr lvl="1">
              <a:lnSpc>
                <a:spcPct val="120000"/>
              </a:lnSpc>
            </a:pPr>
            <a:r>
              <a:rPr lang="en-US" dirty="0"/>
              <a:t>The term “burnout" </a:t>
            </a:r>
            <a:r>
              <a:rPr lang="en-US" dirty="0" smtClean="0"/>
              <a:t>shifts </a:t>
            </a:r>
            <a:r>
              <a:rPr lang="en-US" dirty="0"/>
              <a:t>blame to doctors for their emotional distress, deflecting attention from unsafe working conditions </a:t>
            </a:r>
          </a:p>
          <a:p>
            <a:pPr lvl="1">
              <a:lnSpc>
                <a:spcPct val="120000"/>
              </a:lnSpc>
            </a:pPr>
            <a:r>
              <a:rPr lang="en-US" dirty="0" smtClean="0"/>
              <a:t>Loss of physicians is a public </a:t>
            </a:r>
            <a:r>
              <a:rPr lang="en-US" dirty="0"/>
              <a:t>health </a:t>
            </a:r>
            <a:r>
              <a:rPr lang="en-US" dirty="0" smtClean="0"/>
              <a:t>crisis</a:t>
            </a:r>
          </a:p>
          <a:p>
            <a:pPr lvl="1">
              <a:lnSpc>
                <a:spcPct val="120000"/>
              </a:lnSpc>
            </a:pPr>
            <a:endParaRPr lang="en-US" dirty="0"/>
          </a:p>
        </p:txBody>
      </p:sp>
      <p:sp>
        <p:nvSpPr>
          <p:cNvPr id="4" name="Rectangle 3"/>
          <p:cNvSpPr/>
          <p:nvPr/>
        </p:nvSpPr>
        <p:spPr>
          <a:xfrm>
            <a:off x="233680" y="6035345"/>
            <a:ext cx="9448800" cy="738664"/>
          </a:xfrm>
          <a:prstGeom prst="rect">
            <a:avLst/>
          </a:prstGeom>
        </p:spPr>
        <p:txBody>
          <a:bodyPr wrap="square">
            <a:spAutoFit/>
          </a:bodyPr>
          <a:lstStyle/>
          <a:p>
            <a:r>
              <a:rPr lang="en-US" sz="1400" dirty="0" smtClean="0"/>
              <a:t>1. https</a:t>
            </a:r>
            <a:r>
              <a:rPr lang="en-US" sz="1400" dirty="0"/>
              <a:t>://</a:t>
            </a:r>
            <a:r>
              <a:rPr lang="en-US" sz="1400" dirty="0" smtClean="0"/>
              <a:t>www.webmd.com/mental-health/news/20180508/doctors-suicide-rate-highest-of-any-profession#1</a:t>
            </a:r>
          </a:p>
          <a:p>
            <a:r>
              <a:rPr lang="en-US" sz="1400" dirty="0" smtClean="0"/>
              <a:t>2. https</a:t>
            </a:r>
            <a:r>
              <a:rPr lang="en-US" sz="1400" dirty="0"/>
              <a:t>://</a:t>
            </a:r>
            <a:r>
              <a:rPr lang="en-US" sz="1400" dirty="0" smtClean="0"/>
              <a:t>www.washingtonpost.com/national/health-science/what-ive-learned-from-my-tally-of-757-doctor-suicides/2018/01/12/b0ea9126-eb50-11e7-9f92-10a2203f6c8d_story.html?noredirect=on&amp;utm_term</a:t>
            </a:r>
            <a:r>
              <a:rPr lang="en-US" sz="1400" dirty="0"/>
              <a:t>=.382b1d631f7c</a:t>
            </a:r>
          </a:p>
        </p:txBody>
      </p:sp>
    </p:spTree>
    <p:extLst>
      <p:ext uri="{BB962C8B-B14F-4D97-AF65-F5344CB8AC3E}">
        <p14:creationId xmlns:p14="http://schemas.microsoft.com/office/powerpoint/2010/main" val="156424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11141</TotalTime>
  <Words>3053</Words>
  <Application>Microsoft Office PowerPoint</Application>
  <PresentationFormat>On-screen Show (4:3)</PresentationFormat>
  <Paragraphs>392</Paragraphs>
  <Slides>52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Symbol</vt:lpstr>
      <vt:lpstr>Office Theme</vt:lpstr>
      <vt:lpstr>Faculty Wellness and Burnout</vt:lpstr>
      <vt:lpstr>Disclosures</vt:lpstr>
      <vt:lpstr>The Problem</vt:lpstr>
      <vt:lpstr>A Not-So-Silent Epidemic</vt:lpstr>
      <vt:lpstr>PowerPoint Presentation</vt:lpstr>
      <vt:lpstr>Burnout Defined</vt:lpstr>
      <vt:lpstr>Symptoms of Burnout</vt:lpstr>
      <vt:lpstr>Impact of Burnout*</vt:lpstr>
      <vt:lpstr>Suicide and Burnout</vt:lpstr>
      <vt:lpstr>Impact of Academic Burnout</vt:lpstr>
      <vt:lpstr>Possible Causes of Burnout</vt:lpstr>
      <vt:lpstr>PowerPoint Presentation</vt:lpstr>
      <vt:lpstr>The ReBICS Study at UConn</vt:lpstr>
      <vt:lpstr>Maslach Burnout Inventory (Abbreviated) – MBI-9  Maslach C, et al. The Maslach Burnout Inventory. 3rd ed. 1996</vt:lpstr>
      <vt:lpstr>Scoring the MBI-9</vt:lpstr>
      <vt:lpstr>Additional Questions</vt:lpstr>
      <vt:lpstr>Demographics</vt:lpstr>
      <vt:lpstr>aMBI Results </vt:lpstr>
      <vt:lpstr>Demographics and Burnout</vt:lpstr>
      <vt:lpstr>Sleep</vt:lpstr>
      <vt:lpstr>Exercise</vt:lpstr>
      <vt:lpstr>Lack of Sleep - Cause or Effect?</vt:lpstr>
      <vt:lpstr>Sleep loss causes burnout</vt:lpstr>
      <vt:lpstr>Consequences of Sleep deprivation</vt:lpstr>
      <vt:lpstr>UConn Burnout Questions</vt:lpstr>
      <vt:lpstr>Academic Pursuits</vt:lpstr>
      <vt:lpstr>Satisfaction</vt:lpstr>
      <vt:lpstr>Satisfaction, cont.</vt:lpstr>
      <vt:lpstr>Engagement</vt:lpstr>
      <vt:lpstr>Academic Issues: Satisfaction </vt:lpstr>
      <vt:lpstr>Academic Issues: Importance</vt:lpstr>
      <vt:lpstr>Academic Contributors to Burnout?</vt:lpstr>
      <vt:lpstr>Alignment of Effort</vt:lpstr>
      <vt:lpstr>Effort Mismatch vs. EE: Clinical</vt:lpstr>
      <vt:lpstr>Mitigating Burnout</vt:lpstr>
      <vt:lpstr>PowerPoint Presentation</vt:lpstr>
      <vt:lpstr>No EasyTop-Down Solution</vt:lpstr>
      <vt:lpstr>How do you cope with burnout?</vt:lpstr>
      <vt:lpstr>Exercise and Burnout</vt:lpstr>
      <vt:lpstr>Changing your Organization</vt:lpstr>
      <vt:lpstr>Strategies for Leaders</vt:lpstr>
      <vt:lpstr>Strategies, cont.</vt:lpstr>
      <vt:lpstr>Salary structure</vt:lpstr>
      <vt:lpstr>EMR</vt:lpstr>
      <vt:lpstr>Interventions</vt:lpstr>
      <vt:lpstr>Studied Interventions  </vt:lpstr>
      <vt:lpstr>Other Ideas</vt:lpstr>
      <vt:lpstr>Resources</vt:lpstr>
      <vt:lpstr>Your Career: Candle or Fuse?</vt:lpstr>
      <vt:lpstr>Not this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CBallestrini</dc:creator>
  <cp:lastModifiedBy>Greenfield,John</cp:lastModifiedBy>
  <cp:revision>244</cp:revision>
  <dcterms:created xsi:type="dcterms:W3CDTF">2013-10-10T18:53:03Z</dcterms:created>
  <dcterms:modified xsi:type="dcterms:W3CDTF">2018-10-11T02:02:05Z</dcterms:modified>
</cp:coreProperties>
</file>