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7" r:id="rId2"/>
    <p:sldId id="2004" r:id="rId3"/>
    <p:sldId id="269" r:id="rId4"/>
    <p:sldId id="270" r:id="rId5"/>
    <p:sldId id="271" r:id="rId6"/>
    <p:sldId id="2000" r:id="rId7"/>
    <p:sldId id="304" r:id="rId8"/>
    <p:sldId id="300" r:id="rId9"/>
    <p:sldId id="2002" r:id="rId10"/>
    <p:sldId id="302" r:id="rId11"/>
    <p:sldId id="299" r:id="rId12"/>
    <p:sldId id="298" r:id="rId13"/>
    <p:sldId id="297" r:id="rId14"/>
    <p:sldId id="296" r:id="rId15"/>
    <p:sldId id="306" r:id="rId16"/>
    <p:sldId id="303" r:id="rId17"/>
    <p:sldId id="305" r:id="rId18"/>
    <p:sldId id="268" r:id="rId19"/>
    <p:sldId id="272" r:id="rId20"/>
    <p:sldId id="19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Holmes" initials="GH" lastIdx="1" clrIdx="0">
    <p:extLst>
      <p:ext uri="{19B8F6BF-5375-455C-9EA6-DF929625EA0E}">
        <p15:presenceInfo xmlns:p15="http://schemas.microsoft.com/office/powerpoint/2012/main" userId="Gregory Holm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59" d="100"/>
          <a:sy n="59" d="100"/>
        </p:scale>
        <p:origin x="956" y="182"/>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8F902-1F37-45C5-B517-2D3EBA4F860C}"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US"/>
        </a:p>
      </dgm:t>
    </dgm:pt>
    <dgm:pt modelId="{094139A3-1914-447D-AE87-F86CD9023F90}">
      <dgm:prSet phldrT="[Text]"/>
      <dgm:spPr/>
      <dgm:t>
        <a:bodyPr/>
        <a:lstStyle/>
        <a:p>
          <a:r>
            <a:rPr lang="en-US" dirty="0"/>
            <a:t>Neurological </a:t>
          </a:r>
        </a:p>
        <a:p>
          <a:r>
            <a:rPr lang="en-US" dirty="0"/>
            <a:t>Sciences</a:t>
          </a:r>
        </a:p>
      </dgm:t>
    </dgm:pt>
    <dgm:pt modelId="{4AAF00FC-3977-447B-934A-75ADF366CB57}" type="parTrans" cxnId="{8434B962-EFD1-4520-B35A-BE6F7066E66B}">
      <dgm:prSet/>
      <dgm:spPr/>
      <dgm:t>
        <a:bodyPr/>
        <a:lstStyle/>
        <a:p>
          <a:endParaRPr lang="en-US"/>
        </a:p>
      </dgm:t>
    </dgm:pt>
    <dgm:pt modelId="{E493C203-02E8-494E-A00B-37F2E2BD2977}" type="sibTrans" cxnId="{8434B962-EFD1-4520-B35A-BE6F7066E66B}">
      <dgm:prSet/>
      <dgm:spPr/>
      <dgm:t>
        <a:bodyPr/>
        <a:lstStyle/>
        <a:p>
          <a:endParaRPr lang="en-US"/>
        </a:p>
      </dgm:t>
    </dgm:pt>
    <dgm:pt modelId="{335E3F00-9084-4CD5-894C-F0F5EBBE706A}">
      <dgm:prSet phldrT="[Text]"/>
      <dgm:spPr/>
      <dgm:t>
        <a:bodyPr/>
        <a:lstStyle/>
        <a:p>
          <a:r>
            <a:rPr lang="en-US" dirty="0"/>
            <a:t>Graduate Program in Neuroscience</a:t>
          </a:r>
        </a:p>
      </dgm:t>
    </dgm:pt>
    <dgm:pt modelId="{C90162CA-FC2D-4811-B14B-211542BC2E89}" type="parTrans" cxnId="{449E1C4C-918C-4529-BA1E-9A48F6E028BD}">
      <dgm:prSet/>
      <dgm:spPr/>
      <dgm:t>
        <a:bodyPr/>
        <a:lstStyle/>
        <a:p>
          <a:endParaRPr lang="en-US"/>
        </a:p>
      </dgm:t>
    </dgm:pt>
    <dgm:pt modelId="{E43465AF-42B5-4386-AEDC-272AC7926C39}" type="sibTrans" cxnId="{449E1C4C-918C-4529-BA1E-9A48F6E028BD}">
      <dgm:prSet/>
      <dgm:spPr/>
      <dgm:t>
        <a:bodyPr/>
        <a:lstStyle/>
        <a:p>
          <a:endParaRPr lang="en-US"/>
        </a:p>
      </dgm:t>
    </dgm:pt>
    <dgm:pt modelId="{6ADA32F0-82FC-4AF0-943B-13FFDE3ED763}">
      <dgm:prSet phldrT="[Text]"/>
      <dgm:spPr/>
      <dgm:t>
        <a:bodyPr/>
        <a:lstStyle/>
        <a:p>
          <a:r>
            <a:rPr lang="en-US" dirty="0"/>
            <a:t>College of Medicine Departments</a:t>
          </a:r>
        </a:p>
      </dgm:t>
    </dgm:pt>
    <dgm:pt modelId="{5559A6B7-5E45-4EBC-A0F0-CD7A0E91768F}" type="parTrans" cxnId="{D1BE9CD7-5D47-47F2-9FD9-7A199644BD65}">
      <dgm:prSet/>
      <dgm:spPr/>
      <dgm:t>
        <a:bodyPr/>
        <a:lstStyle/>
        <a:p>
          <a:endParaRPr lang="en-US"/>
        </a:p>
      </dgm:t>
    </dgm:pt>
    <dgm:pt modelId="{FD920E44-5FF0-48A5-ABDE-305E1D2D781D}" type="sibTrans" cxnId="{D1BE9CD7-5D47-47F2-9FD9-7A199644BD65}">
      <dgm:prSet/>
      <dgm:spPr/>
      <dgm:t>
        <a:bodyPr/>
        <a:lstStyle/>
        <a:p>
          <a:endParaRPr lang="en-US"/>
        </a:p>
      </dgm:t>
    </dgm:pt>
    <dgm:pt modelId="{83C8D304-050E-43B2-88DB-3A22626A752B}">
      <dgm:prSet phldrT="[Text]"/>
      <dgm:spPr/>
      <dgm:t>
        <a:bodyPr/>
        <a:lstStyle/>
        <a:p>
          <a:r>
            <a:rPr lang="en-US" dirty="0"/>
            <a:t>Other Medical Schools (Dartmouth)</a:t>
          </a:r>
        </a:p>
      </dgm:t>
    </dgm:pt>
    <dgm:pt modelId="{DAC91359-E743-4B17-BAB4-8D12D4BA09B3}" type="parTrans" cxnId="{07A33508-C153-43E9-AFFD-A488F0C078FA}">
      <dgm:prSet/>
      <dgm:spPr/>
      <dgm:t>
        <a:bodyPr/>
        <a:lstStyle/>
        <a:p>
          <a:endParaRPr lang="en-US"/>
        </a:p>
      </dgm:t>
    </dgm:pt>
    <dgm:pt modelId="{13C0104F-69A6-46B7-ACBD-430F6199F22D}" type="sibTrans" cxnId="{07A33508-C153-43E9-AFFD-A488F0C078FA}">
      <dgm:prSet/>
      <dgm:spPr/>
      <dgm:t>
        <a:bodyPr/>
        <a:lstStyle/>
        <a:p>
          <a:endParaRPr lang="en-US"/>
        </a:p>
      </dgm:t>
    </dgm:pt>
    <dgm:pt modelId="{72F7A460-EDC8-4B35-B495-14A49C9ADD4F}">
      <dgm:prSet phldrT="[Text]"/>
      <dgm:spPr/>
      <dgm:t>
        <a:bodyPr/>
        <a:lstStyle/>
        <a:p>
          <a:r>
            <a:rPr lang="en-US" dirty="0"/>
            <a:t>Undergraduate </a:t>
          </a:r>
        </a:p>
        <a:p>
          <a:r>
            <a:rPr lang="en-US" dirty="0"/>
            <a:t>Departments</a:t>
          </a:r>
        </a:p>
      </dgm:t>
    </dgm:pt>
    <dgm:pt modelId="{3DA3C863-576D-472F-A6EE-9070937A0B5C}" type="parTrans" cxnId="{3218A802-0C72-4EA3-BB51-EF3E0101B1A1}">
      <dgm:prSet/>
      <dgm:spPr/>
      <dgm:t>
        <a:bodyPr/>
        <a:lstStyle/>
        <a:p>
          <a:endParaRPr lang="en-US"/>
        </a:p>
      </dgm:t>
    </dgm:pt>
    <dgm:pt modelId="{2B2BE835-97BA-4EB5-9EBA-D937BE5CC8E7}" type="sibTrans" cxnId="{3218A802-0C72-4EA3-BB51-EF3E0101B1A1}">
      <dgm:prSet/>
      <dgm:spPr/>
      <dgm:t>
        <a:bodyPr/>
        <a:lstStyle/>
        <a:p>
          <a:endParaRPr lang="en-US"/>
        </a:p>
      </dgm:t>
    </dgm:pt>
    <dgm:pt modelId="{FBE925DC-743F-4F8E-AF3F-895388D434C4}" type="pres">
      <dgm:prSet presAssocID="{3758F902-1F37-45C5-B517-2D3EBA4F860C}" presName="composite" presStyleCnt="0">
        <dgm:presLayoutVars>
          <dgm:chMax val="1"/>
          <dgm:dir/>
          <dgm:resizeHandles val="exact"/>
        </dgm:presLayoutVars>
      </dgm:prSet>
      <dgm:spPr/>
    </dgm:pt>
    <dgm:pt modelId="{BF682FCA-84A6-4AD8-8B01-AABC53342876}" type="pres">
      <dgm:prSet presAssocID="{3758F902-1F37-45C5-B517-2D3EBA4F860C}" presName="radial" presStyleCnt="0">
        <dgm:presLayoutVars>
          <dgm:animLvl val="ctr"/>
        </dgm:presLayoutVars>
      </dgm:prSet>
      <dgm:spPr/>
    </dgm:pt>
    <dgm:pt modelId="{8EDE4708-4A39-460D-8473-3127C64AD067}" type="pres">
      <dgm:prSet presAssocID="{094139A3-1914-447D-AE87-F86CD9023F90}" presName="centerShape" presStyleLbl="vennNode1" presStyleIdx="0" presStyleCnt="5" custLinFactNeighborX="0" custLinFactNeighborY="-2890"/>
      <dgm:spPr/>
    </dgm:pt>
    <dgm:pt modelId="{3839C54B-0345-4122-97A9-6B554E896D97}" type="pres">
      <dgm:prSet presAssocID="{335E3F00-9084-4CD5-894C-F0F5EBBE706A}" presName="node" presStyleLbl="vennNode1" presStyleIdx="1" presStyleCnt="5" custRadScaleRad="84219" custRadScaleInc="-3278">
        <dgm:presLayoutVars>
          <dgm:bulletEnabled val="1"/>
        </dgm:presLayoutVars>
      </dgm:prSet>
      <dgm:spPr/>
    </dgm:pt>
    <dgm:pt modelId="{78C80E38-D16E-46BC-9C9D-4D46D42454CA}" type="pres">
      <dgm:prSet presAssocID="{6ADA32F0-82FC-4AF0-943B-13FFDE3ED763}" presName="node" presStyleLbl="vennNode1" presStyleIdx="2" presStyleCnt="5" custRadScaleRad="80736" custRadScaleInc="0">
        <dgm:presLayoutVars>
          <dgm:bulletEnabled val="1"/>
        </dgm:presLayoutVars>
      </dgm:prSet>
      <dgm:spPr/>
    </dgm:pt>
    <dgm:pt modelId="{D63F4ED9-86A8-4788-BB20-318834F37526}" type="pres">
      <dgm:prSet presAssocID="{83C8D304-050E-43B2-88DB-3A22626A752B}" presName="node" presStyleLbl="vennNode1" presStyleIdx="3" presStyleCnt="5" custRadScaleRad="70447" custRadScaleInc="5666">
        <dgm:presLayoutVars>
          <dgm:bulletEnabled val="1"/>
        </dgm:presLayoutVars>
      </dgm:prSet>
      <dgm:spPr/>
    </dgm:pt>
    <dgm:pt modelId="{288F1763-CA62-4481-9C52-FE81BE343C9E}" type="pres">
      <dgm:prSet presAssocID="{72F7A460-EDC8-4B35-B495-14A49C9ADD4F}" presName="node" presStyleLbl="vennNode1" presStyleIdx="4" presStyleCnt="5" custRadScaleRad="79773" custRadScaleInc="0">
        <dgm:presLayoutVars>
          <dgm:bulletEnabled val="1"/>
        </dgm:presLayoutVars>
      </dgm:prSet>
      <dgm:spPr/>
    </dgm:pt>
  </dgm:ptLst>
  <dgm:cxnLst>
    <dgm:cxn modelId="{3218A802-0C72-4EA3-BB51-EF3E0101B1A1}" srcId="{094139A3-1914-447D-AE87-F86CD9023F90}" destId="{72F7A460-EDC8-4B35-B495-14A49C9ADD4F}" srcOrd="3" destOrd="0" parTransId="{3DA3C863-576D-472F-A6EE-9070937A0B5C}" sibTransId="{2B2BE835-97BA-4EB5-9EBA-D937BE5CC8E7}"/>
    <dgm:cxn modelId="{07A33508-C153-43E9-AFFD-A488F0C078FA}" srcId="{094139A3-1914-447D-AE87-F86CD9023F90}" destId="{83C8D304-050E-43B2-88DB-3A22626A752B}" srcOrd="2" destOrd="0" parTransId="{DAC91359-E743-4B17-BAB4-8D12D4BA09B3}" sibTransId="{13C0104F-69A6-46B7-ACBD-430F6199F22D}"/>
    <dgm:cxn modelId="{8434B962-EFD1-4520-B35A-BE6F7066E66B}" srcId="{3758F902-1F37-45C5-B517-2D3EBA4F860C}" destId="{094139A3-1914-447D-AE87-F86CD9023F90}" srcOrd="0" destOrd="0" parTransId="{4AAF00FC-3977-447B-934A-75ADF366CB57}" sibTransId="{E493C203-02E8-494E-A00B-37F2E2BD2977}"/>
    <dgm:cxn modelId="{449E1C4C-918C-4529-BA1E-9A48F6E028BD}" srcId="{094139A3-1914-447D-AE87-F86CD9023F90}" destId="{335E3F00-9084-4CD5-894C-F0F5EBBE706A}" srcOrd="0" destOrd="0" parTransId="{C90162CA-FC2D-4811-B14B-211542BC2E89}" sibTransId="{E43465AF-42B5-4386-AEDC-272AC7926C39}"/>
    <dgm:cxn modelId="{73110E91-CD34-42B9-83C0-6A48D5E8C4A1}" type="presOf" srcId="{094139A3-1914-447D-AE87-F86CD9023F90}" destId="{8EDE4708-4A39-460D-8473-3127C64AD067}" srcOrd="0" destOrd="0" presId="urn:microsoft.com/office/officeart/2005/8/layout/radial3"/>
    <dgm:cxn modelId="{455945B4-4B14-4C6C-AE9B-CF3E59E364CF}" type="presOf" srcId="{335E3F00-9084-4CD5-894C-F0F5EBBE706A}" destId="{3839C54B-0345-4122-97A9-6B554E896D97}" srcOrd="0" destOrd="0" presId="urn:microsoft.com/office/officeart/2005/8/layout/radial3"/>
    <dgm:cxn modelId="{D1BE9CD7-5D47-47F2-9FD9-7A199644BD65}" srcId="{094139A3-1914-447D-AE87-F86CD9023F90}" destId="{6ADA32F0-82FC-4AF0-943B-13FFDE3ED763}" srcOrd="1" destOrd="0" parTransId="{5559A6B7-5E45-4EBC-A0F0-CD7A0E91768F}" sibTransId="{FD920E44-5FF0-48A5-ABDE-305E1D2D781D}"/>
    <dgm:cxn modelId="{211494D8-1774-4734-A3F7-A5279A3D09BB}" type="presOf" srcId="{3758F902-1F37-45C5-B517-2D3EBA4F860C}" destId="{FBE925DC-743F-4F8E-AF3F-895388D434C4}" srcOrd="0" destOrd="0" presId="urn:microsoft.com/office/officeart/2005/8/layout/radial3"/>
    <dgm:cxn modelId="{953030D9-598A-4B61-88A3-F6EA0FBFC612}" type="presOf" srcId="{83C8D304-050E-43B2-88DB-3A22626A752B}" destId="{D63F4ED9-86A8-4788-BB20-318834F37526}" srcOrd="0" destOrd="0" presId="urn:microsoft.com/office/officeart/2005/8/layout/radial3"/>
    <dgm:cxn modelId="{2A5D1DEB-B0C2-47B8-8582-D6DD6C3C6757}" type="presOf" srcId="{6ADA32F0-82FC-4AF0-943B-13FFDE3ED763}" destId="{78C80E38-D16E-46BC-9C9D-4D46D42454CA}" srcOrd="0" destOrd="0" presId="urn:microsoft.com/office/officeart/2005/8/layout/radial3"/>
    <dgm:cxn modelId="{E7D989F6-7FCB-4143-B80A-5372665CF6AD}" type="presOf" srcId="{72F7A460-EDC8-4B35-B495-14A49C9ADD4F}" destId="{288F1763-CA62-4481-9C52-FE81BE343C9E}" srcOrd="0" destOrd="0" presId="urn:microsoft.com/office/officeart/2005/8/layout/radial3"/>
    <dgm:cxn modelId="{1C1DD00E-E3CA-4418-BDCA-5B97AC35658C}" type="presParOf" srcId="{FBE925DC-743F-4F8E-AF3F-895388D434C4}" destId="{BF682FCA-84A6-4AD8-8B01-AABC53342876}" srcOrd="0" destOrd="0" presId="urn:microsoft.com/office/officeart/2005/8/layout/radial3"/>
    <dgm:cxn modelId="{60B9BC37-C4D8-4E2A-BF71-EE1D89DF5F08}" type="presParOf" srcId="{BF682FCA-84A6-4AD8-8B01-AABC53342876}" destId="{8EDE4708-4A39-460D-8473-3127C64AD067}" srcOrd="0" destOrd="0" presId="urn:microsoft.com/office/officeart/2005/8/layout/radial3"/>
    <dgm:cxn modelId="{72AABABD-17FF-440C-A36B-EF7960384238}" type="presParOf" srcId="{BF682FCA-84A6-4AD8-8B01-AABC53342876}" destId="{3839C54B-0345-4122-97A9-6B554E896D97}" srcOrd="1" destOrd="0" presId="urn:microsoft.com/office/officeart/2005/8/layout/radial3"/>
    <dgm:cxn modelId="{F571E684-CA35-42B9-9DE7-B971C8864FAE}" type="presParOf" srcId="{BF682FCA-84A6-4AD8-8B01-AABC53342876}" destId="{78C80E38-D16E-46BC-9C9D-4D46D42454CA}" srcOrd="2" destOrd="0" presId="urn:microsoft.com/office/officeart/2005/8/layout/radial3"/>
    <dgm:cxn modelId="{AFA38E83-014B-4FB2-91EA-371955F8AEFC}" type="presParOf" srcId="{BF682FCA-84A6-4AD8-8B01-AABC53342876}" destId="{D63F4ED9-86A8-4788-BB20-318834F37526}" srcOrd="3" destOrd="0" presId="urn:microsoft.com/office/officeart/2005/8/layout/radial3"/>
    <dgm:cxn modelId="{51DAD428-1B73-4A1F-ADF5-A5837498637E}" type="presParOf" srcId="{BF682FCA-84A6-4AD8-8B01-AABC53342876}" destId="{288F1763-CA62-4481-9C52-FE81BE343C9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E4708-4A39-460D-8473-3127C64AD067}">
      <dsp:nvSpPr>
        <dsp:cNvPr id="0" name=""/>
        <dsp:cNvSpPr/>
      </dsp:nvSpPr>
      <dsp:spPr>
        <a:xfrm>
          <a:off x="3198977" y="1383787"/>
          <a:ext cx="3804046" cy="380404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Neurological </a:t>
          </a:r>
        </a:p>
        <a:p>
          <a:pPr marL="0" lvl="0" indent="0" algn="ctr" defTabSz="1733550">
            <a:lnSpc>
              <a:spcPct val="90000"/>
            </a:lnSpc>
            <a:spcBef>
              <a:spcPct val="0"/>
            </a:spcBef>
            <a:spcAft>
              <a:spcPct val="35000"/>
            </a:spcAft>
            <a:buNone/>
          </a:pPr>
          <a:r>
            <a:rPr lang="en-US" sz="3900" kern="1200" dirty="0"/>
            <a:t>Sciences</a:t>
          </a:r>
        </a:p>
      </dsp:txBody>
      <dsp:txXfrm>
        <a:off x="3756067" y="1940877"/>
        <a:ext cx="2689866" cy="2689866"/>
      </dsp:txXfrm>
    </dsp:sp>
    <dsp:sp modelId="{3839C54B-0345-4122-97A9-6B554E896D97}">
      <dsp:nvSpPr>
        <dsp:cNvPr id="0" name=""/>
        <dsp:cNvSpPr/>
      </dsp:nvSpPr>
      <dsp:spPr>
        <a:xfrm>
          <a:off x="4042608" y="394388"/>
          <a:ext cx="1902023" cy="1902023"/>
        </a:xfrm>
        <a:prstGeom prst="ellipse">
          <a:avLst/>
        </a:prstGeom>
        <a:solidFill>
          <a:schemeClr val="accent4">
            <a:alpha val="50000"/>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Graduate Program in Neuroscience</a:t>
          </a:r>
        </a:p>
      </dsp:txBody>
      <dsp:txXfrm>
        <a:off x="4321153" y="672933"/>
        <a:ext cx="1344933" cy="1344933"/>
      </dsp:txXfrm>
    </dsp:sp>
    <dsp:sp modelId="{78C80E38-D16E-46BC-9C9D-4D46D42454CA}">
      <dsp:nvSpPr>
        <dsp:cNvPr id="0" name=""/>
        <dsp:cNvSpPr/>
      </dsp:nvSpPr>
      <dsp:spPr>
        <a:xfrm>
          <a:off x="6150069" y="2477987"/>
          <a:ext cx="1902023" cy="190202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College of Medicine Departments</a:t>
          </a:r>
        </a:p>
      </dsp:txBody>
      <dsp:txXfrm>
        <a:off x="6428614" y="2756532"/>
        <a:ext cx="1344933" cy="1344933"/>
      </dsp:txXfrm>
    </dsp:sp>
    <dsp:sp modelId="{D63F4ED9-86A8-4788-BB20-318834F37526}">
      <dsp:nvSpPr>
        <dsp:cNvPr id="0" name=""/>
        <dsp:cNvSpPr/>
      </dsp:nvSpPr>
      <dsp:spPr>
        <a:xfrm>
          <a:off x="3994870" y="4216270"/>
          <a:ext cx="1902023" cy="1902023"/>
        </a:xfrm>
        <a:prstGeom prst="ellipse">
          <a:avLst/>
        </a:prstGeom>
        <a:solidFill>
          <a:schemeClr val="accent4">
            <a:alpha val="50000"/>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Other Medical Schools (Dartmouth)</a:t>
          </a:r>
        </a:p>
      </dsp:txBody>
      <dsp:txXfrm>
        <a:off x="4273415" y="4494815"/>
        <a:ext cx="1344933" cy="1344933"/>
      </dsp:txXfrm>
    </dsp:sp>
    <dsp:sp modelId="{288F1763-CA62-4481-9C52-FE81BE343C9E}">
      <dsp:nvSpPr>
        <dsp:cNvPr id="0" name=""/>
        <dsp:cNvSpPr/>
      </dsp:nvSpPr>
      <dsp:spPr>
        <a:xfrm>
          <a:off x="2173765" y="2477987"/>
          <a:ext cx="1902023" cy="190202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Undergraduate </a:t>
          </a:r>
        </a:p>
        <a:p>
          <a:pPr marL="0" lvl="0" indent="0" algn="ctr" defTabSz="711200">
            <a:lnSpc>
              <a:spcPct val="90000"/>
            </a:lnSpc>
            <a:spcBef>
              <a:spcPct val="0"/>
            </a:spcBef>
            <a:spcAft>
              <a:spcPct val="35000"/>
            </a:spcAft>
            <a:buNone/>
          </a:pPr>
          <a:r>
            <a:rPr lang="en-US" sz="1600" kern="1200" dirty="0"/>
            <a:t>Departments</a:t>
          </a:r>
        </a:p>
      </dsp:txBody>
      <dsp:txXfrm>
        <a:off x="2452310" y="2756532"/>
        <a:ext cx="1344933" cy="134493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1D9C-A881-4F9F-9C2B-0E53A3D6C5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0B2CF-DB66-44DE-A9B1-A2DB65FF5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84617B-A64E-4014-B9B6-6E63493A0B4D}"/>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5" name="Footer Placeholder 4">
            <a:extLst>
              <a:ext uri="{FF2B5EF4-FFF2-40B4-BE49-F238E27FC236}">
                <a16:creationId xmlns:a16="http://schemas.microsoft.com/office/drawing/2014/main" id="{1A92BCAD-0357-42B3-AB8B-49CB708C4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1981B-0A53-447B-B31E-B103CD7E6A3D}"/>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1429763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3702-B9C0-4A23-8E7F-FE875A3896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5CB0BA-5226-4B5C-BBCA-04611BED5A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DF43A-55D2-4419-837D-30BBED2F6628}"/>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5" name="Footer Placeholder 4">
            <a:extLst>
              <a:ext uri="{FF2B5EF4-FFF2-40B4-BE49-F238E27FC236}">
                <a16:creationId xmlns:a16="http://schemas.microsoft.com/office/drawing/2014/main" id="{AEAC20CE-5B47-47CE-9C12-B93B1633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CE528-6D4C-41FE-83EC-B1A713929934}"/>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170492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91131-46F7-4B28-B85E-7B40AA5935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8956E9-46E9-4794-B4E9-9B551955B2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ED1D6-D22A-4491-9C15-D7D809F01E3C}"/>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5" name="Footer Placeholder 4">
            <a:extLst>
              <a:ext uri="{FF2B5EF4-FFF2-40B4-BE49-F238E27FC236}">
                <a16:creationId xmlns:a16="http://schemas.microsoft.com/office/drawing/2014/main" id="{69CF251F-427A-4477-97D4-6C43BC0DA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61D10-0A99-42C8-B800-368CB06E3518}"/>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340601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E590-FDBA-428D-BB4C-53F86D62C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5A0CA-559F-4E47-942D-99EC20EF74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F2BB1-8154-4879-8401-2335394CE68F}"/>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5" name="Footer Placeholder 4">
            <a:extLst>
              <a:ext uri="{FF2B5EF4-FFF2-40B4-BE49-F238E27FC236}">
                <a16:creationId xmlns:a16="http://schemas.microsoft.com/office/drawing/2014/main" id="{DB88C00F-C43E-408A-B3AA-8A24C40E9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D5A92-9D8E-4D66-B6D4-D98FCE866F75}"/>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315649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E685-957E-4666-847A-8B2B062937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872DB0-2BCC-4B74-8D6C-348E3214A4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0241BE-794B-4490-9E7F-11C4A5B0216E}"/>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5" name="Footer Placeholder 4">
            <a:extLst>
              <a:ext uri="{FF2B5EF4-FFF2-40B4-BE49-F238E27FC236}">
                <a16:creationId xmlns:a16="http://schemas.microsoft.com/office/drawing/2014/main" id="{52D5384C-DD87-499D-A9B8-D48555317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0541C-DE1E-42E3-A7EB-E6A2D3200C5E}"/>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295049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EB70-1985-4253-AD6E-24F923CDB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C43897-6712-42DC-AE1D-AD882B4879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89A980-0FD2-4A35-B432-2C792FFC79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1394F7-87B0-43E4-BD45-DE7E216AF179}"/>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6" name="Footer Placeholder 5">
            <a:extLst>
              <a:ext uri="{FF2B5EF4-FFF2-40B4-BE49-F238E27FC236}">
                <a16:creationId xmlns:a16="http://schemas.microsoft.com/office/drawing/2014/main" id="{6D71FD2A-F432-44B4-AD98-5599F1342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532A0-D27E-40B6-AC80-F312EE62CFEF}"/>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86509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A118-EFEE-4CCD-9473-CB8DB32C8E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CFD2C-C1DB-4DC9-A237-049186C34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4910BE-3A9A-4599-BEF0-4602861F65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EACBA-7355-4A0C-83C2-AB9119321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7425AFE-EB7B-428F-915C-8EC988E4C2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307912-A99F-4BB8-ABD8-9D275EAB56EF}"/>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8" name="Footer Placeholder 7">
            <a:extLst>
              <a:ext uri="{FF2B5EF4-FFF2-40B4-BE49-F238E27FC236}">
                <a16:creationId xmlns:a16="http://schemas.microsoft.com/office/drawing/2014/main" id="{53E3A11C-4F50-4B56-B1CC-4D4E3FC86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96F040-31E6-4216-A514-DA66C812E6F8}"/>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102361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89DE-6B30-4DB2-94D8-1D47FCCDA5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6F3BE9-2FC5-4688-9EB2-548355A9206F}"/>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4" name="Footer Placeholder 3">
            <a:extLst>
              <a:ext uri="{FF2B5EF4-FFF2-40B4-BE49-F238E27FC236}">
                <a16:creationId xmlns:a16="http://schemas.microsoft.com/office/drawing/2014/main" id="{31953E65-2013-401B-AF22-CA1A6CA274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CF09ED-D34A-4679-BD28-AE07E67F6A34}"/>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95665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682C7-EE65-44A6-8B91-AC3BE10EB210}"/>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3" name="Footer Placeholder 2">
            <a:extLst>
              <a:ext uri="{FF2B5EF4-FFF2-40B4-BE49-F238E27FC236}">
                <a16:creationId xmlns:a16="http://schemas.microsoft.com/office/drawing/2014/main" id="{D0DFDF47-5235-4F45-A087-3E13CF91F0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A0F5A-FF3D-4841-A972-197162421C43}"/>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341206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59A0-13A3-42AD-B1E0-D9ECCB37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D15DDA-7747-477E-B9FC-884AC8C1E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A4D37C-D616-48C5-BDD0-139AB10AC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01A57-B82E-4EED-B01A-8388A7E96F1E}"/>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6" name="Footer Placeholder 5">
            <a:extLst>
              <a:ext uri="{FF2B5EF4-FFF2-40B4-BE49-F238E27FC236}">
                <a16:creationId xmlns:a16="http://schemas.microsoft.com/office/drawing/2014/main" id="{0059D877-7CA4-47E6-B2D4-0E2617CEB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62205-7579-414C-999E-ECFA47FB48F7}"/>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247649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5C46-CB82-49CB-8A45-CD25C6E55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5EE1AD-69B0-48B4-9F19-CADBB55AA2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36390D-F028-45D5-83A2-8A468AD8E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EDB930-CD94-4783-88DF-0B2EC28D3F79}"/>
              </a:ext>
            </a:extLst>
          </p:cNvPr>
          <p:cNvSpPr>
            <a:spLocks noGrp="1"/>
          </p:cNvSpPr>
          <p:nvPr>
            <p:ph type="dt" sz="half" idx="10"/>
          </p:nvPr>
        </p:nvSpPr>
        <p:spPr/>
        <p:txBody>
          <a:bodyPr/>
          <a:lstStyle/>
          <a:p>
            <a:fld id="{90570E51-543C-4D10-9AC7-93437E4EF414}" type="datetimeFigureOut">
              <a:rPr lang="en-US" smtClean="0"/>
              <a:t>10/21/2018</a:t>
            </a:fld>
            <a:endParaRPr lang="en-US"/>
          </a:p>
        </p:txBody>
      </p:sp>
      <p:sp>
        <p:nvSpPr>
          <p:cNvPr id="6" name="Footer Placeholder 5">
            <a:extLst>
              <a:ext uri="{FF2B5EF4-FFF2-40B4-BE49-F238E27FC236}">
                <a16:creationId xmlns:a16="http://schemas.microsoft.com/office/drawing/2014/main" id="{2DB07456-3026-482F-9FA6-68060193B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E4D63-5517-4E56-B987-C2EC3BEF7F90}"/>
              </a:ext>
            </a:extLst>
          </p:cNvPr>
          <p:cNvSpPr>
            <a:spLocks noGrp="1"/>
          </p:cNvSpPr>
          <p:nvPr>
            <p:ph type="sldNum" sz="quarter" idx="12"/>
          </p:nvPr>
        </p:nvSpPr>
        <p:spPr/>
        <p:txBody>
          <a:bodyPr/>
          <a:lstStyle/>
          <a:p>
            <a:fld id="{FB7ED4FA-4054-4C1F-8B08-EE7F2AFD1487}" type="slidenum">
              <a:rPr lang="en-US" smtClean="0"/>
              <a:t>‹#›</a:t>
            </a:fld>
            <a:endParaRPr lang="en-US"/>
          </a:p>
        </p:txBody>
      </p:sp>
    </p:spTree>
    <p:extLst>
      <p:ext uri="{BB962C8B-B14F-4D97-AF65-F5344CB8AC3E}">
        <p14:creationId xmlns:p14="http://schemas.microsoft.com/office/powerpoint/2010/main" val="1967709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F2244-4D9C-4428-B626-ABFA2042D3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F09F1A-48B5-4707-9384-EE19BFE44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9421C-5A23-4E39-B3CB-2AC22F6D2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70E51-543C-4D10-9AC7-93437E4EF414}" type="datetimeFigureOut">
              <a:rPr lang="en-US" smtClean="0"/>
              <a:t>10/21/2018</a:t>
            </a:fld>
            <a:endParaRPr lang="en-US"/>
          </a:p>
        </p:txBody>
      </p:sp>
      <p:sp>
        <p:nvSpPr>
          <p:cNvPr id="5" name="Footer Placeholder 4">
            <a:extLst>
              <a:ext uri="{FF2B5EF4-FFF2-40B4-BE49-F238E27FC236}">
                <a16:creationId xmlns:a16="http://schemas.microsoft.com/office/drawing/2014/main" id="{6CE92FC3-950B-4B5A-8058-8BC69A9B6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12DBF-658B-4C76-AB16-CA9E9B1E1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ED4FA-4054-4C1F-8B08-EE7F2AFD1487}" type="slidenum">
              <a:rPr lang="en-US" smtClean="0"/>
              <a:t>‹#›</a:t>
            </a:fld>
            <a:endParaRPr lang="en-US"/>
          </a:p>
        </p:txBody>
      </p:sp>
    </p:spTree>
    <p:extLst>
      <p:ext uri="{BB962C8B-B14F-4D97-AF65-F5344CB8AC3E}">
        <p14:creationId xmlns:p14="http://schemas.microsoft.com/office/powerpoint/2010/main" val="159229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2538" y="0"/>
            <a:ext cx="9859410" cy="1516855"/>
          </a:xfrm>
        </p:spPr>
        <p:txBody>
          <a:bodyPr>
            <a:normAutofit fontScale="90000"/>
          </a:bodyPr>
          <a:lstStyle/>
          <a:p>
            <a:r>
              <a:rPr lang="en-US" sz="4800" b="1" dirty="0">
                <a:solidFill>
                  <a:srgbClr val="00B050"/>
                </a:solidFill>
              </a:rPr>
              <a:t>Building a Culture of Academic Excellence</a:t>
            </a:r>
            <a:br>
              <a:rPr lang="en-US" sz="4800" b="1" dirty="0">
                <a:solidFill>
                  <a:srgbClr val="00B050"/>
                </a:solidFill>
              </a:rPr>
            </a:br>
            <a:r>
              <a:rPr lang="en-US" sz="4800" b="1" dirty="0">
                <a:solidFill>
                  <a:srgbClr val="00B050"/>
                </a:solidFill>
              </a:rPr>
              <a:t>in a Rural Medical Center</a:t>
            </a:r>
          </a:p>
        </p:txBody>
      </p:sp>
      <p:sp>
        <p:nvSpPr>
          <p:cNvPr id="3" name="Subtitle 2"/>
          <p:cNvSpPr>
            <a:spLocks noGrp="1"/>
          </p:cNvSpPr>
          <p:nvPr>
            <p:ph type="subTitle" idx="1"/>
          </p:nvPr>
        </p:nvSpPr>
        <p:spPr>
          <a:xfrm>
            <a:off x="1610243" y="1711326"/>
            <a:ext cx="9144000" cy="1655762"/>
          </a:xfrm>
        </p:spPr>
        <p:txBody>
          <a:bodyPr>
            <a:noAutofit/>
          </a:bodyPr>
          <a:lstStyle/>
          <a:p>
            <a:r>
              <a:rPr lang="en-US" sz="2800" b="1">
                <a:solidFill>
                  <a:srgbClr val="00B050"/>
                </a:solidFill>
              </a:rPr>
              <a:t>Gregory L. Holmes, MD</a:t>
            </a:r>
          </a:p>
          <a:p>
            <a:r>
              <a:rPr lang="en-US" sz="2800" b="1">
                <a:solidFill>
                  <a:srgbClr val="00B050"/>
                </a:solidFill>
              </a:rPr>
              <a:t>Department of Neurological Science</a:t>
            </a:r>
          </a:p>
          <a:p>
            <a:r>
              <a:rPr lang="en-US" sz="2800" b="1">
                <a:solidFill>
                  <a:srgbClr val="00B050"/>
                </a:solidFill>
              </a:rPr>
              <a:t>Larner College of Medicine</a:t>
            </a:r>
          </a:p>
          <a:p>
            <a:r>
              <a:rPr lang="en-US" sz="2800" b="1">
                <a:solidFill>
                  <a:srgbClr val="00B050"/>
                </a:solidFill>
              </a:rPr>
              <a:t>University of Vermont</a:t>
            </a:r>
            <a:endParaRPr lang="en-US" sz="2800" b="1" dirty="0">
              <a:solidFill>
                <a:srgbClr val="00B050"/>
              </a:solidFill>
            </a:endParaRPr>
          </a:p>
        </p:txBody>
      </p:sp>
      <p:pic>
        <p:nvPicPr>
          <p:cNvPr id="5" name="Picture 4">
            <a:extLst>
              <a:ext uri="{FF2B5EF4-FFF2-40B4-BE49-F238E27FC236}">
                <a16:creationId xmlns:a16="http://schemas.microsoft.com/office/drawing/2014/main" id="{E7645246-B4F5-416E-9B32-2CDC9A583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Tree>
    <p:extLst>
      <p:ext uri="{BB962C8B-B14F-4D97-AF65-F5344CB8AC3E}">
        <p14:creationId xmlns:p14="http://schemas.microsoft.com/office/powerpoint/2010/main" val="832186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1A08-114A-4242-AE6E-85C232825E65}"/>
              </a:ext>
            </a:extLst>
          </p:cNvPr>
          <p:cNvSpPr>
            <a:spLocks noGrp="1"/>
          </p:cNvSpPr>
          <p:nvPr>
            <p:ph type="title"/>
          </p:nvPr>
        </p:nvSpPr>
        <p:spPr/>
        <p:txBody>
          <a:bodyPr/>
          <a:lstStyle/>
          <a:p>
            <a:r>
              <a:rPr lang="en-US" dirty="0"/>
              <a:t>Keeping the faculty engaged: There is more to Neurology than the Clinic</a:t>
            </a:r>
          </a:p>
        </p:txBody>
      </p:sp>
      <p:sp>
        <p:nvSpPr>
          <p:cNvPr id="3" name="Content Placeholder 2">
            <a:extLst>
              <a:ext uri="{FF2B5EF4-FFF2-40B4-BE49-F238E27FC236}">
                <a16:creationId xmlns:a16="http://schemas.microsoft.com/office/drawing/2014/main" id="{418DA964-EC26-44A3-A6CF-4E2AD611F7C5}"/>
              </a:ext>
            </a:extLst>
          </p:cNvPr>
          <p:cNvSpPr>
            <a:spLocks noGrp="1"/>
          </p:cNvSpPr>
          <p:nvPr>
            <p:ph idx="1"/>
          </p:nvPr>
        </p:nvSpPr>
        <p:spPr/>
        <p:txBody>
          <a:bodyPr>
            <a:normAutofit lnSpcReduction="10000"/>
          </a:bodyPr>
          <a:lstStyle/>
          <a:p>
            <a:r>
              <a:rPr lang="en-US" dirty="0"/>
              <a:t>Research is integrated into all aspects of our program</a:t>
            </a:r>
          </a:p>
          <a:p>
            <a:pPr lvl="1"/>
            <a:r>
              <a:rPr lang="en-US" dirty="0"/>
              <a:t>Clinical faculty teaming with research faculty</a:t>
            </a:r>
          </a:p>
          <a:p>
            <a:pPr lvl="1"/>
            <a:r>
              <a:rPr lang="en-US" dirty="0"/>
              <a:t>Graduate students teaming with neurology residents </a:t>
            </a:r>
          </a:p>
          <a:p>
            <a:pPr lvl="1"/>
            <a:r>
              <a:rPr lang="en-US" dirty="0"/>
              <a:t>Clinicians/researchers attend same conferences</a:t>
            </a:r>
          </a:p>
          <a:p>
            <a:pPr lvl="1"/>
            <a:r>
              <a:rPr lang="en-US" dirty="0"/>
              <a:t>Mini-retreats where both research and basic research is presented </a:t>
            </a:r>
          </a:p>
          <a:p>
            <a:r>
              <a:rPr lang="en-US" dirty="0"/>
              <a:t>Education</a:t>
            </a:r>
          </a:p>
          <a:p>
            <a:pPr lvl="1"/>
            <a:r>
              <a:rPr lang="en-US" dirty="0"/>
              <a:t>The Teaching Academy sustains and supports an interdisciplinary community of educators who value the scholarship of teaching and learning while facilitating educator development</a:t>
            </a:r>
          </a:p>
          <a:p>
            <a:pPr lvl="1"/>
            <a:r>
              <a:rPr lang="en-US" dirty="0"/>
              <a:t>Faculty receive compensation for teaching </a:t>
            </a:r>
          </a:p>
          <a:p>
            <a:r>
              <a:rPr lang="en-US" dirty="0"/>
              <a:t>Advocacy</a:t>
            </a:r>
          </a:p>
        </p:txBody>
      </p:sp>
    </p:spTree>
    <p:extLst>
      <p:ext uri="{BB962C8B-B14F-4D97-AF65-F5344CB8AC3E}">
        <p14:creationId xmlns:p14="http://schemas.microsoft.com/office/powerpoint/2010/main" val="356224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80E29A-EBF0-E947-BC69-E973B574CB1C}" type="slidenum">
              <a:rPr lang="en-US" smtClean="0"/>
              <a:pPr/>
              <a:t>11</a:t>
            </a:fld>
            <a:endParaRPr lang="en-US" dirty="0"/>
          </a:p>
        </p:txBody>
      </p:sp>
      <p:pic>
        <p:nvPicPr>
          <p:cNvPr id="5" name="Picture 4" descr="Screen Shot 2018-09-13 at 10.51.54 PM.png"/>
          <p:cNvPicPr>
            <a:picLocks noChangeAspect="1"/>
          </p:cNvPicPr>
          <p:nvPr/>
        </p:nvPicPr>
        <p:blipFill rotWithShape="1">
          <a:blip r:embed="rId2">
            <a:extLst>
              <a:ext uri="{28A0092B-C50C-407E-A947-70E740481C1C}">
                <a14:useLocalDpi xmlns:a14="http://schemas.microsoft.com/office/drawing/2010/main" val="0"/>
              </a:ext>
            </a:extLst>
          </a:blip>
          <a:srcRect r="21793"/>
          <a:stretch/>
        </p:blipFill>
        <p:spPr>
          <a:xfrm>
            <a:off x="116253" y="1895596"/>
            <a:ext cx="12145512" cy="4156412"/>
          </a:xfrm>
          <a:prstGeom prst="rect">
            <a:avLst/>
          </a:prstGeom>
        </p:spPr>
      </p:pic>
      <p:grpSp>
        <p:nvGrpSpPr>
          <p:cNvPr id="3" name="Group 2">
            <a:extLst>
              <a:ext uri="{FF2B5EF4-FFF2-40B4-BE49-F238E27FC236}">
                <a16:creationId xmlns:a16="http://schemas.microsoft.com/office/drawing/2014/main" id="{50ED5C81-EDFC-1E4B-A843-ED2A81C3969A}"/>
              </a:ext>
            </a:extLst>
          </p:cNvPr>
          <p:cNvGrpSpPr/>
          <p:nvPr/>
        </p:nvGrpSpPr>
        <p:grpSpPr>
          <a:xfrm>
            <a:off x="7724679" y="22315"/>
            <a:ext cx="3331739" cy="871029"/>
            <a:chOff x="6200678" y="135602"/>
            <a:chExt cx="3331739" cy="871029"/>
          </a:xfrm>
        </p:grpSpPr>
        <p:pic>
          <p:nvPicPr>
            <p:cNvPr id="6" name="Picture 5" descr="2016_uvm_lcom_logo_horizontal_7484838be3e4b8896cc59be4ff0000359472.jpg">
              <a:extLst>
                <a:ext uri="{FF2B5EF4-FFF2-40B4-BE49-F238E27FC236}">
                  <a16:creationId xmlns:a16="http://schemas.microsoft.com/office/drawing/2014/main" id="{F4EB5227-7012-AA41-B02C-651A95EB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78" y="135602"/>
              <a:ext cx="2829217" cy="719795"/>
            </a:xfrm>
            <a:prstGeom prst="rect">
              <a:avLst/>
            </a:prstGeom>
          </p:spPr>
        </p:pic>
        <p:sp>
          <p:nvSpPr>
            <p:cNvPr id="2" name="TextBox 1">
              <a:extLst>
                <a:ext uri="{FF2B5EF4-FFF2-40B4-BE49-F238E27FC236}">
                  <a16:creationId xmlns:a16="http://schemas.microsoft.com/office/drawing/2014/main" id="{A0727CDC-ED8D-5245-BA34-BF49B9CBDD1D}"/>
                </a:ext>
              </a:extLst>
            </p:cNvPr>
            <p:cNvSpPr txBox="1"/>
            <p:nvPr/>
          </p:nvSpPr>
          <p:spPr>
            <a:xfrm>
              <a:off x="6805401" y="752715"/>
              <a:ext cx="2727016" cy="253916"/>
            </a:xfrm>
            <a:prstGeom prst="rect">
              <a:avLst/>
            </a:prstGeom>
            <a:noFill/>
          </p:spPr>
          <p:txBody>
            <a:bodyPr wrap="square" rtlCol="0">
              <a:spAutoFit/>
            </a:bodyPr>
            <a:lstStyle/>
            <a:p>
              <a:r>
                <a:rPr lang="en-US" sz="1050" dirty="0"/>
                <a:t>Department of Neurological Sciences</a:t>
              </a:r>
            </a:p>
          </p:txBody>
        </p:sp>
      </p:grpSp>
    </p:spTree>
    <p:extLst>
      <p:ext uri="{BB962C8B-B14F-4D97-AF65-F5344CB8AC3E}">
        <p14:creationId xmlns:p14="http://schemas.microsoft.com/office/powerpoint/2010/main" val="13662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80E29A-EBF0-E947-BC69-E973B574CB1C}" type="slidenum">
              <a:rPr lang="en-US" smtClean="0"/>
              <a:pPr/>
              <a:t>12</a:t>
            </a:fld>
            <a:endParaRPr lang="en-US" dirty="0"/>
          </a:p>
        </p:txBody>
      </p:sp>
      <p:pic>
        <p:nvPicPr>
          <p:cNvPr id="7" name="Picture 6" descr="Screen Shot 2018-09-13 at 10.52.10 PM.png"/>
          <p:cNvPicPr>
            <a:picLocks noChangeAspect="1"/>
          </p:cNvPicPr>
          <p:nvPr/>
        </p:nvPicPr>
        <p:blipFill rotWithShape="1">
          <a:blip r:embed="rId2">
            <a:extLst>
              <a:ext uri="{28A0092B-C50C-407E-A947-70E740481C1C}">
                <a14:useLocalDpi xmlns:a14="http://schemas.microsoft.com/office/drawing/2010/main" val="0"/>
              </a:ext>
            </a:extLst>
          </a:blip>
          <a:srcRect r="27187"/>
          <a:stretch/>
        </p:blipFill>
        <p:spPr>
          <a:xfrm>
            <a:off x="-1" y="1315311"/>
            <a:ext cx="12187891" cy="4812112"/>
          </a:xfrm>
          <a:prstGeom prst="rect">
            <a:avLst/>
          </a:prstGeom>
        </p:spPr>
      </p:pic>
      <p:grpSp>
        <p:nvGrpSpPr>
          <p:cNvPr id="5" name="Group 4">
            <a:extLst>
              <a:ext uri="{FF2B5EF4-FFF2-40B4-BE49-F238E27FC236}">
                <a16:creationId xmlns:a16="http://schemas.microsoft.com/office/drawing/2014/main" id="{683B4299-76D4-3D4C-8143-2A0242A9523E}"/>
              </a:ext>
            </a:extLst>
          </p:cNvPr>
          <p:cNvGrpSpPr/>
          <p:nvPr/>
        </p:nvGrpSpPr>
        <p:grpSpPr>
          <a:xfrm>
            <a:off x="7724679" y="22315"/>
            <a:ext cx="3331739" cy="871029"/>
            <a:chOff x="6200678" y="135602"/>
            <a:chExt cx="3331739" cy="871029"/>
          </a:xfrm>
        </p:grpSpPr>
        <p:pic>
          <p:nvPicPr>
            <p:cNvPr id="6" name="Picture 5" descr="2016_uvm_lcom_logo_horizontal_7484838be3e4b8896cc59be4ff0000359472.jpg">
              <a:extLst>
                <a:ext uri="{FF2B5EF4-FFF2-40B4-BE49-F238E27FC236}">
                  <a16:creationId xmlns:a16="http://schemas.microsoft.com/office/drawing/2014/main" id="{CBBBCB65-73EE-ED4A-ACE0-B6078EA05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78" y="135602"/>
              <a:ext cx="2829217" cy="719795"/>
            </a:xfrm>
            <a:prstGeom prst="rect">
              <a:avLst/>
            </a:prstGeom>
          </p:spPr>
        </p:pic>
        <p:sp>
          <p:nvSpPr>
            <p:cNvPr id="8" name="TextBox 7">
              <a:extLst>
                <a:ext uri="{FF2B5EF4-FFF2-40B4-BE49-F238E27FC236}">
                  <a16:creationId xmlns:a16="http://schemas.microsoft.com/office/drawing/2014/main" id="{579FE627-CE1A-F74F-A702-B8514CD619F0}"/>
                </a:ext>
              </a:extLst>
            </p:cNvPr>
            <p:cNvSpPr txBox="1"/>
            <p:nvPr/>
          </p:nvSpPr>
          <p:spPr>
            <a:xfrm>
              <a:off x="6805401" y="752715"/>
              <a:ext cx="2727016" cy="253916"/>
            </a:xfrm>
            <a:prstGeom prst="rect">
              <a:avLst/>
            </a:prstGeom>
            <a:noFill/>
          </p:spPr>
          <p:txBody>
            <a:bodyPr wrap="square" rtlCol="0">
              <a:spAutoFit/>
            </a:bodyPr>
            <a:lstStyle/>
            <a:p>
              <a:r>
                <a:rPr lang="en-US" sz="1050" dirty="0"/>
                <a:t>Department of Neurological Sciences</a:t>
              </a:r>
            </a:p>
          </p:txBody>
        </p:sp>
      </p:grpSp>
    </p:spTree>
    <p:extLst>
      <p:ext uri="{BB962C8B-B14F-4D97-AF65-F5344CB8AC3E}">
        <p14:creationId xmlns:p14="http://schemas.microsoft.com/office/powerpoint/2010/main" val="340277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80E29A-EBF0-E947-BC69-E973B574CB1C}" type="slidenum">
              <a:rPr lang="en-US" smtClean="0"/>
              <a:pPr/>
              <a:t>13</a:t>
            </a:fld>
            <a:endParaRPr lang="en-US" dirty="0"/>
          </a:p>
        </p:txBody>
      </p:sp>
      <p:pic>
        <p:nvPicPr>
          <p:cNvPr id="8" name="Picture 7" descr="Screen Shot 2018-09-13 at 10.52.22 PM.png"/>
          <p:cNvPicPr>
            <a:picLocks noChangeAspect="1"/>
          </p:cNvPicPr>
          <p:nvPr/>
        </p:nvPicPr>
        <p:blipFill rotWithShape="1">
          <a:blip r:embed="rId2">
            <a:extLst>
              <a:ext uri="{28A0092B-C50C-407E-A947-70E740481C1C}">
                <a14:useLocalDpi xmlns:a14="http://schemas.microsoft.com/office/drawing/2010/main" val="0"/>
              </a:ext>
            </a:extLst>
          </a:blip>
          <a:srcRect r="23412"/>
          <a:stretch/>
        </p:blipFill>
        <p:spPr>
          <a:xfrm>
            <a:off x="26014" y="1960775"/>
            <a:ext cx="12151944" cy="2620651"/>
          </a:xfrm>
          <a:prstGeom prst="rect">
            <a:avLst/>
          </a:prstGeom>
        </p:spPr>
      </p:pic>
      <p:grpSp>
        <p:nvGrpSpPr>
          <p:cNvPr id="5" name="Group 4">
            <a:extLst>
              <a:ext uri="{FF2B5EF4-FFF2-40B4-BE49-F238E27FC236}">
                <a16:creationId xmlns:a16="http://schemas.microsoft.com/office/drawing/2014/main" id="{B479F462-9064-894B-8FE8-63DB6E18717A}"/>
              </a:ext>
            </a:extLst>
          </p:cNvPr>
          <p:cNvGrpSpPr/>
          <p:nvPr/>
        </p:nvGrpSpPr>
        <p:grpSpPr>
          <a:xfrm>
            <a:off x="7724679" y="22315"/>
            <a:ext cx="3331739" cy="871029"/>
            <a:chOff x="6200678" y="135602"/>
            <a:chExt cx="3331739" cy="871029"/>
          </a:xfrm>
        </p:grpSpPr>
        <p:pic>
          <p:nvPicPr>
            <p:cNvPr id="6" name="Picture 5" descr="2016_uvm_lcom_logo_horizontal_7484838be3e4b8896cc59be4ff0000359472.jpg">
              <a:extLst>
                <a:ext uri="{FF2B5EF4-FFF2-40B4-BE49-F238E27FC236}">
                  <a16:creationId xmlns:a16="http://schemas.microsoft.com/office/drawing/2014/main" id="{1C126206-497A-B44C-B770-A81031FDA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78" y="135602"/>
              <a:ext cx="2829217" cy="719795"/>
            </a:xfrm>
            <a:prstGeom prst="rect">
              <a:avLst/>
            </a:prstGeom>
          </p:spPr>
        </p:pic>
        <p:sp>
          <p:nvSpPr>
            <p:cNvPr id="7" name="TextBox 6">
              <a:extLst>
                <a:ext uri="{FF2B5EF4-FFF2-40B4-BE49-F238E27FC236}">
                  <a16:creationId xmlns:a16="http://schemas.microsoft.com/office/drawing/2014/main" id="{F2CE1263-4244-2A45-8F6B-8065E75AB98C}"/>
                </a:ext>
              </a:extLst>
            </p:cNvPr>
            <p:cNvSpPr txBox="1"/>
            <p:nvPr/>
          </p:nvSpPr>
          <p:spPr>
            <a:xfrm>
              <a:off x="6805401" y="752715"/>
              <a:ext cx="2727016" cy="253916"/>
            </a:xfrm>
            <a:prstGeom prst="rect">
              <a:avLst/>
            </a:prstGeom>
            <a:noFill/>
          </p:spPr>
          <p:txBody>
            <a:bodyPr wrap="square" rtlCol="0">
              <a:spAutoFit/>
            </a:bodyPr>
            <a:lstStyle/>
            <a:p>
              <a:r>
                <a:rPr lang="en-US" sz="1050" dirty="0"/>
                <a:t>Department of Neurological Sciences</a:t>
              </a:r>
            </a:p>
          </p:txBody>
        </p:sp>
      </p:grpSp>
    </p:spTree>
    <p:extLst>
      <p:ext uri="{BB962C8B-B14F-4D97-AF65-F5344CB8AC3E}">
        <p14:creationId xmlns:p14="http://schemas.microsoft.com/office/powerpoint/2010/main" val="94737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80E29A-EBF0-E947-BC69-E973B574CB1C}" type="slidenum">
              <a:rPr lang="en-US" smtClean="0"/>
              <a:pPr/>
              <a:t>14</a:t>
            </a:fld>
            <a:endParaRPr lang="en-US" dirty="0"/>
          </a:p>
        </p:txBody>
      </p:sp>
      <p:pic>
        <p:nvPicPr>
          <p:cNvPr id="5" name="Picture 4" descr="Screen Shot 2018-09-13 at 10.52.33 PM.png"/>
          <p:cNvPicPr>
            <a:picLocks noChangeAspect="1"/>
          </p:cNvPicPr>
          <p:nvPr/>
        </p:nvPicPr>
        <p:blipFill rotWithShape="1">
          <a:blip r:embed="rId2">
            <a:extLst>
              <a:ext uri="{28A0092B-C50C-407E-A947-70E740481C1C}">
                <a14:useLocalDpi xmlns:a14="http://schemas.microsoft.com/office/drawing/2010/main" val="0"/>
              </a:ext>
            </a:extLst>
          </a:blip>
          <a:srcRect r="28333"/>
          <a:stretch/>
        </p:blipFill>
        <p:spPr>
          <a:xfrm>
            <a:off x="77830" y="1597159"/>
            <a:ext cx="12036339" cy="4621413"/>
          </a:xfrm>
          <a:prstGeom prst="rect">
            <a:avLst/>
          </a:prstGeom>
        </p:spPr>
      </p:pic>
      <p:grpSp>
        <p:nvGrpSpPr>
          <p:cNvPr id="6" name="Group 5">
            <a:extLst>
              <a:ext uri="{FF2B5EF4-FFF2-40B4-BE49-F238E27FC236}">
                <a16:creationId xmlns:a16="http://schemas.microsoft.com/office/drawing/2014/main" id="{B37C0617-C1D0-5B4D-9F72-66270D4A4A6D}"/>
              </a:ext>
            </a:extLst>
          </p:cNvPr>
          <p:cNvGrpSpPr/>
          <p:nvPr/>
        </p:nvGrpSpPr>
        <p:grpSpPr>
          <a:xfrm>
            <a:off x="7724679" y="22315"/>
            <a:ext cx="3331739" cy="871029"/>
            <a:chOff x="6200678" y="135602"/>
            <a:chExt cx="3331739" cy="871029"/>
          </a:xfrm>
        </p:grpSpPr>
        <p:pic>
          <p:nvPicPr>
            <p:cNvPr id="7" name="Picture 6" descr="2016_uvm_lcom_logo_horizontal_7484838be3e4b8896cc59be4ff0000359472.jpg">
              <a:extLst>
                <a:ext uri="{FF2B5EF4-FFF2-40B4-BE49-F238E27FC236}">
                  <a16:creationId xmlns:a16="http://schemas.microsoft.com/office/drawing/2014/main" id="{D7E1F404-AB70-4B4A-9436-29D77B214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678" y="135602"/>
              <a:ext cx="2829217" cy="719795"/>
            </a:xfrm>
            <a:prstGeom prst="rect">
              <a:avLst/>
            </a:prstGeom>
          </p:spPr>
        </p:pic>
        <p:sp>
          <p:nvSpPr>
            <p:cNvPr id="8" name="TextBox 7">
              <a:extLst>
                <a:ext uri="{FF2B5EF4-FFF2-40B4-BE49-F238E27FC236}">
                  <a16:creationId xmlns:a16="http://schemas.microsoft.com/office/drawing/2014/main" id="{F3BF48DD-382C-C24D-B8AE-B3457BB37D3F}"/>
                </a:ext>
              </a:extLst>
            </p:cNvPr>
            <p:cNvSpPr txBox="1"/>
            <p:nvPr/>
          </p:nvSpPr>
          <p:spPr>
            <a:xfrm>
              <a:off x="6805401" y="752715"/>
              <a:ext cx="2727016" cy="253916"/>
            </a:xfrm>
            <a:prstGeom prst="rect">
              <a:avLst/>
            </a:prstGeom>
            <a:noFill/>
          </p:spPr>
          <p:txBody>
            <a:bodyPr wrap="square" rtlCol="0">
              <a:spAutoFit/>
            </a:bodyPr>
            <a:lstStyle/>
            <a:p>
              <a:r>
                <a:rPr lang="en-US" sz="1050" dirty="0"/>
                <a:t>Department of Neurological Sciences</a:t>
              </a:r>
            </a:p>
          </p:txBody>
        </p:sp>
      </p:grpSp>
    </p:spTree>
    <p:extLst>
      <p:ext uri="{BB962C8B-B14F-4D97-AF65-F5344CB8AC3E}">
        <p14:creationId xmlns:p14="http://schemas.microsoft.com/office/powerpoint/2010/main" val="107463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72DBA-2052-4D4F-8B3F-2B88CE91B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91919"/>
            <a:ext cx="12201688" cy="4070927"/>
          </a:xfrm>
          <a:prstGeom prst="rect">
            <a:avLst/>
          </a:prstGeom>
        </p:spPr>
      </p:pic>
      <p:pic>
        <p:nvPicPr>
          <p:cNvPr id="4" name="Picture 3">
            <a:extLst>
              <a:ext uri="{FF2B5EF4-FFF2-40B4-BE49-F238E27FC236}">
                <a16:creationId xmlns:a16="http://schemas.microsoft.com/office/drawing/2014/main" id="{ADA4E455-4E73-4BF8-889C-E2E85B55FD76}"/>
              </a:ext>
            </a:extLst>
          </p:cNvPr>
          <p:cNvPicPr>
            <a:picLocks noChangeAspect="1"/>
          </p:cNvPicPr>
          <p:nvPr/>
        </p:nvPicPr>
        <p:blipFill rotWithShape="1">
          <a:blip r:embed="rId3"/>
          <a:srcRect l="12835" t="14518" r="20980" b="6942"/>
          <a:stretch/>
        </p:blipFill>
        <p:spPr>
          <a:xfrm>
            <a:off x="656750" y="817712"/>
            <a:ext cx="8069346" cy="5386266"/>
          </a:xfrm>
          <a:prstGeom prst="rect">
            <a:avLst/>
          </a:prstGeom>
        </p:spPr>
      </p:pic>
      <p:pic>
        <p:nvPicPr>
          <p:cNvPr id="2" name="Picture 1">
            <a:extLst>
              <a:ext uri="{FF2B5EF4-FFF2-40B4-BE49-F238E27FC236}">
                <a16:creationId xmlns:a16="http://schemas.microsoft.com/office/drawing/2014/main" id="{B468AFD6-88C0-4254-93F4-9643C2B0FA3B}"/>
              </a:ext>
            </a:extLst>
          </p:cNvPr>
          <p:cNvPicPr>
            <a:picLocks noChangeAspect="1"/>
          </p:cNvPicPr>
          <p:nvPr/>
        </p:nvPicPr>
        <p:blipFill rotWithShape="1">
          <a:blip r:embed="rId4"/>
          <a:srcRect l="25184" t="38035" r="30842" b="10105"/>
          <a:stretch/>
        </p:blipFill>
        <p:spPr>
          <a:xfrm>
            <a:off x="3646639" y="1092467"/>
            <a:ext cx="7581231" cy="5029200"/>
          </a:xfrm>
          <a:prstGeom prst="rect">
            <a:avLst/>
          </a:prstGeom>
        </p:spPr>
      </p:pic>
    </p:spTree>
    <p:extLst>
      <p:ext uri="{BB962C8B-B14F-4D97-AF65-F5344CB8AC3E}">
        <p14:creationId xmlns:p14="http://schemas.microsoft.com/office/powerpoint/2010/main" val="381476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2FD460E-A5EA-4488-94DF-A4B887047134}"/>
              </a:ext>
            </a:extLst>
          </p:cNvPr>
          <p:cNvGraphicFramePr/>
          <p:nvPr>
            <p:extLst>
              <p:ext uri="{D42A27DB-BD31-4B8C-83A1-F6EECF244321}">
                <p14:modId xmlns:p14="http://schemas.microsoft.com/office/powerpoint/2010/main" val="1074302435"/>
              </p:ext>
            </p:extLst>
          </p:nvPr>
        </p:nvGraphicFramePr>
        <p:xfrm>
          <a:off x="801278" y="0"/>
          <a:ext cx="10202002"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0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0AAF-A535-4313-BA9E-E38E29835C99}"/>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DD02B113-702E-465A-8897-3030DC41D658}"/>
              </a:ext>
            </a:extLst>
          </p:cNvPr>
          <p:cNvSpPr>
            <a:spLocks noGrp="1"/>
          </p:cNvSpPr>
          <p:nvPr>
            <p:ph idx="1"/>
          </p:nvPr>
        </p:nvSpPr>
        <p:spPr/>
        <p:txBody>
          <a:bodyPr/>
          <a:lstStyle/>
          <a:p>
            <a:r>
              <a:rPr lang="en-US" dirty="0"/>
              <a:t>Partner with basic science departments</a:t>
            </a:r>
          </a:p>
          <a:p>
            <a:r>
              <a:rPr lang="en-US" dirty="0"/>
              <a:t>Engage with curriculum committee</a:t>
            </a:r>
          </a:p>
          <a:p>
            <a:r>
              <a:rPr lang="en-US" dirty="0"/>
              <a:t>Embrace collaboration across departmental  lines</a:t>
            </a:r>
          </a:p>
          <a:p>
            <a:r>
              <a:rPr lang="en-US" dirty="0"/>
              <a:t>Keep on top of your department mentors</a:t>
            </a:r>
          </a:p>
          <a:p>
            <a:pPr lvl="1"/>
            <a:r>
              <a:rPr lang="en-US" dirty="0"/>
              <a:t>Matching mentor to mentee is critical</a:t>
            </a:r>
          </a:p>
          <a:p>
            <a:pPr lvl="1"/>
            <a:r>
              <a:rPr lang="en-US" dirty="0"/>
              <a:t>Mentorship should go beyond the workplace</a:t>
            </a:r>
          </a:p>
          <a:p>
            <a:r>
              <a:rPr lang="en-US" dirty="0"/>
              <a:t>Utilize mentors from other departments</a:t>
            </a:r>
          </a:p>
          <a:p>
            <a:r>
              <a:rPr lang="en-US" dirty="0"/>
              <a:t>Share resources</a:t>
            </a:r>
          </a:p>
          <a:p>
            <a:r>
              <a:rPr lang="en-US" dirty="0"/>
              <a:t>Emphasize research and teaching at every opportunity you can</a:t>
            </a:r>
          </a:p>
        </p:txBody>
      </p:sp>
    </p:spTree>
    <p:extLst>
      <p:ext uri="{BB962C8B-B14F-4D97-AF65-F5344CB8AC3E}">
        <p14:creationId xmlns:p14="http://schemas.microsoft.com/office/powerpoint/2010/main" val="1981336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EE693-17A2-436B-BB49-0F102316486A}"/>
              </a:ext>
            </a:extLst>
          </p:cNvPr>
          <p:cNvPicPr>
            <a:picLocks noChangeAspect="1"/>
          </p:cNvPicPr>
          <p:nvPr/>
        </p:nvPicPr>
        <p:blipFill rotWithShape="1">
          <a:blip r:embed="rId2"/>
          <a:srcRect l="25438" t="21306" r="26624" b="19450"/>
          <a:stretch/>
        </p:blipFill>
        <p:spPr>
          <a:xfrm>
            <a:off x="812980" y="0"/>
            <a:ext cx="9865333" cy="6857999"/>
          </a:xfrm>
          <a:prstGeom prst="rect">
            <a:avLst/>
          </a:prstGeom>
        </p:spPr>
      </p:pic>
    </p:spTree>
    <p:extLst>
      <p:ext uri="{BB962C8B-B14F-4D97-AF65-F5344CB8AC3E}">
        <p14:creationId xmlns:p14="http://schemas.microsoft.com/office/powerpoint/2010/main" val="9972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0E46-388F-448D-9996-1E45AA7D5637}"/>
              </a:ext>
            </a:extLst>
          </p:cNvPr>
          <p:cNvSpPr>
            <a:spLocks noGrp="1"/>
          </p:cNvSpPr>
          <p:nvPr>
            <p:ph type="title"/>
          </p:nvPr>
        </p:nvSpPr>
        <p:spPr/>
        <p:txBody>
          <a:bodyPr/>
          <a:lstStyle/>
          <a:p>
            <a:r>
              <a:rPr lang="en-US" dirty="0">
                <a:latin typeface="Broadway" panose="04040905080B02020502" pitchFamily="82" charset="0"/>
              </a:rPr>
              <a:t>Siddhartha Mukherjee</a:t>
            </a:r>
            <a:br>
              <a:rPr lang="en-US" dirty="0">
                <a:latin typeface="Broadway" panose="04040905080B02020502" pitchFamily="82" charset="0"/>
              </a:rPr>
            </a:br>
            <a:endParaRPr lang="en-US" dirty="0"/>
          </a:p>
        </p:txBody>
      </p:sp>
      <p:sp>
        <p:nvSpPr>
          <p:cNvPr id="3" name="Content Placeholder 2">
            <a:extLst>
              <a:ext uri="{FF2B5EF4-FFF2-40B4-BE49-F238E27FC236}">
                <a16:creationId xmlns:a16="http://schemas.microsoft.com/office/drawing/2014/main" id="{A275FC11-AB0F-426B-84E6-2FBE1415DCCC}"/>
              </a:ext>
            </a:extLst>
          </p:cNvPr>
          <p:cNvSpPr>
            <a:spLocks noGrp="1"/>
          </p:cNvSpPr>
          <p:nvPr>
            <p:ph idx="1"/>
          </p:nvPr>
        </p:nvSpPr>
        <p:spPr>
          <a:xfrm>
            <a:off x="395438" y="1690688"/>
            <a:ext cx="10515600" cy="4351338"/>
          </a:xfrm>
        </p:spPr>
        <p:txBody>
          <a:bodyPr>
            <a:normAutofit fontScale="92500" lnSpcReduction="10000"/>
          </a:bodyPr>
          <a:lstStyle/>
          <a:p>
            <a:pPr marL="0" indent="0">
              <a:buNone/>
            </a:pPr>
            <a:r>
              <a:rPr lang="en-US" dirty="0"/>
              <a:t>Some solutions to fixing burnout are therefore pragmatic. They involve lessening burdens; removing paperwork that does not positively affect patient care, lightening bureaucracies and dissolving the form-filling, diagnosis-coding, button-pushing culture of modern medicine. But the solutions suggested by our anatomy group – an informal, minuscule, far-from-scientific survey – involve </a:t>
            </a:r>
            <a:r>
              <a:rPr lang="en-US" i="1" dirty="0"/>
              <a:t>more</a:t>
            </a:r>
            <a:r>
              <a:rPr lang="en-US" dirty="0"/>
              <a:t> work.  We survived, I think , by deepening our commitments to research. We tried to increase our mastery within peculiar medical niches. And powerful, autonomous interests kept us going. The mysteries of metastasis, the intractability of anxiety disorders and strange new disease of blood cells kept our brains and souls alive when the hospital was asking us to punch numbers into terminals. We didn’t burn out, perhaps, by burning a little more. </a:t>
            </a:r>
          </a:p>
        </p:txBody>
      </p:sp>
    </p:spTree>
    <p:extLst>
      <p:ext uri="{BB962C8B-B14F-4D97-AF65-F5344CB8AC3E}">
        <p14:creationId xmlns:p14="http://schemas.microsoft.com/office/powerpoint/2010/main" val="67323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47EEE-4AEE-49ED-8F04-54EB1DE2A1F1}"/>
              </a:ext>
            </a:extLst>
          </p:cNvPr>
          <p:cNvPicPr>
            <a:picLocks noChangeAspect="1"/>
          </p:cNvPicPr>
          <p:nvPr/>
        </p:nvPicPr>
        <p:blipFill rotWithShape="1">
          <a:blip r:embed="rId2"/>
          <a:srcRect t="13111" b="26888"/>
          <a:stretch/>
        </p:blipFill>
        <p:spPr>
          <a:xfrm>
            <a:off x="3308158" y="520405"/>
            <a:ext cx="4636943" cy="1753466"/>
          </a:xfrm>
          <a:prstGeom prst="rect">
            <a:avLst/>
          </a:prstGeom>
        </p:spPr>
      </p:pic>
      <p:sp>
        <p:nvSpPr>
          <p:cNvPr id="8" name="TextBox 7">
            <a:extLst>
              <a:ext uri="{FF2B5EF4-FFF2-40B4-BE49-F238E27FC236}">
                <a16:creationId xmlns:a16="http://schemas.microsoft.com/office/drawing/2014/main" id="{5C98EAFE-20FD-4CDD-8EF6-B6616B815E4C}"/>
              </a:ext>
            </a:extLst>
          </p:cNvPr>
          <p:cNvSpPr txBox="1"/>
          <p:nvPr/>
        </p:nvSpPr>
        <p:spPr>
          <a:xfrm>
            <a:off x="1693173" y="4274544"/>
            <a:ext cx="3843474" cy="1896888"/>
          </a:xfrm>
          <a:prstGeom prst="rect">
            <a:avLst/>
          </a:prstGeom>
          <a:noFill/>
        </p:spPr>
        <p:txBody>
          <a:bodyPr wrap="none" lIns="46570" tIns="23284" rIns="46570" bIns="23284" rtlCol="0">
            <a:spAutoFit/>
          </a:bodyPr>
          <a:lstStyle/>
          <a:p>
            <a:r>
              <a:rPr lang="en-US" sz="2404" dirty="0"/>
              <a:t>Data Safety Monitoring Board</a:t>
            </a:r>
          </a:p>
          <a:p>
            <a:r>
              <a:rPr lang="en-US" sz="2404" dirty="0"/>
              <a:t>	Eisai</a:t>
            </a:r>
          </a:p>
          <a:p>
            <a:r>
              <a:rPr lang="en-US" sz="2404" dirty="0"/>
              <a:t>	UCB</a:t>
            </a:r>
          </a:p>
          <a:p>
            <a:r>
              <a:rPr lang="en-US" sz="2404" dirty="0"/>
              <a:t>	</a:t>
            </a:r>
            <a:r>
              <a:rPr lang="en-US" sz="2404" dirty="0" err="1"/>
              <a:t>Zogenix</a:t>
            </a:r>
            <a:endParaRPr lang="en-US" sz="2404" dirty="0"/>
          </a:p>
          <a:p>
            <a:r>
              <a:rPr lang="en-US" sz="2404" dirty="0"/>
              <a:t>	NHLBI</a:t>
            </a:r>
          </a:p>
        </p:txBody>
      </p:sp>
      <p:sp>
        <p:nvSpPr>
          <p:cNvPr id="2" name="TextBox 1"/>
          <p:cNvSpPr txBox="1"/>
          <p:nvPr/>
        </p:nvSpPr>
        <p:spPr>
          <a:xfrm>
            <a:off x="7366856" y="4247245"/>
            <a:ext cx="2272531" cy="1156942"/>
          </a:xfrm>
          <a:prstGeom prst="rect">
            <a:avLst/>
          </a:prstGeom>
          <a:noFill/>
        </p:spPr>
        <p:txBody>
          <a:bodyPr wrap="none" lIns="46570" tIns="23284" rIns="46570" bIns="23284" rtlCol="0">
            <a:spAutoFit/>
          </a:bodyPr>
          <a:lstStyle/>
          <a:p>
            <a:r>
              <a:rPr lang="en-US" sz="2404" dirty="0"/>
              <a:t>Research Support</a:t>
            </a:r>
          </a:p>
          <a:p>
            <a:r>
              <a:rPr lang="en-US" sz="2404" dirty="0"/>
              <a:t>	NINDS</a:t>
            </a:r>
          </a:p>
          <a:p>
            <a:r>
              <a:rPr lang="en-US" sz="2404" dirty="0"/>
              <a:t>	NIMH</a:t>
            </a:r>
          </a:p>
        </p:txBody>
      </p:sp>
      <p:sp>
        <p:nvSpPr>
          <p:cNvPr id="3" name="TextBox 2">
            <a:extLst>
              <a:ext uri="{FF2B5EF4-FFF2-40B4-BE49-F238E27FC236}">
                <a16:creationId xmlns:a16="http://schemas.microsoft.com/office/drawing/2014/main" id="{DB6D124F-4F30-48ED-A631-761C8BF7D057}"/>
              </a:ext>
            </a:extLst>
          </p:cNvPr>
          <p:cNvSpPr txBox="1"/>
          <p:nvPr/>
        </p:nvSpPr>
        <p:spPr>
          <a:xfrm>
            <a:off x="1097280" y="2674043"/>
            <a:ext cx="9592947" cy="1200329"/>
          </a:xfrm>
          <a:prstGeom prst="rect">
            <a:avLst/>
          </a:prstGeom>
          <a:noFill/>
        </p:spPr>
        <p:txBody>
          <a:bodyPr wrap="none" rtlCol="0">
            <a:spAutoFit/>
          </a:bodyPr>
          <a:lstStyle/>
          <a:p>
            <a:r>
              <a:rPr lang="en-US" sz="2400" b="1" dirty="0">
                <a:solidFill>
                  <a:srgbClr val="00B050"/>
                </a:solidFill>
              </a:rPr>
              <a:t>This is a fraudulent lecture. I suspect most people in this room are doing a</a:t>
            </a:r>
          </a:p>
          <a:p>
            <a:r>
              <a:rPr lang="en-US" sz="2400" b="1" dirty="0">
                <a:solidFill>
                  <a:srgbClr val="00B050"/>
                </a:solidFill>
              </a:rPr>
              <a:t>far better job running their department than me. I probably can tell you </a:t>
            </a:r>
          </a:p>
          <a:p>
            <a:r>
              <a:rPr lang="en-US" sz="2400" b="1" dirty="0">
                <a:solidFill>
                  <a:srgbClr val="00B050"/>
                </a:solidFill>
              </a:rPr>
              <a:t>more about what does not work as opposed to what does work.  </a:t>
            </a:r>
          </a:p>
        </p:txBody>
      </p:sp>
    </p:spTree>
    <p:extLst>
      <p:ext uri="{BB962C8B-B14F-4D97-AF65-F5344CB8AC3E}">
        <p14:creationId xmlns:p14="http://schemas.microsoft.com/office/powerpoint/2010/main" val="19099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D82F7-469B-40EB-B6A7-1272203433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1A3110C2-7CC7-4332-A288-B44695E361B3}"/>
              </a:ext>
            </a:extLst>
          </p:cNvPr>
          <p:cNvSpPr txBox="1"/>
          <p:nvPr/>
        </p:nvSpPr>
        <p:spPr>
          <a:xfrm>
            <a:off x="4783755" y="1140594"/>
            <a:ext cx="3127779" cy="923330"/>
          </a:xfrm>
          <a:prstGeom prst="rect">
            <a:avLst/>
          </a:prstGeom>
          <a:noFill/>
        </p:spPr>
        <p:txBody>
          <a:bodyPr wrap="none" rtlCol="0">
            <a:spAutoFit/>
          </a:bodyPr>
          <a:lstStyle/>
          <a:p>
            <a:r>
              <a:rPr lang="en-US" sz="5400" dirty="0">
                <a:solidFill>
                  <a:schemeClr val="bg1"/>
                </a:solidFill>
              </a:rPr>
              <a:t>Discussion</a:t>
            </a:r>
          </a:p>
        </p:txBody>
      </p:sp>
    </p:spTree>
    <p:extLst>
      <p:ext uri="{BB962C8B-B14F-4D97-AF65-F5344CB8AC3E}">
        <p14:creationId xmlns:p14="http://schemas.microsoft.com/office/powerpoint/2010/main" val="96876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E3ACF-1EFA-4680-AADF-6E57DB2EC390}"/>
              </a:ext>
            </a:extLst>
          </p:cNvPr>
          <p:cNvPicPr>
            <a:picLocks noChangeAspect="1"/>
          </p:cNvPicPr>
          <p:nvPr/>
        </p:nvPicPr>
        <p:blipFill rotWithShape="1">
          <a:blip r:embed="rId2"/>
          <a:srcRect l="27371" t="15259" r="27938" b="63849"/>
          <a:stretch/>
        </p:blipFill>
        <p:spPr>
          <a:xfrm>
            <a:off x="3371654" y="156799"/>
            <a:ext cx="5448692" cy="1432769"/>
          </a:xfrm>
          <a:prstGeom prst="rect">
            <a:avLst/>
          </a:prstGeom>
        </p:spPr>
      </p:pic>
      <p:pic>
        <p:nvPicPr>
          <p:cNvPr id="6" name="Picture 5">
            <a:extLst>
              <a:ext uri="{FF2B5EF4-FFF2-40B4-BE49-F238E27FC236}">
                <a16:creationId xmlns:a16="http://schemas.microsoft.com/office/drawing/2014/main" id="{A56FDA62-613C-497D-B2A2-10130DA0F5D3}"/>
              </a:ext>
            </a:extLst>
          </p:cNvPr>
          <p:cNvPicPr>
            <a:picLocks noChangeAspect="1"/>
          </p:cNvPicPr>
          <p:nvPr/>
        </p:nvPicPr>
        <p:blipFill rotWithShape="1">
          <a:blip r:embed="rId3"/>
          <a:srcRect l="28144" t="20481" r="29562" b="9004"/>
          <a:stretch/>
        </p:blipFill>
        <p:spPr>
          <a:xfrm>
            <a:off x="2814634" y="1995707"/>
            <a:ext cx="5156463" cy="4835950"/>
          </a:xfrm>
          <a:prstGeom prst="rect">
            <a:avLst/>
          </a:prstGeom>
        </p:spPr>
      </p:pic>
      <p:sp>
        <p:nvSpPr>
          <p:cNvPr id="7" name="TextBox 6">
            <a:extLst>
              <a:ext uri="{FF2B5EF4-FFF2-40B4-BE49-F238E27FC236}">
                <a16:creationId xmlns:a16="http://schemas.microsoft.com/office/drawing/2014/main" id="{03D21886-9B24-4505-A038-3575C5916CC5}"/>
              </a:ext>
            </a:extLst>
          </p:cNvPr>
          <p:cNvSpPr txBox="1"/>
          <p:nvPr/>
        </p:nvSpPr>
        <p:spPr>
          <a:xfrm>
            <a:off x="3371654" y="1589568"/>
            <a:ext cx="3070264" cy="369332"/>
          </a:xfrm>
          <a:prstGeom prst="rect">
            <a:avLst/>
          </a:prstGeom>
          <a:noFill/>
        </p:spPr>
        <p:txBody>
          <a:bodyPr wrap="none" rtlCol="0">
            <a:spAutoFit/>
          </a:bodyPr>
          <a:lstStyle/>
          <a:p>
            <a:r>
              <a:rPr lang="en-US" dirty="0">
                <a:latin typeface="Broadway" panose="04040905080B02020502" pitchFamily="82" charset="0"/>
              </a:rPr>
              <a:t>Siddhartha Mukherjee</a:t>
            </a:r>
          </a:p>
        </p:txBody>
      </p:sp>
    </p:spTree>
    <p:extLst>
      <p:ext uri="{BB962C8B-B14F-4D97-AF65-F5344CB8AC3E}">
        <p14:creationId xmlns:p14="http://schemas.microsoft.com/office/powerpoint/2010/main" val="396516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B05B-ECDC-48FE-B927-7B4B3CD6E45B}"/>
              </a:ext>
            </a:extLst>
          </p:cNvPr>
          <p:cNvSpPr>
            <a:spLocks noGrp="1"/>
          </p:cNvSpPr>
          <p:nvPr>
            <p:ph type="title"/>
          </p:nvPr>
        </p:nvSpPr>
        <p:spPr/>
        <p:txBody>
          <a:bodyPr/>
          <a:lstStyle/>
          <a:p>
            <a:r>
              <a:rPr lang="en-US" dirty="0">
                <a:latin typeface="Broadway" panose="04040905080B02020502" pitchFamily="82" charset="0"/>
              </a:rPr>
              <a:t>Siddhartha Mukherjee</a:t>
            </a:r>
            <a:br>
              <a:rPr lang="en-US" dirty="0">
                <a:latin typeface="Broadway" panose="04040905080B02020502" pitchFamily="82" charset="0"/>
              </a:rPr>
            </a:br>
            <a:endParaRPr lang="en-US" dirty="0"/>
          </a:p>
        </p:txBody>
      </p:sp>
      <p:sp>
        <p:nvSpPr>
          <p:cNvPr id="3" name="Content Placeholder 2">
            <a:extLst>
              <a:ext uri="{FF2B5EF4-FFF2-40B4-BE49-F238E27FC236}">
                <a16:creationId xmlns:a16="http://schemas.microsoft.com/office/drawing/2014/main" id="{B8CFEB21-8032-4E84-9FA4-E0B6ABC8891F}"/>
              </a:ext>
            </a:extLst>
          </p:cNvPr>
          <p:cNvSpPr>
            <a:spLocks noGrp="1"/>
          </p:cNvSpPr>
          <p:nvPr>
            <p:ph idx="1"/>
          </p:nvPr>
        </p:nvSpPr>
        <p:spPr/>
        <p:txBody>
          <a:bodyPr/>
          <a:lstStyle/>
          <a:p>
            <a:pPr marL="0" indent="0">
              <a:buNone/>
            </a:pPr>
            <a:r>
              <a:rPr lang="en-US" dirty="0"/>
              <a:t>The anatomy lab was always freezing. This was our first course as medical students, and we had split our ourselves into groups – four students to every cluster. Each of us carried a copy of “Netter’s Anatomy”; by the end of three months in the lab, the volume would become chemically yellowed by formaldehyde, and to leaf through the tawny, crackling pages would be to feel your fingers becoming slowly embalmed. </a:t>
            </a:r>
          </a:p>
        </p:txBody>
      </p:sp>
    </p:spTree>
    <p:extLst>
      <p:ext uri="{BB962C8B-B14F-4D97-AF65-F5344CB8AC3E}">
        <p14:creationId xmlns:p14="http://schemas.microsoft.com/office/powerpoint/2010/main" val="2750325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59B3-4D0A-4D5C-8F03-5BDCFE3C2AF4}"/>
              </a:ext>
            </a:extLst>
          </p:cNvPr>
          <p:cNvSpPr>
            <a:spLocks noGrp="1"/>
          </p:cNvSpPr>
          <p:nvPr>
            <p:ph type="title"/>
          </p:nvPr>
        </p:nvSpPr>
        <p:spPr/>
        <p:txBody>
          <a:bodyPr/>
          <a:lstStyle/>
          <a:p>
            <a:r>
              <a:rPr lang="en-US" dirty="0">
                <a:latin typeface="Broadway" panose="04040905080B02020502" pitchFamily="82" charset="0"/>
              </a:rPr>
              <a:t>Siddhartha Mukherjee</a:t>
            </a:r>
            <a:br>
              <a:rPr lang="en-US" dirty="0">
                <a:latin typeface="Broadway" panose="04040905080B02020502" pitchFamily="82" charset="0"/>
              </a:rPr>
            </a:br>
            <a:endParaRPr lang="en-US" dirty="0"/>
          </a:p>
        </p:txBody>
      </p:sp>
      <p:sp>
        <p:nvSpPr>
          <p:cNvPr id="3" name="Content Placeholder 2">
            <a:extLst>
              <a:ext uri="{FF2B5EF4-FFF2-40B4-BE49-F238E27FC236}">
                <a16:creationId xmlns:a16="http://schemas.microsoft.com/office/drawing/2014/main" id="{E94BEE65-7435-4A7E-B165-C770B4A1A4BF}"/>
              </a:ext>
            </a:extLst>
          </p:cNvPr>
          <p:cNvSpPr>
            <a:spLocks noGrp="1"/>
          </p:cNvSpPr>
          <p:nvPr>
            <p:ph idx="1"/>
          </p:nvPr>
        </p:nvSpPr>
        <p:spPr/>
        <p:txBody>
          <a:bodyPr>
            <a:normAutofit fontScale="92500" lnSpcReduction="10000"/>
          </a:bodyPr>
          <a:lstStyle/>
          <a:p>
            <a:pPr marL="0" indent="0">
              <a:buNone/>
            </a:pPr>
            <a:r>
              <a:rPr lang="en-US" dirty="0"/>
              <a:t>As the weeks drew on in that first year, we began to hear about residents, fellows and even senior doctors who had packed their scalpels and stethoscopes and left medicine. It was the late 1990s , and medical practice was just beginning to be assaulted by a thousand surgical cuts. Hospitals were changing to electronic medical records, and – although EMR had been sold to us as a means to ease work flow and to ensure patient safety (and yes, it did achieve these)- a doctor’s day felt more robotic and dehumanized: The residents in the wards seemed to spend the bulk of their time documenting notes, checking off codes and pressing buttons to generate automated bills. One night, as I recall, I overheard a young women resident breaking down in tears, her face </a:t>
            </a:r>
            <a:r>
              <a:rPr lang="en-US" dirty="0" err="1"/>
              <a:t>silhoutted</a:t>
            </a:r>
            <a:r>
              <a:rPr lang="en-US" dirty="0"/>
              <a:t> against the sharp light of the terminal as she typed manically. “I have spent two nights in the hospital and I haven’t even </a:t>
            </a:r>
            <a:r>
              <a:rPr lang="en-US" i="1" dirty="0"/>
              <a:t>touched</a:t>
            </a:r>
            <a:r>
              <a:rPr lang="en-US" dirty="0"/>
              <a:t> a patient. This is not what I came here to do.”  </a:t>
            </a:r>
          </a:p>
        </p:txBody>
      </p:sp>
    </p:spTree>
    <p:extLst>
      <p:ext uri="{BB962C8B-B14F-4D97-AF65-F5344CB8AC3E}">
        <p14:creationId xmlns:p14="http://schemas.microsoft.com/office/powerpoint/2010/main" val="10289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5532-8511-4625-9C04-05C21A36DC06}"/>
              </a:ext>
            </a:extLst>
          </p:cNvPr>
          <p:cNvSpPr>
            <a:spLocks noGrp="1"/>
          </p:cNvSpPr>
          <p:nvPr>
            <p:ph type="title"/>
          </p:nvPr>
        </p:nvSpPr>
        <p:spPr/>
        <p:txBody>
          <a:bodyPr/>
          <a:lstStyle/>
          <a:p>
            <a:r>
              <a:rPr lang="en-US" dirty="0"/>
              <a:t>Department of Neurological Sciences at UVM</a:t>
            </a:r>
          </a:p>
        </p:txBody>
      </p:sp>
      <p:sp>
        <p:nvSpPr>
          <p:cNvPr id="3" name="Content Placeholder 2">
            <a:extLst>
              <a:ext uri="{FF2B5EF4-FFF2-40B4-BE49-F238E27FC236}">
                <a16:creationId xmlns:a16="http://schemas.microsoft.com/office/drawing/2014/main" id="{FCDA5AD4-8BEC-42F8-AE3D-166C79490194}"/>
              </a:ext>
            </a:extLst>
          </p:cNvPr>
          <p:cNvSpPr>
            <a:spLocks noGrp="1"/>
          </p:cNvSpPr>
          <p:nvPr>
            <p:ph idx="1"/>
          </p:nvPr>
        </p:nvSpPr>
        <p:spPr/>
        <p:txBody>
          <a:bodyPr>
            <a:normAutofit lnSpcReduction="10000"/>
          </a:bodyPr>
          <a:lstStyle/>
          <a:p>
            <a:r>
              <a:rPr lang="en-US" dirty="0"/>
              <a:t>Department formed 6 years ago as a merger of the Department of Anatomy and Neurobiology with Department of Neurology.</a:t>
            </a:r>
          </a:p>
          <a:p>
            <a:r>
              <a:rPr lang="en-US" dirty="0"/>
              <a:t>Three academic pathways:</a:t>
            </a:r>
          </a:p>
          <a:p>
            <a:pPr lvl="1"/>
            <a:r>
              <a:rPr lang="en-US" dirty="0"/>
              <a:t>Clinical Scholar</a:t>
            </a:r>
          </a:p>
          <a:p>
            <a:pPr lvl="1"/>
            <a:r>
              <a:rPr lang="en-US" dirty="0"/>
              <a:t>Education Scholar</a:t>
            </a:r>
          </a:p>
          <a:p>
            <a:pPr lvl="1"/>
            <a:r>
              <a:rPr lang="en-US" dirty="0"/>
              <a:t>Tenured</a:t>
            </a:r>
          </a:p>
          <a:p>
            <a:pPr lvl="1"/>
            <a:r>
              <a:rPr lang="en-US" dirty="0"/>
              <a:t>Research Scholar </a:t>
            </a:r>
          </a:p>
          <a:p>
            <a:r>
              <a:rPr lang="en-US" dirty="0"/>
              <a:t>The College of Medicine is on the campus of UVM.</a:t>
            </a:r>
          </a:p>
          <a:p>
            <a:r>
              <a:rPr lang="en-US" dirty="0"/>
              <a:t>Burlington has 42,000 people; the state of Vermont has 600,000.</a:t>
            </a:r>
          </a:p>
          <a:p>
            <a:r>
              <a:rPr lang="en-US" dirty="0"/>
              <a:t>Closest metropolis is Montreal which is about a 90 minute drive.  </a:t>
            </a:r>
          </a:p>
          <a:p>
            <a:pPr lvl="1"/>
            <a:endParaRPr lang="en-US" dirty="0"/>
          </a:p>
          <a:p>
            <a:endParaRPr lang="en-US" dirty="0"/>
          </a:p>
        </p:txBody>
      </p:sp>
      <p:pic>
        <p:nvPicPr>
          <p:cNvPr id="5" name="Picture 4">
            <a:extLst>
              <a:ext uri="{FF2B5EF4-FFF2-40B4-BE49-F238E27FC236}">
                <a16:creationId xmlns:a16="http://schemas.microsoft.com/office/drawing/2014/main" id="{2CFF8492-C0C7-4B82-8D31-BB8D24ABE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329" y="794013"/>
            <a:ext cx="7026632" cy="5269974"/>
          </a:xfrm>
          <a:prstGeom prst="rect">
            <a:avLst/>
          </a:prstGeom>
        </p:spPr>
      </p:pic>
    </p:spTree>
    <p:extLst>
      <p:ext uri="{BB962C8B-B14F-4D97-AF65-F5344CB8AC3E}">
        <p14:creationId xmlns:p14="http://schemas.microsoft.com/office/powerpoint/2010/main" val="326528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27480E-8324-49CA-8C4D-862E055A519F}"/>
              </a:ext>
            </a:extLst>
          </p:cNvPr>
          <p:cNvSpPr>
            <a:spLocks noGrp="1"/>
          </p:cNvSpPr>
          <p:nvPr>
            <p:ph type="title"/>
          </p:nvPr>
        </p:nvSpPr>
        <p:spPr/>
        <p:txBody>
          <a:bodyPr>
            <a:normAutofit/>
          </a:bodyPr>
          <a:lstStyle/>
          <a:p>
            <a:pPr algn="ctr"/>
            <a:r>
              <a:rPr lang="en-US" dirty="0"/>
              <a:t>Challenges and Opportunities of a Small, Rural Medical School in Vermont</a:t>
            </a:r>
          </a:p>
        </p:txBody>
      </p:sp>
      <p:sp>
        <p:nvSpPr>
          <p:cNvPr id="6" name="Content Placeholder 5">
            <a:extLst>
              <a:ext uri="{FF2B5EF4-FFF2-40B4-BE49-F238E27FC236}">
                <a16:creationId xmlns:a16="http://schemas.microsoft.com/office/drawing/2014/main" id="{DD97BFE3-E3B2-454B-8C0C-9FE1F9E0F282}"/>
              </a:ext>
            </a:extLst>
          </p:cNvPr>
          <p:cNvSpPr>
            <a:spLocks noGrp="1"/>
          </p:cNvSpPr>
          <p:nvPr>
            <p:ph sz="half" idx="1"/>
          </p:nvPr>
        </p:nvSpPr>
        <p:spPr>
          <a:xfrm>
            <a:off x="659091" y="2023587"/>
            <a:ext cx="5181600" cy="4351338"/>
          </a:xfrm>
        </p:spPr>
        <p:txBody>
          <a:bodyPr/>
          <a:lstStyle/>
          <a:p>
            <a:r>
              <a:rPr lang="en-US" dirty="0"/>
              <a:t>Disadvantages </a:t>
            </a:r>
          </a:p>
          <a:p>
            <a:pPr lvl="1"/>
            <a:r>
              <a:rPr lang="en-US" dirty="0"/>
              <a:t>Emphasis on primary care</a:t>
            </a:r>
          </a:p>
          <a:p>
            <a:pPr lvl="1"/>
            <a:r>
              <a:rPr lang="en-US" dirty="0"/>
              <a:t>Lack of competition</a:t>
            </a:r>
          </a:p>
          <a:p>
            <a:pPr lvl="1"/>
            <a:r>
              <a:rPr lang="en-US" dirty="0"/>
              <a:t>Limited sub-specialty depth</a:t>
            </a:r>
          </a:p>
          <a:p>
            <a:pPr lvl="1"/>
            <a:r>
              <a:rPr lang="en-US" dirty="0"/>
              <a:t>Low salaries</a:t>
            </a:r>
          </a:p>
          <a:p>
            <a:pPr lvl="1"/>
            <a:r>
              <a:rPr lang="en-US" dirty="0"/>
              <a:t>Difficult recruiting</a:t>
            </a:r>
          </a:p>
          <a:p>
            <a:pPr lvl="1"/>
            <a:r>
              <a:rPr lang="en-US" dirty="0"/>
              <a:t>Extremely low state support</a:t>
            </a:r>
          </a:p>
          <a:p>
            <a:pPr lvl="1"/>
            <a:r>
              <a:rPr lang="en-US" dirty="0"/>
              <a:t>Bias against small institutions</a:t>
            </a:r>
          </a:p>
          <a:p>
            <a:pPr lvl="1"/>
            <a:r>
              <a:rPr lang="en-US" dirty="0"/>
              <a:t>Philanthropy</a:t>
            </a:r>
          </a:p>
          <a:p>
            <a:pPr lvl="1"/>
            <a:endParaRPr lang="en-US" dirty="0"/>
          </a:p>
          <a:p>
            <a:pPr lvl="1"/>
            <a:endParaRPr lang="en-US" dirty="0"/>
          </a:p>
        </p:txBody>
      </p:sp>
      <p:sp>
        <p:nvSpPr>
          <p:cNvPr id="7" name="Content Placeholder 6">
            <a:extLst>
              <a:ext uri="{FF2B5EF4-FFF2-40B4-BE49-F238E27FC236}">
                <a16:creationId xmlns:a16="http://schemas.microsoft.com/office/drawing/2014/main" id="{A2FB4726-3729-4096-9EE9-F6EE90B861A1}"/>
              </a:ext>
            </a:extLst>
          </p:cNvPr>
          <p:cNvSpPr>
            <a:spLocks noGrp="1"/>
          </p:cNvSpPr>
          <p:nvPr>
            <p:ph sz="half" idx="2"/>
          </p:nvPr>
        </p:nvSpPr>
        <p:spPr>
          <a:xfrm>
            <a:off x="6172200" y="2141537"/>
            <a:ext cx="5181600" cy="4351338"/>
          </a:xfrm>
        </p:spPr>
        <p:txBody>
          <a:bodyPr/>
          <a:lstStyle/>
          <a:p>
            <a:r>
              <a:rPr lang="en-US" dirty="0"/>
              <a:t>Advantages</a:t>
            </a:r>
          </a:p>
          <a:p>
            <a:pPr lvl="1"/>
            <a:r>
              <a:rPr lang="en-US" dirty="0"/>
              <a:t>Work-life balance</a:t>
            </a:r>
          </a:p>
          <a:p>
            <a:pPr lvl="1"/>
            <a:r>
              <a:rPr lang="en-US" dirty="0"/>
              <a:t>Great beer</a:t>
            </a:r>
          </a:p>
          <a:p>
            <a:pPr lvl="1"/>
            <a:r>
              <a:rPr lang="en-US" dirty="0"/>
              <a:t>Relatively small faculty allows one to know their colleagues</a:t>
            </a:r>
          </a:p>
          <a:p>
            <a:pPr lvl="1"/>
            <a:r>
              <a:rPr lang="en-US" dirty="0"/>
              <a:t>Collegiality</a:t>
            </a:r>
          </a:p>
          <a:p>
            <a:pPr lvl="1"/>
            <a:r>
              <a:rPr lang="en-US" dirty="0"/>
              <a:t>“We do more with less” attitude</a:t>
            </a:r>
          </a:p>
          <a:p>
            <a:pPr lvl="1"/>
            <a:r>
              <a:rPr lang="en-US" dirty="0"/>
              <a:t>Institutional Development Award (</a:t>
            </a:r>
            <a:r>
              <a:rPr lang="en-US" dirty="0" err="1"/>
              <a:t>IDeA</a:t>
            </a:r>
            <a:r>
              <a:rPr lang="en-US" dirty="0"/>
              <a:t>) Program</a:t>
            </a:r>
          </a:p>
          <a:p>
            <a:pPr marL="457200" lvl="1" indent="0">
              <a:buNone/>
            </a:pPr>
            <a:endParaRPr lang="en-US" dirty="0"/>
          </a:p>
          <a:p>
            <a:pPr lvl="1"/>
            <a:endParaRPr lang="en-US" dirty="0"/>
          </a:p>
        </p:txBody>
      </p:sp>
      <p:pic>
        <p:nvPicPr>
          <p:cNvPr id="2" name="Picture 1">
            <a:extLst>
              <a:ext uri="{FF2B5EF4-FFF2-40B4-BE49-F238E27FC236}">
                <a16:creationId xmlns:a16="http://schemas.microsoft.com/office/drawing/2014/main" id="{DB72460F-F021-4272-B974-05110A1D85E2}"/>
              </a:ext>
            </a:extLst>
          </p:cNvPr>
          <p:cNvPicPr>
            <a:picLocks noChangeAspect="1"/>
          </p:cNvPicPr>
          <p:nvPr/>
        </p:nvPicPr>
        <p:blipFill>
          <a:blip r:embed="rId2"/>
          <a:stretch>
            <a:fillRect/>
          </a:stretch>
        </p:blipFill>
        <p:spPr>
          <a:xfrm>
            <a:off x="1058517" y="0"/>
            <a:ext cx="9609481" cy="7207111"/>
          </a:xfrm>
          <a:prstGeom prst="rect">
            <a:avLst/>
          </a:prstGeom>
        </p:spPr>
      </p:pic>
      <p:pic>
        <p:nvPicPr>
          <p:cNvPr id="11" name="Picture 10">
            <a:extLst>
              <a:ext uri="{FF2B5EF4-FFF2-40B4-BE49-F238E27FC236}">
                <a16:creationId xmlns:a16="http://schemas.microsoft.com/office/drawing/2014/main" id="{092FF219-728C-43C9-8D59-100ECB983E92}"/>
              </a:ext>
            </a:extLst>
          </p:cNvPr>
          <p:cNvPicPr>
            <a:picLocks noChangeAspect="1"/>
          </p:cNvPicPr>
          <p:nvPr/>
        </p:nvPicPr>
        <p:blipFill rotWithShape="1">
          <a:blip r:embed="rId3"/>
          <a:srcRect l="29715" t="20942" r="29483" b="31594"/>
          <a:stretch/>
        </p:blipFill>
        <p:spPr>
          <a:xfrm>
            <a:off x="1049777" y="483075"/>
            <a:ext cx="9004186" cy="5891850"/>
          </a:xfrm>
          <a:prstGeom prst="rect">
            <a:avLst/>
          </a:prstGeom>
        </p:spPr>
      </p:pic>
      <p:pic>
        <p:nvPicPr>
          <p:cNvPr id="12" name="Picture 11">
            <a:extLst>
              <a:ext uri="{FF2B5EF4-FFF2-40B4-BE49-F238E27FC236}">
                <a16:creationId xmlns:a16="http://schemas.microsoft.com/office/drawing/2014/main" id="{52615B05-BCB0-4382-A8E9-14226B5BC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9815" y="1012473"/>
            <a:ext cx="6741752" cy="4586226"/>
          </a:xfrm>
          <a:prstGeom prst="rect">
            <a:avLst/>
          </a:prstGeom>
        </p:spPr>
      </p:pic>
    </p:spTree>
    <p:extLst>
      <p:ext uri="{BB962C8B-B14F-4D97-AF65-F5344CB8AC3E}">
        <p14:creationId xmlns:p14="http://schemas.microsoft.com/office/powerpoint/2010/main" val="10886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B6967-BE94-4E2F-ADF0-4971F3E82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557" y="4525788"/>
            <a:ext cx="3153447" cy="2270482"/>
          </a:xfrm>
          <a:prstGeom prst="rect">
            <a:avLst/>
          </a:prstGeom>
        </p:spPr>
      </p:pic>
      <p:pic>
        <p:nvPicPr>
          <p:cNvPr id="9" name="Picture 8">
            <a:extLst>
              <a:ext uri="{FF2B5EF4-FFF2-40B4-BE49-F238E27FC236}">
                <a16:creationId xmlns:a16="http://schemas.microsoft.com/office/drawing/2014/main" id="{DEFA4797-A32F-417A-B36D-1516611C5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441" y="2318240"/>
            <a:ext cx="3230563" cy="1937437"/>
          </a:xfrm>
          <a:prstGeom prst="rect">
            <a:avLst/>
          </a:prstGeom>
        </p:spPr>
      </p:pic>
      <p:cxnSp>
        <p:nvCxnSpPr>
          <p:cNvPr id="11" name="Straight Arrow Connector 10">
            <a:extLst>
              <a:ext uri="{FF2B5EF4-FFF2-40B4-BE49-F238E27FC236}">
                <a16:creationId xmlns:a16="http://schemas.microsoft.com/office/drawing/2014/main" id="{782CD06C-CAED-4707-8362-21ACF427E0BF}"/>
              </a:ext>
            </a:extLst>
          </p:cNvPr>
          <p:cNvCxnSpPr>
            <a:cxnSpLocks/>
          </p:cNvCxnSpPr>
          <p:nvPr/>
        </p:nvCxnSpPr>
        <p:spPr>
          <a:xfrm flipV="1">
            <a:off x="4612744" y="1455737"/>
            <a:ext cx="0" cy="537140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7F3D4-EEE6-4016-A834-80682454DC4E}"/>
              </a:ext>
            </a:extLst>
          </p:cNvPr>
          <p:cNvCxnSpPr>
            <a:cxnSpLocks/>
          </p:cNvCxnSpPr>
          <p:nvPr/>
        </p:nvCxnSpPr>
        <p:spPr>
          <a:xfrm>
            <a:off x="2006560" y="1636882"/>
            <a:ext cx="1" cy="515938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EF2861C-55E9-4CB1-A969-7987E6837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49810"/>
            <a:ext cx="3211284" cy="1798319"/>
          </a:xfrm>
          <a:prstGeom prst="rect">
            <a:avLst/>
          </a:prstGeom>
        </p:spPr>
      </p:pic>
      <p:pic>
        <p:nvPicPr>
          <p:cNvPr id="22" name="Picture 21">
            <a:extLst>
              <a:ext uri="{FF2B5EF4-FFF2-40B4-BE49-F238E27FC236}">
                <a16:creationId xmlns:a16="http://schemas.microsoft.com/office/drawing/2014/main" id="{F9F1FF07-2C52-4B83-9766-56F8C889F2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886" y="30859"/>
            <a:ext cx="2169903" cy="1394938"/>
          </a:xfrm>
          <a:prstGeom prst="rect">
            <a:avLst/>
          </a:prstGeom>
        </p:spPr>
      </p:pic>
      <p:pic>
        <p:nvPicPr>
          <p:cNvPr id="24" name="Picture 23">
            <a:extLst>
              <a:ext uri="{FF2B5EF4-FFF2-40B4-BE49-F238E27FC236}">
                <a16:creationId xmlns:a16="http://schemas.microsoft.com/office/drawing/2014/main" id="{2425748D-4F2F-4E59-9EDF-D6290BDF80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37" y="-1"/>
            <a:ext cx="2566920" cy="1455737"/>
          </a:xfrm>
          <a:prstGeom prst="rect">
            <a:avLst/>
          </a:prstGeom>
        </p:spPr>
      </p:pic>
      <p:sp>
        <p:nvSpPr>
          <p:cNvPr id="27" name="TextBox 26">
            <a:extLst>
              <a:ext uri="{FF2B5EF4-FFF2-40B4-BE49-F238E27FC236}">
                <a16:creationId xmlns:a16="http://schemas.microsoft.com/office/drawing/2014/main" id="{8D44BB11-48E7-483E-ADC9-D02B47A3F0A6}"/>
              </a:ext>
            </a:extLst>
          </p:cNvPr>
          <p:cNvSpPr txBox="1"/>
          <p:nvPr/>
        </p:nvSpPr>
        <p:spPr>
          <a:xfrm>
            <a:off x="9804372" y="996421"/>
            <a:ext cx="986167" cy="461665"/>
          </a:xfrm>
          <a:prstGeom prst="rect">
            <a:avLst/>
          </a:prstGeom>
          <a:noFill/>
        </p:spPr>
        <p:txBody>
          <a:bodyPr wrap="none" rtlCol="0">
            <a:spAutoFit/>
          </a:bodyPr>
          <a:lstStyle/>
          <a:p>
            <a:r>
              <a:rPr lang="en-US" sz="2400" dirty="0"/>
              <a:t>N = 32</a:t>
            </a:r>
          </a:p>
        </p:txBody>
      </p:sp>
      <p:sp>
        <p:nvSpPr>
          <p:cNvPr id="28" name="TextBox 27">
            <a:extLst>
              <a:ext uri="{FF2B5EF4-FFF2-40B4-BE49-F238E27FC236}">
                <a16:creationId xmlns:a16="http://schemas.microsoft.com/office/drawing/2014/main" id="{145BF748-7CEB-4758-A6B8-CFED413DF7FB}"/>
              </a:ext>
            </a:extLst>
          </p:cNvPr>
          <p:cNvSpPr txBox="1"/>
          <p:nvPr/>
        </p:nvSpPr>
        <p:spPr>
          <a:xfrm>
            <a:off x="9810647" y="3056125"/>
            <a:ext cx="986167" cy="461665"/>
          </a:xfrm>
          <a:prstGeom prst="rect">
            <a:avLst/>
          </a:prstGeom>
          <a:noFill/>
        </p:spPr>
        <p:txBody>
          <a:bodyPr wrap="none" rtlCol="0">
            <a:spAutoFit/>
          </a:bodyPr>
          <a:lstStyle/>
          <a:p>
            <a:r>
              <a:rPr lang="en-US" sz="2400" dirty="0"/>
              <a:t>N = 12</a:t>
            </a:r>
          </a:p>
        </p:txBody>
      </p:sp>
      <p:sp>
        <p:nvSpPr>
          <p:cNvPr id="29" name="TextBox 28">
            <a:extLst>
              <a:ext uri="{FF2B5EF4-FFF2-40B4-BE49-F238E27FC236}">
                <a16:creationId xmlns:a16="http://schemas.microsoft.com/office/drawing/2014/main" id="{5E44FA34-997C-4827-8119-F0F8B7763087}"/>
              </a:ext>
            </a:extLst>
          </p:cNvPr>
          <p:cNvSpPr txBox="1"/>
          <p:nvPr/>
        </p:nvSpPr>
        <p:spPr>
          <a:xfrm>
            <a:off x="9875780" y="5430196"/>
            <a:ext cx="830677" cy="461665"/>
          </a:xfrm>
          <a:prstGeom prst="rect">
            <a:avLst/>
          </a:prstGeom>
          <a:noFill/>
        </p:spPr>
        <p:txBody>
          <a:bodyPr wrap="none" rtlCol="0">
            <a:spAutoFit/>
          </a:bodyPr>
          <a:lstStyle/>
          <a:p>
            <a:r>
              <a:rPr lang="en-US" sz="2400" dirty="0"/>
              <a:t>N = 8</a:t>
            </a:r>
          </a:p>
        </p:txBody>
      </p:sp>
    </p:spTree>
    <p:extLst>
      <p:ext uri="{BB962C8B-B14F-4D97-AF65-F5344CB8AC3E}">
        <p14:creationId xmlns:p14="http://schemas.microsoft.com/office/powerpoint/2010/main" val="286844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E69616-E9E5-43CF-967D-E514FC7414AF}"/>
              </a:ext>
            </a:extLst>
          </p:cNvPr>
          <p:cNvGrpSpPr/>
          <p:nvPr/>
        </p:nvGrpSpPr>
        <p:grpSpPr>
          <a:xfrm rot="717787">
            <a:off x="4482673" y="675364"/>
            <a:ext cx="2980266" cy="2980266"/>
            <a:chOff x="3793066" y="2438400"/>
            <a:chExt cx="2980266" cy="2980266"/>
          </a:xfrm>
          <a:solidFill>
            <a:srgbClr val="00B050"/>
          </a:solidFill>
        </p:grpSpPr>
        <p:sp>
          <p:nvSpPr>
            <p:cNvPr id="4" name="Shape 3">
              <a:extLst>
                <a:ext uri="{FF2B5EF4-FFF2-40B4-BE49-F238E27FC236}">
                  <a16:creationId xmlns:a16="http://schemas.microsoft.com/office/drawing/2014/main" id="{B45B5ED9-1F6D-46A1-9E4A-FCAF6ED1D861}"/>
                </a:ext>
              </a:extLst>
            </p:cNvPr>
            <p:cNvSpPr/>
            <p:nvPr/>
          </p:nvSpPr>
          <p:spPr>
            <a:xfrm>
              <a:off x="3793066" y="2438400"/>
              <a:ext cx="2980266" cy="2980266"/>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Shape 4">
              <a:extLst>
                <a:ext uri="{FF2B5EF4-FFF2-40B4-BE49-F238E27FC236}">
                  <a16:creationId xmlns:a16="http://schemas.microsoft.com/office/drawing/2014/main" id="{995DD770-DDA3-494A-BB2F-EB60886E5E78}"/>
                </a:ext>
              </a:extLst>
            </p:cNvPr>
            <p:cNvSpPr txBox="1"/>
            <p:nvPr/>
          </p:nvSpPr>
          <p:spPr>
            <a:xfrm rot="20882213">
              <a:off x="4392232" y="3136513"/>
              <a:ext cx="1781934" cy="1531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3600" dirty="0"/>
                <a:t>Teaching</a:t>
              </a:r>
              <a:endParaRPr lang="en-US" sz="3600" kern="1200" dirty="0"/>
            </a:p>
          </p:txBody>
        </p:sp>
      </p:grpSp>
      <p:grpSp>
        <p:nvGrpSpPr>
          <p:cNvPr id="6" name="Group 5">
            <a:extLst>
              <a:ext uri="{FF2B5EF4-FFF2-40B4-BE49-F238E27FC236}">
                <a16:creationId xmlns:a16="http://schemas.microsoft.com/office/drawing/2014/main" id="{14615A26-BF6D-4363-9AF8-4FCEA3DA0BCB}"/>
              </a:ext>
            </a:extLst>
          </p:cNvPr>
          <p:cNvGrpSpPr/>
          <p:nvPr/>
        </p:nvGrpSpPr>
        <p:grpSpPr>
          <a:xfrm rot="174371">
            <a:off x="6097347" y="3076510"/>
            <a:ext cx="2980266" cy="2980266"/>
            <a:chOff x="3793066" y="2438400"/>
            <a:chExt cx="2980266" cy="2980266"/>
          </a:xfrm>
          <a:solidFill>
            <a:srgbClr val="7030A0"/>
          </a:solidFill>
        </p:grpSpPr>
        <p:sp>
          <p:nvSpPr>
            <p:cNvPr id="7" name="Shape 6">
              <a:extLst>
                <a:ext uri="{FF2B5EF4-FFF2-40B4-BE49-F238E27FC236}">
                  <a16:creationId xmlns:a16="http://schemas.microsoft.com/office/drawing/2014/main" id="{FBE0E8CD-6D2C-42E2-8409-BF069265B6B7}"/>
                </a:ext>
              </a:extLst>
            </p:cNvPr>
            <p:cNvSpPr/>
            <p:nvPr/>
          </p:nvSpPr>
          <p:spPr>
            <a:xfrm>
              <a:off x="3793066" y="2438400"/>
              <a:ext cx="2980266" cy="2980266"/>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Shape 4">
              <a:extLst>
                <a:ext uri="{FF2B5EF4-FFF2-40B4-BE49-F238E27FC236}">
                  <a16:creationId xmlns:a16="http://schemas.microsoft.com/office/drawing/2014/main" id="{80B69B06-3140-4AC1-ADF3-25931A42978F}"/>
                </a:ext>
              </a:extLst>
            </p:cNvPr>
            <p:cNvSpPr txBox="1"/>
            <p:nvPr/>
          </p:nvSpPr>
          <p:spPr>
            <a:xfrm rot="21299143">
              <a:off x="4392232" y="3136513"/>
              <a:ext cx="1781934" cy="1531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3600" dirty="0"/>
                <a:t>Patients</a:t>
              </a:r>
              <a:endParaRPr lang="en-US" sz="3600" kern="1200" dirty="0"/>
            </a:p>
          </p:txBody>
        </p:sp>
      </p:grpSp>
      <p:sp>
        <p:nvSpPr>
          <p:cNvPr id="10" name="Shape 9">
            <a:extLst>
              <a:ext uri="{FF2B5EF4-FFF2-40B4-BE49-F238E27FC236}">
                <a16:creationId xmlns:a16="http://schemas.microsoft.com/office/drawing/2014/main" id="{61C2B355-B9C0-49DB-931F-D3A230920DF4}"/>
              </a:ext>
            </a:extLst>
          </p:cNvPr>
          <p:cNvSpPr/>
          <p:nvPr/>
        </p:nvSpPr>
        <p:spPr>
          <a:xfrm>
            <a:off x="3267803" y="3280602"/>
            <a:ext cx="2980266" cy="2980266"/>
          </a:xfrm>
          <a:prstGeom prst="gear9">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DAF3E7F5-CABC-4FD1-8717-BBD04DE2477E}"/>
              </a:ext>
            </a:extLst>
          </p:cNvPr>
          <p:cNvSpPr txBox="1"/>
          <p:nvPr/>
        </p:nvSpPr>
        <p:spPr>
          <a:xfrm>
            <a:off x="3759128" y="4333698"/>
            <a:ext cx="1878591" cy="646331"/>
          </a:xfrm>
          <a:prstGeom prst="rect">
            <a:avLst/>
          </a:prstGeom>
          <a:noFill/>
        </p:spPr>
        <p:txBody>
          <a:bodyPr wrap="none" rtlCol="0">
            <a:spAutoFit/>
          </a:bodyPr>
          <a:lstStyle/>
          <a:p>
            <a:r>
              <a:rPr lang="en-US" sz="3600" dirty="0">
                <a:solidFill>
                  <a:schemeClr val="bg1"/>
                </a:solidFill>
              </a:rPr>
              <a:t>Research</a:t>
            </a:r>
          </a:p>
        </p:txBody>
      </p:sp>
      <p:sp>
        <p:nvSpPr>
          <p:cNvPr id="15" name="Arrow: Curved Right 14">
            <a:extLst>
              <a:ext uri="{FF2B5EF4-FFF2-40B4-BE49-F238E27FC236}">
                <a16:creationId xmlns:a16="http://schemas.microsoft.com/office/drawing/2014/main" id="{541EB918-415B-4658-832A-5CFA7EAA9AEC}"/>
              </a:ext>
            </a:extLst>
          </p:cNvPr>
          <p:cNvSpPr/>
          <p:nvPr/>
        </p:nvSpPr>
        <p:spPr>
          <a:xfrm>
            <a:off x="2614297" y="3430318"/>
            <a:ext cx="731520" cy="2700093"/>
          </a:xfrm>
          <a:prstGeom prst="curved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Right 15">
            <a:extLst>
              <a:ext uri="{FF2B5EF4-FFF2-40B4-BE49-F238E27FC236}">
                <a16:creationId xmlns:a16="http://schemas.microsoft.com/office/drawing/2014/main" id="{334A04B1-8D02-4E52-99ED-BC5ACC8E34F4}"/>
              </a:ext>
            </a:extLst>
          </p:cNvPr>
          <p:cNvSpPr/>
          <p:nvPr/>
        </p:nvSpPr>
        <p:spPr>
          <a:xfrm rot="10498299">
            <a:off x="9191244" y="3118604"/>
            <a:ext cx="731520" cy="2700093"/>
          </a:xfrm>
          <a:prstGeom prst="curved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Right 16">
            <a:extLst>
              <a:ext uri="{FF2B5EF4-FFF2-40B4-BE49-F238E27FC236}">
                <a16:creationId xmlns:a16="http://schemas.microsoft.com/office/drawing/2014/main" id="{F06BA31B-313D-4671-AD61-DCC917FAF5B8}"/>
              </a:ext>
            </a:extLst>
          </p:cNvPr>
          <p:cNvSpPr/>
          <p:nvPr/>
        </p:nvSpPr>
        <p:spPr>
          <a:xfrm rot="5400000">
            <a:off x="5537101" y="-900036"/>
            <a:ext cx="731520" cy="2700093"/>
          </a:xfrm>
          <a:prstGeom prst="curved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8569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2732</TotalTime>
  <Words>807</Words>
  <Application>Microsoft Office PowerPoint</Application>
  <PresentationFormat>Widescreen</PresentationFormat>
  <Paragraphs>92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Broadway</vt:lpstr>
      <vt:lpstr>Calibri</vt:lpstr>
      <vt:lpstr>Calibri Light</vt:lpstr>
      <vt:lpstr>Office Theme</vt:lpstr>
      <vt:lpstr>Building a Culture of Academic Excellence in a Rural Medical Center</vt:lpstr>
      <vt:lpstr>PowerPoint Presentation</vt:lpstr>
      <vt:lpstr>PowerPoint Presentation</vt:lpstr>
      <vt:lpstr>Siddhartha Mukherjee </vt:lpstr>
      <vt:lpstr>Siddhartha Mukherjee </vt:lpstr>
      <vt:lpstr>Department of Neurological Sciences at UVM</vt:lpstr>
      <vt:lpstr>Challenges and Opportunities of a Small, Rural Medical School in Vermont</vt:lpstr>
      <vt:lpstr>PowerPoint Presentation</vt:lpstr>
      <vt:lpstr>PowerPoint Presentation</vt:lpstr>
      <vt:lpstr>Keeping the faculty engaged: There is more to Neurology than the Clinic</vt:lpstr>
      <vt:lpstr>PowerPoint Presentation</vt:lpstr>
      <vt:lpstr>PowerPoint Presentation</vt:lpstr>
      <vt:lpstr>PowerPoint Presentation</vt:lpstr>
      <vt:lpstr>PowerPoint Presentation</vt:lpstr>
      <vt:lpstr>PowerPoint Presentation</vt:lpstr>
      <vt:lpstr>PowerPoint Presentation</vt:lpstr>
      <vt:lpstr>Recommendations</vt:lpstr>
      <vt:lpstr>PowerPoint Presentation</vt:lpstr>
      <vt:lpstr>Siddhartha Mukherjee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Holmes</dc:creator>
  <cp:lastModifiedBy>Gregory Holmes</cp:lastModifiedBy>
  <cp:revision>67</cp:revision>
  <dcterms:created xsi:type="dcterms:W3CDTF">2018-10-18T01:27:30Z</dcterms:created>
  <dcterms:modified xsi:type="dcterms:W3CDTF">2018-10-21T14:57:42Z</dcterms:modified>
</cp:coreProperties>
</file>