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651" r:id="rId2"/>
    <p:sldId id="652" r:id="rId3"/>
    <p:sldId id="653" r:id="rId4"/>
    <p:sldId id="654" r:id="rId5"/>
    <p:sldId id="65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/>
    <p:restoredTop sz="94687"/>
  </p:normalViewPr>
  <p:slideViewPr>
    <p:cSldViewPr snapToGrid="0" snapToObjects="1">
      <p:cViewPr varScale="1">
        <p:scale>
          <a:sx n="111" d="100"/>
          <a:sy n="111" d="100"/>
        </p:scale>
        <p:origin x="15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184A7-3C26-7B40-822A-078A7AC1E609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D0B45-D8BC-444F-8332-F2398C96E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1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29057" indent="-280406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21626" indent="-224325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70276" indent="-224325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18927" indent="-224325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897301" eaLnBrk="1" hangingPunct="1"/>
            <a:fld id="{26616EEB-D2C5-6640-B600-3381C022C5B5}" type="slidenum">
              <a:rPr lang="en-US" sz="1200" u="none"/>
              <a:pPr defTabSz="897301" eaLnBrk="1" hangingPunct="1"/>
              <a:t>1</a:t>
            </a:fld>
            <a:endParaRPr lang="en-US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779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07E-E60D-AC43-993A-3CFF54F0E99D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9D1D5-EE65-7644-8225-195421D0ABAE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7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3B78-6FCD-6A4C-980D-F20A26CAB462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2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1C96-BF1E-174F-9686-8255B6D54600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5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6B9-A8F9-1E48-A587-1C15E4B7BC9A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1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45B3-012A-174B-ACDE-3169FC773F42}" type="datetime1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4694-BF80-1A40-B795-82F2A244375E}" type="datetime1">
              <a:rPr lang="en-US" smtClean="0"/>
              <a:t>10/22/18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2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277A-8794-C243-85F0-0B8AE2058CA1}" type="datetime1">
              <a:rPr lang="en-US" smtClean="0"/>
              <a:t>10/22/18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6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6869-DF20-664D-8F41-670B35895DBD}" type="datetime1">
              <a:rPr lang="en-US" smtClean="0"/>
              <a:t>10/22/18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2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6CD9-6E02-7A4B-948B-09B64075F3FD}" type="datetime1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4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F4DD-10A9-3E4F-BA49-8A8299EBD81E}" type="datetime1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6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5E042-4770-8B4D-AB4E-4736D87372BE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Jensen 10-23-18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0A68E-0093-6246-8ECD-ED69BABDC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2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10"/>
            <a:ext cx="831850" cy="6856413"/>
          </a:xfrm>
          <a:prstGeom prst="rect">
            <a:avLst/>
          </a:prstGeom>
          <a:solidFill>
            <a:srgbClr val="052DA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981" tIns="48491" rIns="96981" bIns="48491" anchor="ctr"/>
          <a:lstStyle/>
          <a:p>
            <a:pPr algn="ctr" defTabSz="969963" eaLnBrk="0" hangingPunct="0"/>
            <a:endParaRPr lang="en-US" sz="1300" u="none">
              <a:latin typeface="Arial" charset="0"/>
            </a:endParaRP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 flipV="1">
            <a:off x="1100143" y="2397125"/>
            <a:ext cx="7445375" cy="15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" y="6436934"/>
            <a:ext cx="41195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251466" y="1390894"/>
            <a:ext cx="807720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69963" eaLnBrk="0" hangingPunct="0"/>
            <a:r>
              <a:rPr lang="en-US" sz="3200" b="1" u="none" dirty="0">
                <a:solidFill>
                  <a:srgbClr val="000000"/>
                </a:solidFill>
              </a:rPr>
              <a:t>Individualizing Faculty Retention and Recruitment</a:t>
            </a:r>
            <a:endParaRPr lang="en-US" sz="3200" b="1" u="none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1" y="5257800"/>
            <a:ext cx="989013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1295400" y="4038610"/>
            <a:ext cx="6705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 b="1" u="none"/>
          </a:p>
          <a:p>
            <a:pPr eaLnBrk="1" hangingPunct="1"/>
            <a:endParaRPr lang="en-US" b="1" u="none"/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066800" y="4876809"/>
            <a:ext cx="1846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 u="none"/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1066800" y="2667000"/>
            <a:ext cx="8077200" cy="723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69963" eaLnBrk="0" hangingPunct="0"/>
            <a:endParaRPr lang="en-US" sz="1800" b="1" u="none" dirty="0"/>
          </a:p>
          <a:p>
            <a:pPr defTabSz="969963" eaLnBrk="0" hangingPunct="0"/>
            <a:endParaRPr lang="en-US" b="1" u="none" dirty="0"/>
          </a:p>
          <a:p>
            <a:pPr defTabSz="969963" eaLnBrk="0" hangingPunct="0"/>
            <a:r>
              <a:rPr lang="en-US" sz="2000" b="1" u="none" dirty="0"/>
              <a:t>Frances E. Jensen, MD</a:t>
            </a:r>
          </a:p>
          <a:p>
            <a:pPr defTabSz="969963" eaLnBrk="0" hangingPunct="0"/>
            <a:r>
              <a:rPr lang="en-US" sz="2000" b="1" dirty="0"/>
              <a:t>Chair</a:t>
            </a:r>
          </a:p>
          <a:p>
            <a:pPr defTabSz="969963" eaLnBrk="0" hangingPunct="0"/>
            <a:r>
              <a:rPr lang="en-US" sz="2000" b="1" u="none" dirty="0"/>
              <a:t>Department of </a:t>
            </a:r>
            <a:r>
              <a:rPr lang="en-US" sz="2000" b="1" dirty="0"/>
              <a:t>Neurology, Perelman School of Medicine</a:t>
            </a:r>
          </a:p>
          <a:p>
            <a:pPr defTabSz="969963" eaLnBrk="0" hangingPunct="0"/>
            <a:r>
              <a:rPr lang="en-US" sz="2000" b="1" u="none" dirty="0"/>
              <a:t>University of Pennsylvania</a:t>
            </a:r>
          </a:p>
          <a:p>
            <a:pPr defTabSz="969963" eaLnBrk="0" hangingPunct="0"/>
            <a:endParaRPr lang="en-US" sz="2800" b="1" u="none" dirty="0"/>
          </a:p>
          <a:p>
            <a:pPr defTabSz="969963" eaLnBrk="0" hangingPunct="0"/>
            <a:endParaRPr lang="en-US" sz="2800" b="1" u="none" dirty="0"/>
          </a:p>
          <a:p>
            <a:pPr defTabSz="969963" eaLnBrk="0" hangingPunct="0"/>
            <a:endParaRPr lang="en-US" sz="2800" b="1" i="1" u="none" dirty="0"/>
          </a:p>
          <a:p>
            <a:pPr defTabSz="969963" eaLnBrk="0" hangingPunct="0"/>
            <a:endParaRPr lang="en-US" sz="2000" b="1" i="1" u="none" dirty="0"/>
          </a:p>
          <a:p>
            <a:pPr defTabSz="969963" eaLnBrk="0" hangingPunct="0"/>
            <a:endParaRPr lang="en-US" sz="1800" b="1" i="1" u="none" dirty="0"/>
          </a:p>
          <a:p>
            <a:pPr defTabSz="969963" eaLnBrk="0" hangingPunct="0"/>
            <a:endParaRPr lang="en-US" sz="1800" b="1" u="none" dirty="0"/>
          </a:p>
          <a:p>
            <a:pPr defTabSz="969963" eaLnBrk="0" hangingPunct="0"/>
            <a:endParaRPr lang="en-US" b="1" u="none" dirty="0"/>
          </a:p>
          <a:p>
            <a:pPr defTabSz="969963" eaLnBrk="0" hangingPunct="0"/>
            <a:endParaRPr lang="en-US" sz="2800" b="1" u="none" dirty="0"/>
          </a:p>
          <a:p>
            <a:pPr defTabSz="969963" eaLnBrk="0" hangingPunct="0"/>
            <a:endParaRPr lang="en-US" sz="2800" b="1" u="none" dirty="0"/>
          </a:p>
          <a:p>
            <a:pPr defTabSz="969963" eaLnBrk="0" hangingPunct="0"/>
            <a:endParaRPr lang="en-US" sz="2800" b="1" u="none" dirty="0"/>
          </a:p>
          <a:p>
            <a:pPr defTabSz="969963" eaLnBrk="0" hangingPunct="0"/>
            <a:endParaRPr lang="en-US" sz="2800" b="1" u="none" dirty="0"/>
          </a:p>
          <a:p>
            <a:pPr defTabSz="969963" eaLnBrk="0" hangingPunct="0"/>
            <a:endParaRPr lang="en-US" sz="2800" b="1" u="none" dirty="0"/>
          </a:p>
          <a:p>
            <a:pPr defTabSz="969963" eaLnBrk="0" hangingPunct="0"/>
            <a:endParaRPr lang="en-US" sz="2800" b="1" u="none" dirty="0"/>
          </a:p>
          <a:p>
            <a:pPr defTabSz="969963" eaLnBrk="0" hangingPunct="0"/>
            <a:r>
              <a:rPr lang="en-US" sz="2800" b="1" u="none" dirty="0"/>
              <a:t>			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Jensen 10-23-18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794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9BB27-A03B-3A45-B127-850C72E90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process begins–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79017-AA5B-F94A-819D-00467629B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8881"/>
            <a:ext cx="7886700" cy="456808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Making case statement for position</a:t>
            </a:r>
          </a:p>
          <a:p>
            <a:pPr lvl="1"/>
            <a:r>
              <a:rPr lang="en-US" dirty="0"/>
              <a:t>Assessing funding, mission gaps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Create a hypothetical, general academic plan to articulate ranges of effort split, track(s) (education/research/clinical/admin)</a:t>
            </a:r>
          </a:p>
          <a:p>
            <a:r>
              <a:rPr lang="en-US" dirty="0"/>
              <a:t>Creating a committee</a:t>
            </a:r>
          </a:p>
          <a:p>
            <a:pPr lvl="1"/>
            <a:r>
              <a:rPr lang="en-US" dirty="0"/>
              <a:t>Balance from inside and outside the division</a:t>
            </a:r>
          </a:p>
          <a:p>
            <a:pPr lvl="1"/>
            <a:r>
              <a:rPr lang="en-US" dirty="0"/>
              <a:t>Diversity training for committee members</a:t>
            </a:r>
          </a:p>
          <a:p>
            <a:pPr lvl="1"/>
            <a:r>
              <a:rPr lang="en-US" dirty="0"/>
              <a:t>Collaborate on job posting- match with the hypothetical academic plan </a:t>
            </a:r>
          </a:p>
          <a:p>
            <a:r>
              <a:rPr lang="en-US" dirty="0"/>
              <a:t>Candidate application reviews</a:t>
            </a:r>
          </a:p>
          <a:p>
            <a:pPr lvl="1"/>
            <a:r>
              <a:rPr lang="en-US" dirty="0"/>
              <a:t>Once again include diversity officer</a:t>
            </a:r>
          </a:p>
          <a:p>
            <a:pPr lvl="1"/>
            <a:r>
              <a:rPr lang="en-US" dirty="0"/>
              <a:t>First interviews</a:t>
            </a:r>
          </a:p>
          <a:p>
            <a:pPr lvl="1"/>
            <a:r>
              <a:rPr lang="en-US" dirty="0"/>
              <a:t>Select finalists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1BCCB2-798B-4540-8880-5673ED51B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</p:spTree>
    <p:extLst>
      <p:ext uri="{BB962C8B-B14F-4D97-AF65-F5344CB8AC3E}">
        <p14:creationId xmlns:p14="http://schemas.microsoft.com/office/powerpoint/2010/main" val="314542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1B34E-152E-5646-86E8-B45FB601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Individualizing the process at the finalist/semifinalist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2B4AB-2190-2E47-B0D5-5F1E23010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Second interviews</a:t>
            </a:r>
          </a:p>
          <a:p>
            <a:pPr lvl="1"/>
            <a:r>
              <a:rPr lang="en-US" dirty="0"/>
              <a:t>Where applicable will include seminar/rounds</a:t>
            </a:r>
          </a:p>
          <a:p>
            <a:pPr lvl="1"/>
            <a:r>
              <a:rPr lang="en-US" dirty="0"/>
              <a:t>Request 3-5 year career plan or vision statement</a:t>
            </a:r>
          </a:p>
          <a:p>
            <a:pPr lvl="2"/>
            <a:r>
              <a:rPr lang="en-US" dirty="0"/>
              <a:t>Examine the specific needs for the applicant</a:t>
            </a:r>
          </a:p>
          <a:p>
            <a:pPr lvl="2"/>
            <a:r>
              <a:rPr lang="en-US" dirty="0"/>
              <a:t>Connect the applicant to potential collaborators/partners</a:t>
            </a:r>
          </a:p>
          <a:p>
            <a:pPr lvl="3"/>
            <a:r>
              <a:rPr lang="en-US" dirty="0"/>
              <a:t>Identify stakeholders for joint aspects of recruits</a:t>
            </a:r>
          </a:p>
          <a:p>
            <a:r>
              <a:rPr lang="en-US" dirty="0"/>
              <a:t>The finalist</a:t>
            </a:r>
          </a:p>
          <a:p>
            <a:pPr lvl="1"/>
            <a:r>
              <a:rPr lang="en-US" dirty="0"/>
              <a:t>Stakeholder collaboration becomes key at this point</a:t>
            </a:r>
          </a:p>
          <a:p>
            <a:pPr lvl="1"/>
            <a:r>
              <a:rPr lang="en-US" dirty="0"/>
              <a:t>Create the collegial environment through the application process, NOT AFTER arrival!</a:t>
            </a:r>
          </a:p>
          <a:p>
            <a:pPr lvl="2"/>
            <a:r>
              <a:rPr lang="en-US" dirty="0"/>
              <a:t>Success is more likely when the pre-work has been done, rather than having the new faculty try to forge their own way</a:t>
            </a:r>
          </a:p>
          <a:p>
            <a:pPr lvl="2"/>
            <a:r>
              <a:rPr lang="en-US" dirty="0"/>
              <a:t>Also reflects the level to which the institution will go to accommodate the new faculty member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D7393-B3A4-C34C-BC55-7EF940E2D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</p:spTree>
    <p:extLst>
      <p:ext uri="{BB962C8B-B14F-4D97-AF65-F5344CB8AC3E}">
        <p14:creationId xmlns:p14="http://schemas.microsoft.com/office/powerpoint/2010/main" val="2793381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2A716-49BF-8C4D-925A-C41E05542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final negotiations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6B74D-99DC-E54E-8078-99A2BF86A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Share the academic plan draft</a:t>
            </a:r>
          </a:p>
          <a:p>
            <a:pPr lvl="1"/>
            <a:r>
              <a:rPr lang="en-US" dirty="0"/>
              <a:t>No surprises related to expectations for effort splits</a:t>
            </a:r>
          </a:p>
          <a:p>
            <a:pPr lvl="1"/>
            <a:r>
              <a:rPr lang="en-US" dirty="0"/>
              <a:t>Agree on a reasonable 3-5 year path towards greater (or total) self-sustainability </a:t>
            </a:r>
          </a:p>
          <a:p>
            <a:r>
              <a:rPr lang="en-US" dirty="0"/>
              <a:t>Financial negotiations</a:t>
            </a:r>
          </a:p>
          <a:p>
            <a:pPr lvl="1"/>
            <a:r>
              <a:rPr lang="en-US" dirty="0"/>
              <a:t>Make it clear that non-standard aspects of the package need to be justified, and assist candidate in articulating ROI</a:t>
            </a:r>
          </a:p>
          <a:p>
            <a:pPr lvl="1"/>
            <a:r>
              <a:rPr lang="en-US" dirty="0"/>
              <a:t>Negotiations at this stage are the first hint of the candidates ability to be collegial, reasonable, as well as self-advocacy style</a:t>
            </a:r>
          </a:p>
          <a:p>
            <a:pPr lvl="2"/>
            <a:r>
              <a:rPr lang="en-US" dirty="0"/>
              <a:t>If its not going smoothly at this point…think again (!)</a:t>
            </a:r>
          </a:p>
          <a:p>
            <a:r>
              <a:rPr lang="en-US" dirty="0"/>
              <a:t>This is painstaking work – but effort put in up front to connect the faculty with the community before hiring pays off later in that they integrate so much faster 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E4993-88FD-7B49-BD29-401A3E4B0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</p:spTree>
    <p:extLst>
      <p:ext uri="{BB962C8B-B14F-4D97-AF65-F5344CB8AC3E}">
        <p14:creationId xmlns:p14="http://schemas.microsoft.com/office/powerpoint/2010/main" val="2762915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7F280-9A1A-0045-ADD3-963DEB410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D1DDC-1221-B242-83EC-D30C5AA52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Annual meetings can sometimes predict</a:t>
            </a:r>
          </a:p>
          <a:p>
            <a:r>
              <a:rPr lang="en-US" dirty="0"/>
              <a:t>Inform Dean early</a:t>
            </a:r>
          </a:p>
          <a:p>
            <a:r>
              <a:rPr lang="en-US" dirty="0"/>
              <a:t>Inform development office</a:t>
            </a:r>
          </a:p>
          <a:p>
            <a:endParaRPr lang="en-US" dirty="0"/>
          </a:p>
          <a:p>
            <a:r>
              <a:rPr lang="en-US" dirty="0"/>
              <a:t>As package is developed – be mindful of</a:t>
            </a:r>
          </a:p>
          <a:p>
            <a:pPr lvl="1"/>
            <a:r>
              <a:rPr lang="en-US" dirty="0"/>
              <a:t>Parity with other faculty</a:t>
            </a:r>
          </a:p>
          <a:p>
            <a:pPr lvl="1"/>
            <a:r>
              <a:rPr lang="en-US" dirty="0"/>
              <a:t>Sustainability of the plan/package</a:t>
            </a:r>
          </a:p>
          <a:p>
            <a:pPr lvl="1"/>
            <a:r>
              <a:rPr lang="en-US" dirty="0"/>
              <a:t>Consequential costs – replacing clinical effort with other faculty, new recruits </a:t>
            </a:r>
            <a:r>
              <a:rPr lang="en-US"/>
              <a:t>etc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0DBF87-4AA3-2244-A216-E851B56E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Jensen 10-23-18</a:t>
            </a:r>
          </a:p>
        </p:txBody>
      </p:sp>
    </p:spTree>
    <p:extLst>
      <p:ext uri="{BB962C8B-B14F-4D97-AF65-F5344CB8AC3E}">
        <p14:creationId xmlns:p14="http://schemas.microsoft.com/office/powerpoint/2010/main" val="3215641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808</TotalTime>
  <Words>382</Words>
  <Application>Microsoft Macintosh PowerPoint</Application>
  <PresentationFormat>On-screen Show (4:3)</PresentationFormat>
  <Paragraphs>69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Times New Roman</vt:lpstr>
      <vt:lpstr>Office Theme</vt:lpstr>
      <vt:lpstr>PowerPoint Presentation</vt:lpstr>
      <vt:lpstr>The process begins– </vt:lpstr>
      <vt:lpstr>Individualizing the process at the finalist/semifinalist level</vt:lpstr>
      <vt:lpstr>The final negotiations</vt:lpstr>
      <vt:lpstr>Retention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Jensen, Frances</dc:creator>
  <cp:lastModifiedBy>Jensen, Frances</cp:lastModifiedBy>
  <cp:revision>6</cp:revision>
  <dcterms:created xsi:type="dcterms:W3CDTF">2018-10-22T21:23:55Z</dcterms:created>
  <dcterms:modified xsi:type="dcterms:W3CDTF">2018-10-23T10:52:23Z</dcterms:modified>
</cp:coreProperties>
</file>