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3"/>
  </p:notesMasterIdLst>
  <p:sldIdLst>
    <p:sldId id="256" r:id="rId2"/>
    <p:sldId id="265" r:id="rId3"/>
    <p:sldId id="263" r:id="rId4"/>
    <p:sldId id="264" r:id="rId5"/>
    <p:sldId id="261" r:id="rId6"/>
    <p:sldId id="266" r:id="rId7"/>
    <p:sldId id="257" r:id="rId8"/>
    <p:sldId id="267" r:id="rId9"/>
    <p:sldId id="262" r:id="rId10"/>
    <p:sldId id="25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808"/>
    <p:restoredTop sz="84448"/>
  </p:normalViewPr>
  <p:slideViewPr>
    <p:cSldViewPr snapToGrid="0" snapToObjects="1">
      <p:cViewPr varScale="1">
        <p:scale>
          <a:sx n="79" d="100"/>
          <a:sy n="79" d="100"/>
        </p:scale>
        <p:origin x="1016" y="1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E81EB-EE6D-D648-98C4-7CAEDAD11F1C}" type="datetimeFigureOut">
              <a:rPr lang="en-US" smtClean="0"/>
              <a:t>10/21/2018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51BB3-68FE-5549-9A93-9BF4DF6447E9}" type="slidenum">
              <a:rPr lang="en-US" smtClean="0"/>
              <a:t>‹#›</a:t>
            </a:fld>
            <a:endParaRPr lang="en-US"/>
          </a:p>
        </p:txBody>
      </p:sp>
    </p:spTree>
    <p:extLst>
      <p:ext uri="{BB962C8B-B14F-4D97-AF65-F5344CB8AC3E}">
        <p14:creationId xmlns:p14="http://schemas.microsoft.com/office/powerpoint/2010/main" val="204177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Accompanying:</a:t>
            </a:r>
            <a:r>
              <a:rPr lang="en-US" dirty="0" smtClean="0"/>
              <a:t> making a commitment in a caring way, which involves taking part in the learning process side-by-side with the learner.</a:t>
            </a:r>
          </a:p>
          <a:p>
            <a:r>
              <a:rPr lang="en-US" i="1" dirty="0" smtClean="0"/>
              <a:t>Sowing:</a:t>
            </a:r>
            <a:r>
              <a:rPr lang="en-US" dirty="0" smtClean="0"/>
              <a:t> mentors are often confronted with the difficulty of preparing the learner before he or she is ready to change. Sowing is necessary when you know that what you say may not be understood or even acceptable to learners at first but will make sense and have value to the mentee when the situation requires it.</a:t>
            </a:r>
          </a:p>
          <a:p>
            <a:r>
              <a:rPr lang="en-US" i="1" dirty="0" smtClean="0"/>
              <a:t>Catalyzing:</a:t>
            </a:r>
            <a:r>
              <a:rPr lang="en-US" dirty="0" smtClean="0"/>
              <a:t> when change reaches a critical level of pressure, learning can escalate. Here the mentor chooses to plunge the learner right into change, provoking a different way of thinking, a change in identity or a re-ordering of values.</a:t>
            </a:r>
          </a:p>
          <a:p>
            <a:r>
              <a:rPr lang="en-US" i="1" dirty="0" smtClean="0"/>
              <a:t>Showing:</a:t>
            </a:r>
            <a:r>
              <a:rPr lang="en-US" dirty="0" smtClean="0"/>
              <a:t> this is making something understandable, or using your own example to demonstrate a skill or activity. You show what you are talking about, you show by your own behavior.</a:t>
            </a:r>
          </a:p>
          <a:p>
            <a:r>
              <a:rPr lang="en-US" i="1" dirty="0" smtClean="0"/>
              <a:t>Harvesting:</a:t>
            </a:r>
            <a:r>
              <a:rPr lang="en-US" dirty="0" smtClean="0"/>
              <a:t> here the mentor focuses on "picking the ripe fruit": it is usually used to create awareness of what was learned by experience and to draw conclusions. The key questions here are: "What have you learned?", "How useful is it?".</a:t>
            </a:r>
          </a:p>
          <a:p>
            <a:endParaRPr lang="en-US" dirty="0"/>
          </a:p>
        </p:txBody>
      </p:sp>
      <p:sp>
        <p:nvSpPr>
          <p:cNvPr id="4" name="Slide Number Placeholder 3"/>
          <p:cNvSpPr>
            <a:spLocks noGrp="1"/>
          </p:cNvSpPr>
          <p:nvPr>
            <p:ph type="sldNum" sz="quarter" idx="10"/>
          </p:nvPr>
        </p:nvSpPr>
        <p:spPr/>
        <p:txBody>
          <a:bodyPr/>
          <a:lstStyle/>
          <a:p>
            <a:fld id="{BA851BB3-68FE-5549-9A93-9BF4DF6447E9}" type="slidenum">
              <a:rPr lang="en-US" smtClean="0"/>
              <a:t>7</a:t>
            </a:fld>
            <a:endParaRPr lang="en-US"/>
          </a:p>
        </p:txBody>
      </p:sp>
    </p:spTree>
    <p:extLst>
      <p:ext uri="{BB962C8B-B14F-4D97-AF65-F5344CB8AC3E}">
        <p14:creationId xmlns:p14="http://schemas.microsoft.com/office/powerpoint/2010/main" val="152376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51BB3-68FE-5549-9A93-9BF4DF6447E9}" type="slidenum">
              <a:rPr lang="en-US" smtClean="0"/>
              <a:t>11</a:t>
            </a:fld>
            <a:endParaRPr lang="en-US"/>
          </a:p>
        </p:txBody>
      </p:sp>
    </p:spTree>
    <p:extLst>
      <p:ext uri="{BB962C8B-B14F-4D97-AF65-F5344CB8AC3E}">
        <p14:creationId xmlns:p14="http://schemas.microsoft.com/office/powerpoint/2010/main" val="1935542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C9910AE6-BF70-FC41-8CFD-F7E2270D2A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67FF5-20EE-A04F-8084-8D128994830A}"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167FF5-20EE-A04F-8084-8D128994830A}"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167FF5-20EE-A04F-8084-8D128994830A}"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67FF5-20EE-A04F-8084-8D128994830A}"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167FF5-20EE-A04F-8084-8D128994830A}"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167FF5-20EE-A04F-8084-8D128994830A}"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167FF5-20EE-A04F-8084-8D128994830A}" type="datetimeFigureOut">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67FF5-20EE-A04F-8084-8D128994830A}" type="datetimeFigureOut">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67FF5-20EE-A04F-8084-8D128994830A}"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67FF5-20EE-A04F-8084-8D128994830A}"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910AE6-BF70-FC41-8CFD-F7E2270D2A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9167FF5-20EE-A04F-8084-8D128994830A}" type="datetimeFigureOut">
              <a:rPr lang="en-US" smtClean="0"/>
              <a:t>10/21/2018</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9910AE6-BF70-FC41-8CFD-F7E2270D2A0E}" type="slidenum">
              <a:rPr lang="en-US" smtClean="0"/>
              <a:t>‹#›</a:t>
            </a:fld>
            <a:endParaRPr lang="en-US"/>
          </a:p>
        </p:txBody>
      </p:sp>
    </p:spTree>
    <p:extLst>
      <p:ext uri="{BB962C8B-B14F-4D97-AF65-F5344CB8AC3E}">
        <p14:creationId xmlns:p14="http://schemas.microsoft.com/office/powerpoint/2010/main" val="5542760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Mentoring Throughout the Education Continuum</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Special Interest Group in Education</a:t>
            </a:r>
          </a:p>
          <a:p>
            <a:r>
              <a:rPr lang="en-US" dirty="0" smtClean="0"/>
              <a:t>American Neurological Association Annual Meeting</a:t>
            </a:r>
          </a:p>
          <a:p>
            <a:r>
              <a:rPr lang="en-US" dirty="0" smtClean="0"/>
              <a:t>October 2018</a:t>
            </a:r>
            <a:endParaRPr lang="en-US" dirty="0"/>
          </a:p>
        </p:txBody>
      </p:sp>
    </p:spTree>
    <p:extLst>
      <p:ext uri="{BB962C8B-B14F-4D97-AF65-F5344CB8AC3E}">
        <p14:creationId xmlns:p14="http://schemas.microsoft.com/office/powerpoint/2010/main" val="1428172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0" y="285750"/>
            <a:ext cx="8423275" cy="6366592"/>
          </a:xfrm>
          <a:prstGeom prst="rect">
            <a:avLst/>
          </a:prstGeom>
        </p:spPr>
      </p:pic>
    </p:spTree>
    <p:extLst>
      <p:ext uri="{BB962C8B-B14F-4D97-AF65-F5344CB8AC3E}">
        <p14:creationId xmlns:p14="http://schemas.microsoft.com/office/powerpoint/2010/main" val="17009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Date Placeholder 3"/>
          <p:cNvSpPr txBox="1">
            <a:spLocks noGrp="1"/>
          </p:cNvSpPr>
          <p:nvPr/>
        </p:nvSpPr>
        <p:spPr bwMode="auto">
          <a:xfrm>
            <a:off x="152400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100" dirty="0">
                <a:solidFill>
                  <a:srgbClr val="999999"/>
                </a:solidFill>
                <a:latin typeface="Helvetica" charset="0"/>
              </a:rPr>
              <a:t>Date of download:  </a:t>
            </a:r>
            <a:r>
              <a:rPr lang="en-US" altLang="x-none" sz="1100" dirty="0" smtClean="0">
                <a:solidFill>
                  <a:srgbClr val="999999"/>
                </a:solidFill>
                <a:latin typeface="Helvetica" charset="0"/>
              </a:rPr>
              <a:t>4/13/2016</a:t>
            </a:r>
            <a:endParaRPr lang="en-US" altLang="x-none" sz="1100" dirty="0">
              <a:solidFill>
                <a:srgbClr val="999999"/>
              </a:solidFill>
              <a:latin typeface="Helvetica" charset="0"/>
            </a:endParaRPr>
          </a:p>
        </p:txBody>
      </p:sp>
      <p:sp>
        <p:nvSpPr>
          <p:cNvPr id="16387" name="Footer Placeholder 4"/>
          <p:cNvSpPr txBox="1">
            <a:spLocks noGrp="1"/>
          </p:cNvSpPr>
          <p:nvPr/>
        </p:nvSpPr>
        <p:spPr bwMode="auto">
          <a:xfrm>
            <a:off x="4495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100">
                <a:solidFill>
                  <a:srgbClr val="999999"/>
                </a:solidFill>
                <a:latin typeface="Helvetica" charset="0"/>
              </a:rPr>
              <a:t>Copyright © 2016 American Medical Association. All rights reserved.</a:t>
            </a:r>
          </a:p>
        </p:txBody>
      </p:sp>
      <p:sp>
        <p:nvSpPr>
          <p:cNvPr id="16390" name="Text Placeholder 2"/>
          <p:cNvSpPr txBox="1">
            <a:spLocks/>
          </p:cNvSpPr>
          <p:nvPr/>
        </p:nvSpPr>
        <p:spPr bwMode="auto">
          <a:xfrm>
            <a:off x="1524000" y="5915025"/>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200">
                <a:latin typeface="Helvetica" charset="0"/>
              </a:rPr>
              <a:t>JAMA. </a:t>
            </a:r>
            <a:r>
              <a:rPr lang="en-US" altLang="x-none" sz="1200" dirty="0">
                <a:latin typeface="Helvetica" charset="0"/>
              </a:rPr>
              <a:t>2016;315(14):1453-1454. doi:10.1001/jama.2015.18884</a:t>
            </a:r>
          </a:p>
        </p:txBody>
      </p:sp>
      <p:pic>
        <p:nvPicPr>
          <p:cNvPr id="16395"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847" y="1362884"/>
            <a:ext cx="7939236" cy="44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Mentoring Malpractice</a:t>
            </a:r>
            <a:endParaRPr lang="en-US" dirty="0"/>
          </a:p>
        </p:txBody>
      </p:sp>
    </p:spTree>
    <p:extLst>
      <p:ext uri="{BB962C8B-B14F-4D97-AF65-F5344CB8AC3E}">
        <p14:creationId xmlns:p14="http://schemas.microsoft.com/office/powerpoint/2010/main" val="50371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a:t>Recognize the current literature regarding mentoring of students, residents and faculty developing within neurology</a:t>
            </a:r>
            <a:r>
              <a:rPr lang="en-US" dirty="0" smtClean="0"/>
              <a:t>.</a:t>
            </a:r>
          </a:p>
          <a:p>
            <a:r>
              <a:rPr lang="en-US" dirty="0" smtClean="0"/>
              <a:t>Identify </a:t>
            </a:r>
            <a:r>
              <a:rPr lang="en-US" dirty="0"/>
              <a:t>the needs of mentees across the academic spectrum within neurology</a:t>
            </a:r>
            <a:r>
              <a:rPr lang="en-US" dirty="0" smtClean="0"/>
              <a:t>.</a:t>
            </a:r>
          </a:p>
          <a:p>
            <a:r>
              <a:rPr lang="en-US" dirty="0" smtClean="0"/>
              <a:t>Compare </a:t>
            </a:r>
            <a:r>
              <a:rPr lang="en-US" dirty="0"/>
              <a:t>mentoring strategies used at institutions with the goal of developing formalized mentoring programs at academic institutions. </a:t>
            </a:r>
          </a:p>
          <a:p>
            <a:endParaRPr lang="en-US" dirty="0"/>
          </a:p>
        </p:txBody>
      </p:sp>
    </p:spTree>
    <p:extLst>
      <p:ext uri="{BB962C8B-B14F-4D97-AF65-F5344CB8AC3E}">
        <p14:creationId xmlns:p14="http://schemas.microsoft.com/office/powerpoint/2010/main" val="1291627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mentor?</a:t>
            </a:r>
            <a:endParaRPr lang="en-US" dirty="0"/>
          </a:p>
        </p:txBody>
      </p:sp>
      <p:sp>
        <p:nvSpPr>
          <p:cNvPr id="3" name="Content Placeholder 2"/>
          <p:cNvSpPr>
            <a:spLocks noGrp="1"/>
          </p:cNvSpPr>
          <p:nvPr>
            <p:ph idx="1"/>
          </p:nvPr>
        </p:nvSpPr>
        <p:spPr/>
        <p:txBody>
          <a:bodyPr/>
          <a:lstStyle/>
          <a:p>
            <a:r>
              <a:rPr lang="en-US" dirty="0" smtClean="0"/>
              <a:t>Associated with </a:t>
            </a:r>
            <a:r>
              <a:rPr lang="en-US" dirty="0"/>
              <a:t>a higher level of career satisfaction and a higher rate </a:t>
            </a:r>
            <a:r>
              <a:rPr lang="en-US" dirty="0" smtClean="0"/>
              <a:t>of promotion</a:t>
            </a:r>
            <a:r>
              <a:rPr lang="en-US" dirty="0"/>
              <a:t>, both in medical and non-medical </a:t>
            </a:r>
            <a:r>
              <a:rPr lang="en-US" dirty="0" smtClean="0"/>
              <a:t>fields</a:t>
            </a:r>
          </a:p>
          <a:p>
            <a:r>
              <a:rPr lang="en-US" dirty="0"/>
              <a:t>foster the development of professionalism</a:t>
            </a:r>
          </a:p>
          <a:p>
            <a:r>
              <a:rPr lang="en-US" dirty="0"/>
              <a:t>enriching contact between residents </a:t>
            </a:r>
            <a:r>
              <a:rPr lang="en-US" dirty="0" smtClean="0"/>
              <a:t>and faculty </a:t>
            </a:r>
            <a:r>
              <a:rPr lang="en-US" dirty="0"/>
              <a:t>physicians</a:t>
            </a:r>
          </a:p>
          <a:p>
            <a:endParaRPr lang="en-US" dirty="0"/>
          </a:p>
          <a:p>
            <a:endParaRPr lang="en-US" dirty="0"/>
          </a:p>
        </p:txBody>
      </p:sp>
      <p:sp>
        <p:nvSpPr>
          <p:cNvPr id="4" name="TextBox 3"/>
          <p:cNvSpPr txBox="1"/>
          <p:nvPr/>
        </p:nvSpPr>
        <p:spPr>
          <a:xfrm>
            <a:off x="838200" y="6221186"/>
            <a:ext cx="10515600" cy="646331"/>
          </a:xfrm>
          <a:prstGeom prst="rect">
            <a:avLst/>
          </a:prstGeom>
          <a:noFill/>
        </p:spPr>
        <p:txBody>
          <a:bodyPr wrap="square" rtlCol="0">
            <a:spAutoFit/>
          </a:bodyPr>
          <a:lstStyle/>
          <a:p>
            <a:r>
              <a:rPr lang="en-US" dirty="0" err="1" smtClean="0"/>
              <a:t>Schapira</a:t>
            </a:r>
            <a:r>
              <a:rPr lang="en-US" dirty="0" smtClean="0"/>
              <a:t> </a:t>
            </a:r>
            <a:r>
              <a:rPr lang="en-US" dirty="0" err="1" smtClean="0"/>
              <a:t>et.al</a:t>
            </a:r>
            <a:r>
              <a:rPr lang="en-US" dirty="0" smtClean="0"/>
              <a:t>. JGIM 1992.</a:t>
            </a:r>
          </a:p>
          <a:p>
            <a:r>
              <a:rPr lang="en-US" dirty="0" smtClean="0"/>
              <a:t>Reynolds P. Ann </a:t>
            </a:r>
            <a:r>
              <a:rPr lang="en-US" dirty="0" err="1" smtClean="0"/>
              <a:t>Int</a:t>
            </a:r>
            <a:r>
              <a:rPr lang="en-US" dirty="0" smtClean="0"/>
              <a:t> Med 1994.</a:t>
            </a:r>
            <a:endParaRPr lang="en-US" dirty="0"/>
          </a:p>
        </p:txBody>
      </p:sp>
    </p:spTree>
    <p:extLst>
      <p:ext uri="{BB962C8B-B14F-4D97-AF65-F5344CB8AC3E}">
        <p14:creationId xmlns:p14="http://schemas.microsoft.com/office/powerpoint/2010/main" val="17055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Content Placeholder 2"/>
          <p:cNvSpPr>
            <a:spLocks noGrp="1"/>
          </p:cNvSpPr>
          <p:nvPr>
            <p:ph idx="1"/>
          </p:nvPr>
        </p:nvSpPr>
        <p:spPr/>
        <p:txBody>
          <a:bodyPr/>
          <a:lstStyle/>
          <a:p>
            <a:r>
              <a:rPr lang="en-US" dirty="0" smtClean="0"/>
              <a:t>long-term relationship </a:t>
            </a:r>
            <a:r>
              <a:rPr lang="en-US" dirty="0"/>
              <a:t>with a responsibility to provide the </a:t>
            </a:r>
            <a:r>
              <a:rPr lang="en-US" dirty="0" smtClean="0"/>
              <a:t>support, knowledge</a:t>
            </a:r>
            <a:r>
              <a:rPr lang="en-US" dirty="0"/>
              <a:t>, and impetus that can facilitate professional </a:t>
            </a:r>
            <a:r>
              <a:rPr lang="en-US" dirty="0" smtClean="0"/>
              <a:t>success.</a:t>
            </a:r>
          </a:p>
          <a:p>
            <a:r>
              <a:rPr lang="en-US" dirty="0" smtClean="0"/>
              <a:t>a personal </a:t>
            </a:r>
            <a:r>
              <a:rPr lang="en-US" dirty="0"/>
              <a:t>process that combines role modeling, </a:t>
            </a:r>
            <a:r>
              <a:rPr lang="en-US" dirty="0" smtClean="0"/>
              <a:t>apprenticeship </a:t>
            </a:r>
            <a:r>
              <a:rPr lang="en-US" dirty="0"/>
              <a:t>and </a:t>
            </a:r>
            <a:r>
              <a:rPr lang="en-US" dirty="0" smtClean="0"/>
              <a:t>nurturing</a:t>
            </a:r>
          </a:p>
          <a:p>
            <a:r>
              <a:rPr lang="en-US" dirty="0"/>
              <a:t>serves </a:t>
            </a:r>
            <a:r>
              <a:rPr lang="en-US"/>
              <a:t>to </a:t>
            </a:r>
            <a:r>
              <a:rPr lang="en-US" smtClean="0"/>
              <a:t>facilitate both </a:t>
            </a:r>
            <a:r>
              <a:rPr lang="en-US" dirty="0"/>
              <a:t>personal and professional development</a:t>
            </a:r>
          </a:p>
          <a:p>
            <a:endParaRPr lang="en-US" dirty="0" smtClean="0"/>
          </a:p>
          <a:p>
            <a:endParaRPr lang="en-US" dirty="0"/>
          </a:p>
          <a:p>
            <a:endParaRPr lang="en-US" dirty="0"/>
          </a:p>
          <a:p>
            <a:endParaRPr lang="en-US" dirty="0"/>
          </a:p>
        </p:txBody>
      </p:sp>
      <p:sp>
        <p:nvSpPr>
          <p:cNvPr id="4" name="TextBox 3"/>
          <p:cNvSpPr txBox="1"/>
          <p:nvPr/>
        </p:nvSpPr>
        <p:spPr>
          <a:xfrm>
            <a:off x="838200" y="6188529"/>
            <a:ext cx="10515600" cy="369332"/>
          </a:xfrm>
          <a:prstGeom prst="rect">
            <a:avLst/>
          </a:prstGeom>
          <a:noFill/>
        </p:spPr>
        <p:txBody>
          <a:bodyPr wrap="square" rtlCol="0">
            <a:spAutoFit/>
          </a:bodyPr>
          <a:lstStyle/>
          <a:p>
            <a:r>
              <a:rPr lang="en-US" dirty="0" smtClean="0"/>
              <a:t>Ricer. Fam Med 1998.</a:t>
            </a:r>
            <a:endParaRPr lang="en-US" dirty="0"/>
          </a:p>
        </p:txBody>
      </p:sp>
    </p:spTree>
    <p:extLst>
      <p:ext uri="{BB962C8B-B14F-4D97-AF65-F5344CB8AC3E}">
        <p14:creationId xmlns:p14="http://schemas.microsoft.com/office/powerpoint/2010/main" val="160411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50" y="728662"/>
            <a:ext cx="7010400" cy="5257800"/>
          </a:xfrm>
          <a:prstGeom prst="rect">
            <a:avLst/>
          </a:prstGeom>
        </p:spPr>
      </p:pic>
    </p:spTree>
    <p:extLst>
      <p:ext uri="{BB962C8B-B14F-4D97-AF65-F5344CB8AC3E}">
        <p14:creationId xmlns:p14="http://schemas.microsoft.com/office/powerpoint/2010/main" val="1965720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mentors?</a:t>
            </a:r>
            <a:endParaRPr lang="en-US" dirty="0"/>
          </a:p>
        </p:txBody>
      </p:sp>
      <p:pic>
        <p:nvPicPr>
          <p:cNvPr id="4" name="Content Placeholder 3"/>
          <p:cNvPicPr>
            <a:picLocks noGrp="1" noChangeAspect="1"/>
          </p:cNvPicPr>
          <p:nvPr>
            <p:ph idx="1"/>
          </p:nvPr>
        </p:nvPicPr>
        <p:blipFill>
          <a:blip r:embed="rId2"/>
          <a:stretch>
            <a:fillRect/>
          </a:stretch>
        </p:blipFill>
        <p:spPr>
          <a:xfrm>
            <a:off x="3417734" y="2603500"/>
            <a:ext cx="4237344" cy="3416300"/>
          </a:xfrm>
          <a:prstGeom prst="rect">
            <a:avLst/>
          </a:prstGeom>
        </p:spPr>
      </p:pic>
    </p:spTree>
    <p:extLst>
      <p:ext uri="{BB962C8B-B14F-4D97-AF65-F5344CB8AC3E}">
        <p14:creationId xmlns:p14="http://schemas.microsoft.com/office/powerpoint/2010/main" val="103542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Content Placeholder 2"/>
          <p:cNvSpPr>
            <a:spLocks noGrp="1"/>
          </p:cNvSpPr>
          <p:nvPr>
            <p:ph idx="1"/>
          </p:nvPr>
        </p:nvSpPr>
        <p:spPr/>
        <p:txBody>
          <a:bodyPr/>
          <a:lstStyle/>
          <a:p>
            <a:r>
              <a:rPr lang="en-US" dirty="0"/>
              <a:t>a relationship in which a more experienced or more knowledgeable person helps to guide a less experienced or less knowledgeable person</a:t>
            </a:r>
            <a:r>
              <a:rPr lang="en-US" dirty="0" smtClean="0"/>
              <a:t>.</a:t>
            </a:r>
          </a:p>
          <a:p>
            <a:r>
              <a:rPr lang="en-US" dirty="0" smtClean="0"/>
              <a:t>5 common methods:</a:t>
            </a:r>
          </a:p>
          <a:p>
            <a:pPr lvl="1"/>
            <a:r>
              <a:rPr lang="en-US" dirty="0"/>
              <a:t>Accompanying</a:t>
            </a:r>
          </a:p>
          <a:p>
            <a:pPr lvl="1"/>
            <a:r>
              <a:rPr lang="en-US" dirty="0" smtClean="0"/>
              <a:t>Sowing</a:t>
            </a:r>
          </a:p>
          <a:p>
            <a:pPr lvl="1"/>
            <a:r>
              <a:rPr lang="en-US" dirty="0" smtClean="0"/>
              <a:t>Catalyzing</a:t>
            </a:r>
          </a:p>
          <a:p>
            <a:pPr lvl="1"/>
            <a:r>
              <a:rPr lang="en-US" dirty="0" smtClean="0"/>
              <a:t>Showing </a:t>
            </a:r>
          </a:p>
          <a:p>
            <a:pPr lvl="1"/>
            <a:r>
              <a:rPr lang="en-US" dirty="0" smtClean="0"/>
              <a:t>Harvesting</a:t>
            </a:r>
          </a:p>
          <a:p>
            <a:endParaRPr lang="en-US" dirty="0"/>
          </a:p>
        </p:txBody>
      </p:sp>
    </p:spTree>
    <p:extLst>
      <p:ext uri="{BB962C8B-B14F-4D97-AF65-F5344CB8AC3E}">
        <p14:creationId xmlns:p14="http://schemas.microsoft.com/office/powerpoint/2010/main" val="870400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Urgency!</a:t>
            </a:r>
            <a:endParaRPr lang="en-US" dirty="0"/>
          </a:p>
        </p:txBody>
      </p:sp>
      <p:pic>
        <p:nvPicPr>
          <p:cNvPr id="4" name="Content Placeholder 3"/>
          <p:cNvPicPr>
            <a:picLocks noGrp="1" noChangeAspect="1"/>
          </p:cNvPicPr>
          <p:nvPr>
            <p:ph idx="1"/>
          </p:nvPr>
        </p:nvPicPr>
        <p:blipFill rotWithShape="1">
          <a:blip r:embed="rId2"/>
          <a:srcRect l="1" t="17628" r="24172"/>
          <a:stretch/>
        </p:blipFill>
        <p:spPr>
          <a:xfrm>
            <a:off x="1006929" y="2400301"/>
            <a:ext cx="5089071" cy="3230222"/>
          </a:xfrm>
          <a:prstGeom prst="rect">
            <a:avLst/>
          </a:prstGeom>
        </p:spPr>
      </p:pic>
      <p:sp>
        <p:nvSpPr>
          <p:cNvPr id="5" name="Right Arrow 4"/>
          <p:cNvSpPr/>
          <p:nvPr/>
        </p:nvSpPr>
        <p:spPr>
          <a:xfrm>
            <a:off x="1665513" y="3184071"/>
            <a:ext cx="375558" cy="114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11044" y="2183379"/>
            <a:ext cx="4506686" cy="4401205"/>
          </a:xfrm>
          <a:prstGeom prst="rect">
            <a:avLst/>
          </a:prstGeom>
          <a:noFill/>
        </p:spPr>
        <p:txBody>
          <a:bodyPr wrap="square" rtlCol="0">
            <a:spAutoFit/>
          </a:bodyPr>
          <a:lstStyle/>
          <a:p>
            <a:r>
              <a:rPr lang="en-US" sz="2000" u="sng" dirty="0" smtClean="0"/>
              <a:t>Resident Burnout</a:t>
            </a:r>
            <a:endParaRPr lang="en-US" sz="2000" u="sng" dirty="0"/>
          </a:p>
          <a:p>
            <a:pPr marL="342900" indent="-342900">
              <a:buFont typeface="Arial" charset="0"/>
              <a:buChar char="•"/>
            </a:pPr>
            <a:r>
              <a:rPr lang="en-US" sz="2000" dirty="0"/>
              <a:t>training in urology, neurology, </a:t>
            </a:r>
            <a:r>
              <a:rPr lang="en-US" sz="2000" dirty="0" smtClean="0"/>
              <a:t>emergency medicine</a:t>
            </a:r>
            <a:r>
              <a:rPr lang="en-US" sz="2000" dirty="0"/>
              <a:t>, and general </a:t>
            </a:r>
            <a:r>
              <a:rPr lang="en-US" sz="2000" dirty="0" smtClean="0"/>
              <a:t>surgery were </a:t>
            </a:r>
            <a:r>
              <a:rPr lang="en-US" sz="2000" dirty="0"/>
              <a:t>significantly </a:t>
            </a:r>
            <a:r>
              <a:rPr lang="en-US" sz="2000" dirty="0" smtClean="0"/>
              <a:t>associated with</a:t>
            </a:r>
            <a:r>
              <a:rPr lang="en-US" sz="2000" dirty="0"/>
              <a:t> </a:t>
            </a:r>
            <a:r>
              <a:rPr lang="en-US" sz="2000" dirty="0" smtClean="0"/>
              <a:t>higher </a:t>
            </a:r>
            <a:r>
              <a:rPr lang="en-US" sz="2000" dirty="0"/>
              <a:t>RRs of reported symptoms of burnout </a:t>
            </a:r>
            <a:r>
              <a:rPr lang="en-US" sz="2000" dirty="0" smtClean="0"/>
              <a:t>during the </a:t>
            </a:r>
            <a:r>
              <a:rPr lang="en-US" sz="2000" dirty="0"/>
              <a:t>second year of </a:t>
            </a:r>
            <a:r>
              <a:rPr lang="en-US" sz="2000" dirty="0" smtClean="0"/>
              <a:t>residency</a:t>
            </a:r>
          </a:p>
          <a:p>
            <a:pPr marL="342900" indent="-342900">
              <a:buFont typeface="Arial" charset="0"/>
              <a:buChar char="•"/>
            </a:pPr>
            <a:r>
              <a:rPr lang="en-US" sz="2000" dirty="0"/>
              <a:t>clinical specialty areas with the highest </a:t>
            </a:r>
            <a:r>
              <a:rPr lang="en-US" sz="2000" dirty="0" smtClean="0"/>
              <a:t>prevalence of </a:t>
            </a:r>
            <a:r>
              <a:rPr lang="en-US" sz="2000" dirty="0"/>
              <a:t>resident physicians experiencing symptoms of </a:t>
            </a:r>
            <a:r>
              <a:rPr lang="en-US" sz="2000" dirty="0" smtClean="0"/>
              <a:t>burnout mirrored </a:t>
            </a:r>
            <a:r>
              <a:rPr lang="en-US" sz="2000" dirty="0"/>
              <a:t>those of practicing physicians to a large extent.</a:t>
            </a:r>
          </a:p>
          <a:p>
            <a:pPr marL="342900" indent="-342900">
              <a:buFont typeface="Arial" charset="0"/>
              <a:buChar char="•"/>
            </a:pPr>
            <a:endParaRPr lang="en-US" sz="2000" dirty="0"/>
          </a:p>
          <a:p>
            <a:endParaRPr lang="en-US" sz="2000" u="sng" dirty="0"/>
          </a:p>
        </p:txBody>
      </p:sp>
      <p:sp>
        <p:nvSpPr>
          <p:cNvPr id="16" name="TextBox 15"/>
          <p:cNvSpPr txBox="1"/>
          <p:nvPr/>
        </p:nvSpPr>
        <p:spPr>
          <a:xfrm>
            <a:off x="838200" y="6123214"/>
            <a:ext cx="6672943" cy="646331"/>
          </a:xfrm>
          <a:prstGeom prst="rect">
            <a:avLst/>
          </a:prstGeom>
          <a:noFill/>
        </p:spPr>
        <p:txBody>
          <a:bodyPr wrap="square" rtlCol="0">
            <a:spAutoFit/>
          </a:bodyPr>
          <a:lstStyle/>
          <a:p>
            <a:r>
              <a:rPr lang="en-US" dirty="0" err="1" smtClean="0"/>
              <a:t>Shanafelt</a:t>
            </a:r>
            <a:r>
              <a:rPr lang="en-US" dirty="0" smtClean="0"/>
              <a:t> </a:t>
            </a:r>
            <a:r>
              <a:rPr lang="en-US" dirty="0" err="1" smtClean="0"/>
              <a:t>et.al</a:t>
            </a:r>
            <a:r>
              <a:rPr lang="en-US" dirty="0" smtClean="0"/>
              <a:t>. Arch </a:t>
            </a:r>
            <a:r>
              <a:rPr lang="en-US" dirty="0" err="1" smtClean="0"/>
              <a:t>Int</a:t>
            </a:r>
            <a:r>
              <a:rPr lang="en-US" dirty="0" smtClean="0"/>
              <a:t> Med 2012</a:t>
            </a:r>
          </a:p>
          <a:p>
            <a:r>
              <a:rPr lang="en-US" dirty="0" err="1" smtClean="0"/>
              <a:t>Dyrebye</a:t>
            </a:r>
            <a:r>
              <a:rPr lang="en-US" dirty="0" smtClean="0"/>
              <a:t> </a:t>
            </a:r>
            <a:r>
              <a:rPr lang="en-US" dirty="0" err="1" smtClean="0"/>
              <a:t>et.al</a:t>
            </a:r>
            <a:r>
              <a:rPr lang="en-US" dirty="0" smtClean="0"/>
              <a:t>. JAMA 2018</a:t>
            </a:r>
            <a:endParaRPr lang="en-US" dirty="0"/>
          </a:p>
        </p:txBody>
      </p:sp>
    </p:spTree>
    <p:extLst>
      <p:ext uri="{BB962C8B-B14F-4D97-AF65-F5344CB8AC3E}">
        <p14:creationId xmlns:p14="http://schemas.microsoft.com/office/powerpoint/2010/main" val="117207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8476" y="942977"/>
            <a:ext cx="6836975" cy="5255924"/>
          </a:xfrm>
          <a:prstGeom prst="rect">
            <a:avLst/>
          </a:prstGeom>
        </p:spPr>
      </p:pic>
      <p:sp>
        <p:nvSpPr>
          <p:cNvPr id="3" name="TextBox 2"/>
          <p:cNvSpPr txBox="1"/>
          <p:nvPr/>
        </p:nvSpPr>
        <p:spPr>
          <a:xfrm>
            <a:off x="2478476" y="6198901"/>
            <a:ext cx="6836975" cy="276999"/>
          </a:xfrm>
          <a:prstGeom prst="rect">
            <a:avLst/>
          </a:prstGeom>
          <a:noFill/>
        </p:spPr>
        <p:txBody>
          <a:bodyPr wrap="square" rtlCol="0">
            <a:spAutoFit/>
          </a:bodyPr>
          <a:lstStyle/>
          <a:p>
            <a:r>
              <a:rPr lang="en-US" sz="1200" dirty="0" err="1" smtClean="0"/>
              <a:t>Yehia</a:t>
            </a:r>
            <a:r>
              <a:rPr lang="en-US" sz="1200" dirty="0" smtClean="0"/>
              <a:t> </a:t>
            </a:r>
            <a:r>
              <a:rPr lang="en-US" sz="1200" dirty="0" err="1" smtClean="0"/>
              <a:t>et.al</a:t>
            </a:r>
            <a:r>
              <a:rPr lang="en-US" sz="1200" dirty="0" smtClean="0"/>
              <a:t>. BMC Medical Education 2014.</a:t>
            </a:r>
            <a:endParaRPr lang="en-US" sz="1200" dirty="0"/>
          </a:p>
        </p:txBody>
      </p:sp>
    </p:spTree>
    <p:extLst>
      <p:ext uri="{BB962C8B-B14F-4D97-AF65-F5344CB8AC3E}">
        <p14:creationId xmlns:p14="http://schemas.microsoft.com/office/powerpoint/2010/main" val="36288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984</TotalTime>
  <Words>509</Words>
  <Application>Microsoft Office PowerPoint</Application>
  <PresentationFormat>Widescreen</PresentationFormat>
  <Paragraphs>48</Paragraphs>
  <Slides>11</Slides>
  <Notes>2</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Century Gothic</vt:lpstr>
      <vt:lpstr>Helvetica</vt:lpstr>
      <vt:lpstr>Wingdings 3</vt:lpstr>
      <vt:lpstr>Ion Boardroom</vt:lpstr>
      <vt:lpstr>Mentoring Throughout the Education Continuum</vt:lpstr>
      <vt:lpstr>Objectives</vt:lpstr>
      <vt:lpstr>Why mentor?</vt:lpstr>
      <vt:lpstr>Mentoring</vt:lpstr>
      <vt:lpstr>PowerPoint Presentation</vt:lpstr>
      <vt:lpstr>Who mentors?</vt:lpstr>
      <vt:lpstr>Mentoring</vt:lpstr>
      <vt:lpstr>Urgency!</vt:lpstr>
      <vt:lpstr>PowerPoint Presentation</vt:lpstr>
      <vt:lpstr>PowerPoint Presentation</vt:lpstr>
      <vt:lpstr>Mentoring Malpractice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dc:title>
  <dc:creator>Flippen, Charles</dc:creator>
  <cp:lastModifiedBy>Windows User</cp:lastModifiedBy>
  <cp:revision>26</cp:revision>
  <dcterms:created xsi:type="dcterms:W3CDTF">2018-10-02T06:24:51Z</dcterms:created>
  <dcterms:modified xsi:type="dcterms:W3CDTF">2018-10-21T19:17:49Z</dcterms:modified>
</cp:coreProperties>
</file>