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73" r:id="rId4"/>
    <p:sldId id="274" r:id="rId5"/>
    <p:sldId id="258" r:id="rId6"/>
    <p:sldId id="261" r:id="rId7"/>
    <p:sldId id="259" r:id="rId8"/>
    <p:sldId id="275" r:id="rId9"/>
    <p:sldId id="262" r:id="rId10"/>
    <p:sldId id="263" r:id="rId11"/>
    <p:sldId id="264" r:id="rId12"/>
    <p:sldId id="265" r:id="rId13"/>
    <p:sldId id="267" r:id="rId14"/>
    <p:sldId id="268" r:id="rId15"/>
    <p:sldId id="260" r:id="rId16"/>
    <p:sldId id="269" r:id="rId17"/>
    <p:sldId id="276" r:id="rId18"/>
    <p:sldId id="270" r:id="rId19"/>
    <p:sldId id="277" r:id="rId20"/>
    <p:sldId id="272" r:id="rId21"/>
    <p:sldId id="271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0"/>
    <p:restoredTop sz="81155"/>
  </p:normalViewPr>
  <p:slideViewPr>
    <p:cSldViewPr snapToGrid="0" snapToObjects="1">
      <p:cViewPr varScale="1">
        <p:scale>
          <a:sx n="71" d="100"/>
          <a:sy n="71" d="100"/>
        </p:scale>
        <p:origin x="96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0B615-1A4D-D24A-97FB-31BC29C86561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B85FEC-A535-D243-A47D-9A0A3C177D85}">
      <dgm:prSet phldrT="[Text]"/>
      <dgm:spPr/>
      <dgm:t>
        <a:bodyPr/>
        <a:lstStyle/>
        <a:p>
          <a:r>
            <a:rPr lang="en-US" dirty="0" smtClean="0"/>
            <a:t>Mentee</a:t>
          </a:r>
          <a:endParaRPr lang="en-US" dirty="0"/>
        </a:p>
      </dgm:t>
    </dgm:pt>
    <dgm:pt modelId="{FC084396-8827-8247-AA62-C209706E0FEE}" type="parTrans" cxnId="{6CBA7288-C6C2-4743-98B8-A49886FA296D}">
      <dgm:prSet/>
      <dgm:spPr/>
      <dgm:t>
        <a:bodyPr/>
        <a:lstStyle/>
        <a:p>
          <a:endParaRPr lang="en-US"/>
        </a:p>
      </dgm:t>
    </dgm:pt>
    <dgm:pt modelId="{625C3E05-4AF6-8840-AF17-3326B604F1A9}" type="sibTrans" cxnId="{6CBA7288-C6C2-4743-98B8-A49886FA296D}">
      <dgm:prSet/>
      <dgm:spPr/>
      <dgm:t>
        <a:bodyPr/>
        <a:lstStyle/>
        <a:p>
          <a:endParaRPr lang="en-US"/>
        </a:p>
      </dgm:t>
    </dgm:pt>
    <dgm:pt modelId="{ECA2303E-3C20-0745-916C-D522429265F4}">
      <dgm:prSet phldrT="[Text]"/>
      <dgm:spPr/>
      <dgm:t>
        <a:bodyPr/>
        <a:lstStyle/>
        <a:p>
          <a:r>
            <a:rPr lang="en-US" dirty="0" smtClean="0"/>
            <a:t>Mentor</a:t>
          </a:r>
          <a:endParaRPr lang="en-US" dirty="0"/>
        </a:p>
      </dgm:t>
    </dgm:pt>
    <dgm:pt modelId="{C7596E5B-58B4-4641-B005-5C835E482090}" type="parTrans" cxnId="{3673FB11-296A-044A-BC40-F814A4FDC648}">
      <dgm:prSet/>
      <dgm:spPr/>
      <dgm:t>
        <a:bodyPr/>
        <a:lstStyle/>
        <a:p>
          <a:endParaRPr lang="en-US"/>
        </a:p>
      </dgm:t>
    </dgm:pt>
    <dgm:pt modelId="{00B0FF93-64F9-DB43-9701-3814DFF39683}" type="sibTrans" cxnId="{3673FB11-296A-044A-BC40-F814A4FDC648}">
      <dgm:prSet/>
      <dgm:spPr/>
      <dgm:t>
        <a:bodyPr/>
        <a:lstStyle/>
        <a:p>
          <a:endParaRPr lang="en-US"/>
        </a:p>
      </dgm:t>
    </dgm:pt>
    <dgm:pt modelId="{FCD96934-5290-744F-AD7E-766CF863B36E}">
      <dgm:prSet phldrT="[Text]"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F6CED7C4-DC1A-1241-920C-1E036D013C82}" type="parTrans" cxnId="{E422A1A1-4053-1D4C-9348-23DF3365898E}">
      <dgm:prSet/>
      <dgm:spPr/>
      <dgm:t>
        <a:bodyPr/>
        <a:lstStyle/>
        <a:p>
          <a:endParaRPr lang="en-US"/>
        </a:p>
      </dgm:t>
    </dgm:pt>
    <dgm:pt modelId="{2D342D2E-3DBB-EB4F-8F50-D2B8E1DDDF9E}" type="sibTrans" cxnId="{E422A1A1-4053-1D4C-9348-23DF3365898E}">
      <dgm:prSet/>
      <dgm:spPr/>
      <dgm:t>
        <a:bodyPr/>
        <a:lstStyle/>
        <a:p>
          <a:endParaRPr lang="en-US"/>
        </a:p>
      </dgm:t>
    </dgm:pt>
    <dgm:pt modelId="{93FB6786-6F36-BB48-9303-35CA77901F9E}" type="pres">
      <dgm:prSet presAssocID="{5110B615-1A4D-D24A-97FB-31BC29C865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F8C03-ECD4-EA43-A8BF-20F23A200C77}" type="pres">
      <dgm:prSet presAssocID="{10B85FEC-A535-D243-A47D-9A0A3C177D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FE8E3-00FC-9640-BB7A-AF26110668FA}" type="pres">
      <dgm:prSet presAssocID="{625C3E05-4AF6-8840-AF17-3326B604F1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33D4B5-01D6-5E48-8489-CAB1264E6E9C}" type="pres">
      <dgm:prSet presAssocID="{625C3E05-4AF6-8840-AF17-3326B604F1A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C02DBB-8E8E-E445-9668-D9AF25BDE124}" type="pres">
      <dgm:prSet presAssocID="{ECA2303E-3C20-0745-916C-D522429265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72579-44B7-D349-A80C-FD8C7A794EF3}" type="pres">
      <dgm:prSet presAssocID="{00B0FF93-64F9-DB43-9701-3814DFF3968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1291376-A19C-034A-8D16-369251526DE9}" type="pres">
      <dgm:prSet presAssocID="{00B0FF93-64F9-DB43-9701-3814DFF3968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DA6FD1E-2FBD-8146-9D04-17F9FB969B74}" type="pres">
      <dgm:prSet presAssocID="{FCD96934-5290-744F-AD7E-766CF863B3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43C76-3486-C744-902B-32459515E19C}" type="pres">
      <dgm:prSet presAssocID="{2D342D2E-3DBB-EB4F-8F50-D2B8E1DDDF9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475AFEB-E6CE-BC4C-8DED-A9DFC994D027}" type="pres">
      <dgm:prSet presAssocID="{2D342D2E-3DBB-EB4F-8F50-D2B8E1DDDF9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422A1A1-4053-1D4C-9348-23DF3365898E}" srcId="{5110B615-1A4D-D24A-97FB-31BC29C86561}" destId="{FCD96934-5290-744F-AD7E-766CF863B36E}" srcOrd="2" destOrd="0" parTransId="{F6CED7C4-DC1A-1241-920C-1E036D013C82}" sibTransId="{2D342D2E-3DBB-EB4F-8F50-D2B8E1DDDF9E}"/>
    <dgm:cxn modelId="{6CBA7288-C6C2-4743-98B8-A49886FA296D}" srcId="{5110B615-1A4D-D24A-97FB-31BC29C86561}" destId="{10B85FEC-A535-D243-A47D-9A0A3C177D85}" srcOrd="0" destOrd="0" parTransId="{FC084396-8827-8247-AA62-C209706E0FEE}" sibTransId="{625C3E05-4AF6-8840-AF17-3326B604F1A9}"/>
    <dgm:cxn modelId="{7CC9E7BA-5717-724F-80DB-438EF59347EC}" type="presOf" srcId="{2D342D2E-3DBB-EB4F-8F50-D2B8E1DDDF9E}" destId="{F3F43C76-3486-C744-902B-32459515E19C}" srcOrd="0" destOrd="0" presId="urn:microsoft.com/office/officeart/2005/8/layout/cycle7"/>
    <dgm:cxn modelId="{2C098BAE-DAFA-8642-B77B-2996978EA5FE}" type="presOf" srcId="{00B0FF93-64F9-DB43-9701-3814DFF39683}" destId="{81291376-A19C-034A-8D16-369251526DE9}" srcOrd="1" destOrd="0" presId="urn:microsoft.com/office/officeart/2005/8/layout/cycle7"/>
    <dgm:cxn modelId="{3673FB11-296A-044A-BC40-F814A4FDC648}" srcId="{5110B615-1A4D-D24A-97FB-31BC29C86561}" destId="{ECA2303E-3C20-0745-916C-D522429265F4}" srcOrd="1" destOrd="0" parTransId="{C7596E5B-58B4-4641-B005-5C835E482090}" sibTransId="{00B0FF93-64F9-DB43-9701-3814DFF39683}"/>
    <dgm:cxn modelId="{3A8F2D56-2E1E-AB40-94EE-E2EA1631D28D}" type="presOf" srcId="{00B0FF93-64F9-DB43-9701-3814DFF39683}" destId="{FF372579-44B7-D349-A80C-FD8C7A794EF3}" srcOrd="0" destOrd="0" presId="urn:microsoft.com/office/officeart/2005/8/layout/cycle7"/>
    <dgm:cxn modelId="{F3B02C68-D9D4-6F4D-BB6B-185B47FCCE40}" type="presOf" srcId="{10B85FEC-A535-D243-A47D-9A0A3C177D85}" destId="{94FF8C03-ECD4-EA43-A8BF-20F23A200C77}" srcOrd="0" destOrd="0" presId="urn:microsoft.com/office/officeart/2005/8/layout/cycle7"/>
    <dgm:cxn modelId="{DEDFA5A3-737C-534C-9C9E-7E50C8027C91}" type="presOf" srcId="{2D342D2E-3DBB-EB4F-8F50-D2B8E1DDDF9E}" destId="{E475AFEB-E6CE-BC4C-8DED-A9DFC994D027}" srcOrd="1" destOrd="0" presId="urn:microsoft.com/office/officeart/2005/8/layout/cycle7"/>
    <dgm:cxn modelId="{B0DC2E04-683B-9040-8097-1AF82E3CEA32}" type="presOf" srcId="{625C3E05-4AF6-8840-AF17-3326B604F1A9}" destId="{8FBFE8E3-00FC-9640-BB7A-AF26110668FA}" srcOrd="0" destOrd="0" presId="urn:microsoft.com/office/officeart/2005/8/layout/cycle7"/>
    <dgm:cxn modelId="{A8791548-C757-5948-9BF5-FA48F188774F}" type="presOf" srcId="{ECA2303E-3C20-0745-916C-D522429265F4}" destId="{B0C02DBB-8E8E-E445-9668-D9AF25BDE124}" srcOrd="0" destOrd="0" presId="urn:microsoft.com/office/officeart/2005/8/layout/cycle7"/>
    <dgm:cxn modelId="{E80DD79F-66D2-9F49-A378-470EB0E7F1D8}" type="presOf" srcId="{625C3E05-4AF6-8840-AF17-3326B604F1A9}" destId="{C633D4B5-01D6-5E48-8489-CAB1264E6E9C}" srcOrd="1" destOrd="0" presId="urn:microsoft.com/office/officeart/2005/8/layout/cycle7"/>
    <dgm:cxn modelId="{1B8883B7-3DB4-914C-9591-473355A0592D}" type="presOf" srcId="{FCD96934-5290-744F-AD7E-766CF863B36E}" destId="{8DA6FD1E-2FBD-8146-9D04-17F9FB969B74}" srcOrd="0" destOrd="0" presId="urn:microsoft.com/office/officeart/2005/8/layout/cycle7"/>
    <dgm:cxn modelId="{D4F51E56-1C12-0D4C-AFF3-CED724D90FF6}" type="presOf" srcId="{5110B615-1A4D-D24A-97FB-31BC29C86561}" destId="{93FB6786-6F36-BB48-9303-35CA77901F9E}" srcOrd="0" destOrd="0" presId="urn:microsoft.com/office/officeart/2005/8/layout/cycle7"/>
    <dgm:cxn modelId="{E4D3DEC9-6290-1A4C-A470-8ED06610BDAA}" type="presParOf" srcId="{93FB6786-6F36-BB48-9303-35CA77901F9E}" destId="{94FF8C03-ECD4-EA43-A8BF-20F23A200C77}" srcOrd="0" destOrd="0" presId="urn:microsoft.com/office/officeart/2005/8/layout/cycle7"/>
    <dgm:cxn modelId="{57B5F2E0-E18E-C940-8C09-5A4EE59B2DCD}" type="presParOf" srcId="{93FB6786-6F36-BB48-9303-35CA77901F9E}" destId="{8FBFE8E3-00FC-9640-BB7A-AF26110668FA}" srcOrd="1" destOrd="0" presId="urn:microsoft.com/office/officeart/2005/8/layout/cycle7"/>
    <dgm:cxn modelId="{85E00AA9-73CF-6C4D-810B-BBBDD6C9EC42}" type="presParOf" srcId="{8FBFE8E3-00FC-9640-BB7A-AF26110668FA}" destId="{C633D4B5-01D6-5E48-8489-CAB1264E6E9C}" srcOrd="0" destOrd="0" presId="urn:microsoft.com/office/officeart/2005/8/layout/cycle7"/>
    <dgm:cxn modelId="{526457DC-845C-6E45-A5A2-5BF7D61926C6}" type="presParOf" srcId="{93FB6786-6F36-BB48-9303-35CA77901F9E}" destId="{B0C02DBB-8E8E-E445-9668-D9AF25BDE124}" srcOrd="2" destOrd="0" presId="urn:microsoft.com/office/officeart/2005/8/layout/cycle7"/>
    <dgm:cxn modelId="{AA9258AA-F6C9-0049-BFC9-6F2579D1BDF9}" type="presParOf" srcId="{93FB6786-6F36-BB48-9303-35CA77901F9E}" destId="{FF372579-44B7-D349-A80C-FD8C7A794EF3}" srcOrd="3" destOrd="0" presId="urn:microsoft.com/office/officeart/2005/8/layout/cycle7"/>
    <dgm:cxn modelId="{4C71766E-5080-F74D-B3DF-39511D098A7D}" type="presParOf" srcId="{FF372579-44B7-D349-A80C-FD8C7A794EF3}" destId="{81291376-A19C-034A-8D16-369251526DE9}" srcOrd="0" destOrd="0" presId="urn:microsoft.com/office/officeart/2005/8/layout/cycle7"/>
    <dgm:cxn modelId="{FAE0775A-8336-FF43-9116-9EE6A6314F6D}" type="presParOf" srcId="{93FB6786-6F36-BB48-9303-35CA77901F9E}" destId="{8DA6FD1E-2FBD-8146-9D04-17F9FB969B74}" srcOrd="4" destOrd="0" presId="urn:microsoft.com/office/officeart/2005/8/layout/cycle7"/>
    <dgm:cxn modelId="{9A0DB68B-FE64-F244-A0A6-1FF841261844}" type="presParOf" srcId="{93FB6786-6F36-BB48-9303-35CA77901F9E}" destId="{F3F43C76-3486-C744-902B-32459515E19C}" srcOrd="5" destOrd="0" presId="urn:microsoft.com/office/officeart/2005/8/layout/cycle7"/>
    <dgm:cxn modelId="{C5CCCABA-52DD-F446-AE45-ED13376C21E6}" type="presParOf" srcId="{F3F43C76-3486-C744-902B-32459515E19C}" destId="{E475AFEB-E6CE-BC4C-8DED-A9DFC994D02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F8C03-ECD4-EA43-A8BF-20F23A200C77}">
      <dsp:nvSpPr>
        <dsp:cNvPr id="0" name=""/>
        <dsp:cNvSpPr/>
      </dsp:nvSpPr>
      <dsp:spPr>
        <a:xfrm>
          <a:off x="3496223" y="980"/>
          <a:ext cx="1768966" cy="884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Mentee</a:t>
          </a:r>
          <a:endParaRPr lang="en-US" sz="1900" kern="1200" dirty="0"/>
        </a:p>
      </dsp:txBody>
      <dsp:txXfrm>
        <a:off x="3522129" y="26886"/>
        <a:ext cx="1717154" cy="832671"/>
      </dsp:txXfrm>
    </dsp:sp>
    <dsp:sp modelId="{8FBFE8E3-00FC-9640-BB7A-AF26110668FA}">
      <dsp:nvSpPr>
        <dsp:cNvPr id="0" name=""/>
        <dsp:cNvSpPr/>
      </dsp:nvSpPr>
      <dsp:spPr>
        <a:xfrm rot="3600000">
          <a:off x="4650109" y="1553365"/>
          <a:ext cx="921806" cy="30956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742980" y="1615279"/>
        <a:ext cx="736064" cy="185741"/>
      </dsp:txXfrm>
    </dsp:sp>
    <dsp:sp modelId="{B0C02DBB-8E8E-E445-9668-D9AF25BDE124}">
      <dsp:nvSpPr>
        <dsp:cNvPr id="0" name=""/>
        <dsp:cNvSpPr/>
      </dsp:nvSpPr>
      <dsp:spPr>
        <a:xfrm>
          <a:off x="4956835" y="2530835"/>
          <a:ext cx="1768966" cy="884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Mentor</a:t>
          </a:r>
          <a:endParaRPr lang="en-US" sz="1900" kern="1200" dirty="0"/>
        </a:p>
      </dsp:txBody>
      <dsp:txXfrm>
        <a:off x="4982741" y="2556741"/>
        <a:ext cx="1717154" cy="832671"/>
      </dsp:txXfrm>
    </dsp:sp>
    <dsp:sp modelId="{FF372579-44B7-D349-A80C-FD8C7A794EF3}">
      <dsp:nvSpPr>
        <dsp:cNvPr id="0" name=""/>
        <dsp:cNvSpPr/>
      </dsp:nvSpPr>
      <dsp:spPr>
        <a:xfrm rot="10800000">
          <a:off x="3919803" y="2818292"/>
          <a:ext cx="921806" cy="30956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012674" y="2880206"/>
        <a:ext cx="736064" cy="185741"/>
      </dsp:txXfrm>
    </dsp:sp>
    <dsp:sp modelId="{8DA6FD1E-2FBD-8146-9D04-17F9FB969B74}">
      <dsp:nvSpPr>
        <dsp:cNvPr id="0" name=""/>
        <dsp:cNvSpPr/>
      </dsp:nvSpPr>
      <dsp:spPr>
        <a:xfrm>
          <a:off x="2035610" y="2530835"/>
          <a:ext cx="1768966" cy="884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Organization</a:t>
          </a:r>
          <a:endParaRPr lang="en-US" sz="1900" kern="1200" dirty="0"/>
        </a:p>
      </dsp:txBody>
      <dsp:txXfrm>
        <a:off x="2061516" y="2556741"/>
        <a:ext cx="1717154" cy="832671"/>
      </dsp:txXfrm>
    </dsp:sp>
    <dsp:sp modelId="{F3F43C76-3486-C744-902B-32459515E19C}">
      <dsp:nvSpPr>
        <dsp:cNvPr id="0" name=""/>
        <dsp:cNvSpPr/>
      </dsp:nvSpPr>
      <dsp:spPr>
        <a:xfrm rot="18000000">
          <a:off x="3189496" y="1553365"/>
          <a:ext cx="921806" cy="30956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82367" y="1615279"/>
        <a:ext cx="736064" cy="18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00B57-BD4D-1F4F-AD69-F176AD04909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5BF16-A30D-E742-A275-05403F03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6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eaLnBrk="1" hangingPunct="1"/>
            <a:fld id="{AEFC21F1-60C7-1D44-8D91-7FA9399685E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4710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121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7123" rIns="0" bIns="0" numCol="1" anchor="t" anchorCtr="0" compatLnSpc="1">
            <a:prstTxWarp prst="textNoShape">
              <a:avLst/>
            </a:prstTxWarp>
          </a:bodyPr>
          <a:lstStyle/>
          <a:p>
            <a:pPr marL="193675" indent="-192088" eaLnBrk="1">
              <a:lnSpc>
                <a:spcPct val="93000"/>
              </a:lnSpc>
              <a:spcBef>
                <a:spcPct val="0"/>
              </a:spcBef>
              <a:tabLst>
                <a:tab pos="649288" algn="l"/>
                <a:tab pos="1298575" algn="l"/>
                <a:tab pos="1947863" algn="l"/>
                <a:tab pos="2597150" algn="l"/>
                <a:tab pos="3246438" algn="l"/>
                <a:tab pos="3897313" algn="l"/>
                <a:tab pos="4546600" algn="l"/>
                <a:tab pos="5195888" algn="l"/>
              </a:tabLst>
            </a:pPr>
            <a:r>
              <a:rPr lang="en-US" altLang="en-US" sz="800">
                <a:ea typeface="MS PGothic" charset="-128"/>
              </a:rPr>
              <a:t>Burnout (A) and satisfaction with WLB (B) by specialty 2014 vs 2011. For 1A and 1B, specialty discipline is shown on the y axis and burnout (A) and satisfaction with WLB (B) are shown on the x axis. For 1C, satisfaction with WLB is shown on the y axis and burnout on the x axis. GIM = general internal medicine; OBGYN = obstetrics and gynecology; PM&amp;R = physical medicine and rehabilitation; Prev = Preventive medicine, occupational medicine, or environmental medicine; WLB = work-life balance. </a:t>
            </a:r>
            <a:r>
              <a:rPr lang="en-US" altLang="en-US" sz="800" baseline="33000">
                <a:ea typeface="MS PGothic" charset="-128"/>
              </a:rPr>
              <a:t>a</a:t>
            </a:r>
            <a:r>
              <a:rPr lang="en-US" altLang="en-US" sz="800" i="1">
                <a:ea typeface="MS PGothic" charset="-128"/>
              </a:rPr>
              <a:t>P</a:t>
            </a:r>
            <a:r>
              <a:rPr lang="en-US" altLang="en-US" sz="800">
                <a:ea typeface="MS PGothic" charset="-128"/>
              </a:rPr>
              <a:t>&lt;.05 from comparison 2014 to 2011.</a:t>
            </a:r>
          </a:p>
          <a:p>
            <a:pPr marL="193675" indent="-192088" eaLnBrk="1">
              <a:lnSpc>
                <a:spcPct val="93000"/>
              </a:lnSpc>
              <a:spcBef>
                <a:spcPct val="0"/>
              </a:spcBef>
              <a:tabLst>
                <a:tab pos="649288" algn="l"/>
                <a:tab pos="1298575" algn="l"/>
                <a:tab pos="1947863" algn="l"/>
                <a:tab pos="2597150" algn="l"/>
                <a:tab pos="3246438" algn="l"/>
                <a:tab pos="3897313" algn="l"/>
                <a:tab pos="4546600" algn="l"/>
                <a:tab pos="5195888" algn="l"/>
              </a:tabLst>
            </a:pPr>
            <a:endParaRPr lang="en-US" altLang="en-US" sz="1800">
              <a:ea typeface="MS PGothic" charset="-128"/>
            </a:endParaRPr>
          </a:p>
          <a:p>
            <a:pPr marL="193675" indent="-192088" eaLnBrk="1">
              <a:lnSpc>
                <a:spcPct val="93000"/>
              </a:lnSpc>
              <a:spcBef>
                <a:spcPct val="0"/>
              </a:spcBef>
              <a:tabLst>
                <a:tab pos="649288" algn="l"/>
                <a:tab pos="1298575" algn="l"/>
                <a:tab pos="1947863" algn="l"/>
                <a:tab pos="2597150" algn="l"/>
                <a:tab pos="3246438" algn="l"/>
                <a:tab pos="3897313" algn="l"/>
                <a:tab pos="4546600" algn="l"/>
                <a:tab pos="5195888" algn="l"/>
              </a:tabLst>
            </a:pPr>
            <a:endParaRPr lang="en-US" altLang="en-US" sz="1800">
              <a:ea typeface="MS PGothic" charset="-128"/>
            </a:endParaRPr>
          </a:p>
          <a:p>
            <a:pPr marL="193675" indent="-192088" eaLnBrk="1">
              <a:lnSpc>
                <a:spcPct val="93000"/>
              </a:lnSpc>
              <a:spcBef>
                <a:spcPct val="0"/>
              </a:spcBef>
              <a:tabLst>
                <a:tab pos="649288" algn="l"/>
                <a:tab pos="1298575" algn="l"/>
                <a:tab pos="1947863" algn="l"/>
                <a:tab pos="2597150" algn="l"/>
                <a:tab pos="3246438" algn="l"/>
                <a:tab pos="3897313" algn="l"/>
                <a:tab pos="4546600" algn="l"/>
                <a:tab pos="5195888" algn="l"/>
              </a:tabLst>
            </a:pPr>
            <a:endParaRPr lang="en-US" altLang="en-US" sz="80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52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 Y or </a:t>
            </a:r>
            <a:r>
              <a:rPr lang="en-US" dirty="0" err="1" smtClean="0"/>
              <a:t>Millenials</a:t>
            </a:r>
            <a:r>
              <a:rPr lang="en-US" dirty="0" smtClean="0"/>
              <a:t> late 1980”s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BF16-A30D-E742-A275-05403F0360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7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BF16-A30D-E742-A275-05403F0360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1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51BB3-68FE-5549-9A93-9BF4DF6447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Likert 1=strongly</a:t>
            </a:r>
            <a:r>
              <a:rPr lang="en-US" baseline="0" dirty="0" smtClean="0"/>
              <a:t> agree-3=neutral-5=strongly disagree</a:t>
            </a:r>
          </a:p>
          <a:p>
            <a:r>
              <a:rPr lang="en-US" baseline="0" dirty="0" smtClean="0"/>
              <a:t>          1=very positive 3=unsure 5=very 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BF16-A30D-E742-A275-05403F0360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2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8D283D7-8B5D-3E40-85A1-1D21C808093B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00F01D7-9E6D-214A-A034-4897BE55F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5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elsevier.com/termsandconditi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Mentoring in Residency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Charles C. Flippen II, MD</a:t>
            </a:r>
          </a:p>
          <a:p>
            <a:r>
              <a:rPr lang="en-US" dirty="0" smtClean="0"/>
              <a:t>Residency Program Director</a:t>
            </a:r>
          </a:p>
          <a:p>
            <a:r>
              <a:rPr lang="en-US" dirty="0" smtClean="0"/>
              <a:t>David Geffen School of Medicine at UCLA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Direct Mentoring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Classic one-on-one relationship.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Typically an older experienced mentor paired with a younger less experienced mentee.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Formal (part of an institution/employer/medical school mentoring program).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Informal or voluntary.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Many different types, names, styles </a:t>
            </a: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(Peer, Cross-Age, Power Mentoring, etc).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Reverse Mentoring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Original idea came from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CEO, Jack Welch, who established this type of mentoring to teach senior executives about the internet.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Exchange-style mentoring where older employees can modernize themselves by learning more about current technology and workforce trends (ex. apps, social media).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 to also reduce turnover of the younger employees.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Group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Usually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led by a senior employee, MD, administrator, etc.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Defined target mentee audience.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Typically follows a standard format such as a routine meeting, conference call and/or lecture.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Less resource-intensive.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Less direct individual mentee impact.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Mentoring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601986"/>
              </p:ext>
            </p:extLst>
          </p:nvPr>
        </p:nvGraphicFramePr>
        <p:xfrm>
          <a:off x="1155700" y="2603500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30966" y="6306207"/>
            <a:ext cx="4209393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 PR and Marsh EB, Neurology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Tangible value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Track outcomes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5715298"/>
            <a:ext cx="580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Levy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  <a:r>
              <a:rPr lang="en-US" dirty="0" err="1" smtClean="0"/>
              <a:t>Acad</a:t>
            </a:r>
            <a:r>
              <a:rPr lang="en-US" dirty="0" smtClean="0"/>
              <a:t> Med 2004</a:t>
            </a:r>
          </a:p>
          <a:p>
            <a:r>
              <a:rPr lang="en-US" dirty="0" err="1" smtClean="0"/>
              <a:t>Strowd</a:t>
            </a:r>
            <a:r>
              <a:rPr lang="en-US" dirty="0" smtClean="0"/>
              <a:t> </a:t>
            </a:r>
            <a:r>
              <a:rPr lang="en-US" dirty="0" err="1" smtClean="0"/>
              <a:t>et.al</a:t>
            </a:r>
            <a:r>
              <a:rPr lang="en-US" dirty="0" smtClean="0"/>
              <a:t>. Neurology 2013</a:t>
            </a:r>
          </a:p>
          <a:p>
            <a:r>
              <a:rPr lang="en-US" dirty="0" smtClean="0"/>
              <a:t>Jackson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  <a:r>
              <a:rPr lang="en-US" dirty="0" err="1" smtClean="0"/>
              <a:t>Acad</a:t>
            </a:r>
            <a:r>
              <a:rPr lang="en-US" dirty="0" smtClean="0"/>
              <a:t> Med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Mentor</a:t>
            </a:r>
          </a:p>
          <a:p>
            <a:pPr lvl="1"/>
            <a:r>
              <a:rPr lang="en-US" dirty="0" smtClean="0"/>
              <a:t>Committed</a:t>
            </a:r>
          </a:p>
          <a:p>
            <a:pPr lvl="1"/>
            <a:r>
              <a:rPr lang="en-US" dirty="0" smtClean="0"/>
              <a:t>Consistent</a:t>
            </a:r>
          </a:p>
          <a:p>
            <a:pPr lvl="1"/>
            <a:r>
              <a:rPr lang="en-US" dirty="0" smtClean="0"/>
              <a:t>Admirable</a:t>
            </a:r>
          </a:p>
          <a:p>
            <a:pPr lvl="1"/>
            <a:r>
              <a:rPr lang="en-US" dirty="0" smtClean="0"/>
              <a:t>Balanced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Mentee</a:t>
            </a:r>
          </a:p>
          <a:p>
            <a:pPr lvl="1"/>
            <a:r>
              <a:rPr lang="en-US" dirty="0" smtClean="0"/>
              <a:t>Active participant</a:t>
            </a:r>
          </a:p>
          <a:p>
            <a:pPr lvl="1"/>
            <a:r>
              <a:rPr lang="en-US" dirty="0" smtClean="0"/>
              <a:t>Self-reflective</a:t>
            </a:r>
          </a:p>
          <a:p>
            <a:pPr lvl="1"/>
            <a:r>
              <a:rPr lang="en-US" dirty="0" smtClean="0"/>
              <a:t>Goal oriented</a:t>
            </a:r>
          </a:p>
          <a:p>
            <a:pPr lvl="1"/>
            <a:r>
              <a:rPr lang="en-US" dirty="0" smtClean="0"/>
              <a:t>Realistic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3650" y="5988734"/>
            <a:ext cx="528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 </a:t>
            </a:r>
            <a:r>
              <a:rPr lang="en-US" dirty="0" err="1" smtClean="0"/>
              <a:t>et.al</a:t>
            </a:r>
            <a:r>
              <a:rPr lang="en-US" dirty="0" smtClean="0"/>
              <a:t>. Am J Med 2011.</a:t>
            </a:r>
          </a:p>
          <a:p>
            <a:r>
              <a:rPr lang="en-US" dirty="0" err="1" smtClean="0"/>
              <a:t>Zerzan</a:t>
            </a:r>
            <a:r>
              <a:rPr lang="en-US" dirty="0" smtClean="0"/>
              <a:t>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  <a:r>
              <a:rPr lang="en-US" dirty="0" err="1" smtClean="0"/>
              <a:t>Acad</a:t>
            </a:r>
            <a:r>
              <a:rPr lang="en-US" dirty="0" smtClean="0"/>
              <a:t> Med 2009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3706859" y="3310758"/>
            <a:ext cx="18288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 txBox="1">
            <a:spLocks noGrp="1"/>
          </p:cNvSpPr>
          <p:nvPr/>
        </p:nvSpPr>
        <p:spPr bwMode="auto">
          <a:xfrm>
            <a:off x="1524000" y="6223000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635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100" dirty="0">
                <a:solidFill>
                  <a:srgbClr val="999999"/>
                </a:solidFill>
                <a:latin typeface="Helvetica" charset="0"/>
              </a:rPr>
              <a:t>Date of download:  </a:t>
            </a:r>
            <a:r>
              <a:rPr lang="en-US" altLang="x-none" sz="1100" dirty="0" smtClean="0">
                <a:solidFill>
                  <a:srgbClr val="999999"/>
                </a:solidFill>
                <a:latin typeface="Helvetica" charset="0"/>
              </a:rPr>
              <a:t>4/13/2016</a:t>
            </a:r>
            <a:endParaRPr lang="en-US" altLang="x-none" sz="1100" dirty="0">
              <a:solidFill>
                <a:srgbClr val="999999"/>
              </a:solidFill>
              <a:latin typeface="Helvetica" charset="0"/>
            </a:endParaRPr>
          </a:p>
        </p:txBody>
      </p:sp>
      <p:sp>
        <p:nvSpPr>
          <p:cNvPr id="16387" name="Footer Placeholder 4"/>
          <p:cNvSpPr txBox="1">
            <a:spLocks noGrp="1"/>
          </p:cNvSpPr>
          <p:nvPr/>
        </p:nvSpPr>
        <p:spPr bwMode="auto">
          <a:xfrm>
            <a:off x="4495800" y="6223000"/>
            <a:ext cx="496351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100" dirty="0">
                <a:solidFill>
                  <a:srgbClr val="999999"/>
                </a:solidFill>
                <a:latin typeface="Helvetica" charset="0"/>
              </a:rPr>
              <a:t>Copyright © 2016 American Medical Association. All rights reserved.</a:t>
            </a:r>
          </a:p>
        </p:txBody>
      </p:sp>
      <p:sp>
        <p:nvSpPr>
          <p:cNvPr id="16390" name="Text Placeholder 2"/>
          <p:cNvSpPr txBox="1">
            <a:spLocks/>
          </p:cNvSpPr>
          <p:nvPr/>
        </p:nvSpPr>
        <p:spPr bwMode="auto">
          <a:xfrm>
            <a:off x="1524000" y="62230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 dirty="0">
                <a:latin typeface="Helvetica" charset="0"/>
              </a:rPr>
              <a:t>JAMA. 2016;315(14):1453-1454. doi:10.1001/jama.2015.18884</a:t>
            </a:r>
          </a:p>
        </p:txBody>
      </p:sp>
      <p:pic>
        <p:nvPicPr>
          <p:cNvPr id="16395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82" y="1709265"/>
            <a:ext cx="7939236" cy="44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Malpractice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Self-Study: Alumni SWOT analysis</a:t>
            </a:r>
          </a:p>
          <a:p>
            <a:pPr lvl="1"/>
            <a:r>
              <a:rPr lang="en-US" dirty="0" smtClean="0"/>
              <a:t>General career satisfaction</a:t>
            </a:r>
          </a:p>
          <a:p>
            <a:pPr lvl="1"/>
            <a:r>
              <a:rPr lang="en-US" dirty="0" smtClean="0"/>
              <a:t>Business of Medicine</a:t>
            </a:r>
          </a:p>
          <a:p>
            <a:pPr lvl="1"/>
            <a:r>
              <a:rPr lang="en-US" dirty="0" smtClean="0"/>
              <a:t>Local issues</a:t>
            </a:r>
          </a:p>
          <a:p>
            <a:r>
              <a:rPr lang="en-US" dirty="0" smtClean="0"/>
              <a:t>Resident survey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538" y="4278019"/>
            <a:ext cx="7966841" cy="773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2317" y="4501334"/>
            <a:ext cx="143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2015-2016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763" y="5743863"/>
            <a:ext cx="4747616" cy="129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317" y="5439103"/>
            <a:ext cx="140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2016-2017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273" y="5513410"/>
            <a:ext cx="2084771" cy="6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Assigned</a:t>
            </a:r>
          </a:p>
          <a:p>
            <a:pPr lvl="1"/>
            <a:r>
              <a:rPr lang="en-US" dirty="0" smtClean="0"/>
              <a:t>Peer</a:t>
            </a:r>
          </a:p>
          <a:p>
            <a:pPr lvl="1"/>
            <a:r>
              <a:rPr lang="en-US" dirty="0" smtClean="0"/>
              <a:t>Selected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11" y="1763885"/>
            <a:ext cx="1846838" cy="2613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013" y="4017104"/>
            <a:ext cx="4826318" cy="258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2825750"/>
            <a:ext cx="2444750" cy="316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interested faculty and residents closer </a:t>
            </a:r>
          </a:p>
          <a:p>
            <a:r>
              <a:rPr lang="en-US" dirty="0" smtClean="0"/>
              <a:t>Formalize reporting of mentoring interactions</a:t>
            </a:r>
          </a:p>
          <a:p>
            <a:r>
              <a:rPr lang="en-US" dirty="0" smtClean="0"/>
              <a:t>Review relationships semi-annually and program structure every 2 years</a:t>
            </a:r>
          </a:p>
          <a:p>
            <a:r>
              <a:rPr lang="en-US" dirty="0" smtClean="0"/>
              <a:t>Enlist institutional support for mentors/mentoring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that is relevant to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2209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Residents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Assigned advisors for PGY-2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Use of faculty profiles/early meeting to identify mentors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Orientation in preparation for mentoring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Goal setting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Self-reflection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Expectations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Mentors/advisors</a:t>
            </a:r>
          </a:p>
          <a:p>
            <a:pPr lvl="1"/>
            <a:r>
              <a:rPr lang="en-US" dirty="0" smtClean="0"/>
              <a:t>Late spring refresher of role definitions</a:t>
            </a:r>
          </a:p>
          <a:p>
            <a:pPr lvl="1"/>
            <a:r>
              <a:rPr lang="en-US" dirty="0" smtClean="0"/>
              <a:t>Attendance at meet/greet</a:t>
            </a:r>
          </a:p>
          <a:p>
            <a:pPr lvl="1"/>
            <a:r>
              <a:rPr lang="en-US" dirty="0" smtClean="0"/>
              <a:t>Collect/share best practices</a:t>
            </a:r>
          </a:p>
          <a:p>
            <a:pPr lvl="1"/>
            <a:r>
              <a:rPr lang="en-US" dirty="0" smtClean="0"/>
              <a:t>Encourage use of technology to improve meeting frequency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profiles</a:t>
            </a:r>
          </a:p>
          <a:p>
            <a:r>
              <a:rPr lang="en-US" dirty="0" smtClean="0"/>
              <a:t>Early meet and greet</a:t>
            </a:r>
          </a:p>
          <a:p>
            <a:r>
              <a:rPr lang="en-US" dirty="0" smtClean="0"/>
              <a:t>Mentor </a:t>
            </a:r>
            <a:r>
              <a:rPr lang="en-US" dirty="0" smtClean="0"/>
              <a:t>recognition/incentives</a:t>
            </a:r>
            <a:endParaRPr lang="en-US" dirty="0" smtClean="0"/>
          </a:p>
          <a:p>
            <a:r>
              <a:rPr lang="en-US" dirty="0" smtClean="0"/>
              <a:t>Investigate with leadership (department, MC) opportunities for </a:t>
            </a:r>
            <a:r>
              <a:rPr lang="en-US" dirty="0" smtClean="0"/>
              <a:t>incentives</a:t>
            </a:r>
          </a:p>
          <a:p>
            <a:r>
              <a:rPr lang="en-US" dirty="0" smtClean="0"/>
              <a:t>Evaluate relationships semi-annually; evaluate program yearly with every other year reports to faculty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0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476" y="942977"/>
            <a:ext cx="6836975" cy="5255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8476" y="6198901"/>
            <a:ext cx="6836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Yehia</a:t>
            </a:r>
            <a:r>
              <a:rPr lang="en-US" sz="1200" dirty="0" smtClean="0"/>
              <a:t> </a:t>
            </a:r>
            <a:r>
              <a:rPr lang="en-US" sz="1200" dirty="0" err="1" smtClean="0"/>
              <a:t>et.al</a:t>
            </a:r>
            <a:r>
              <a:rPr lang="en-US" sz="1200" dirty="0" smtClean="0"/>
              <a:t>. BMC Medical Education 2014.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472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mentor?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Associated with </a:t>
            </a:r>
            <a:r>
              <a:rPr lang="en-US" dirty="0"/>
              <a:t>a higher level of career satisfaction and a higher rate </a:t>
            </a:r>
            <a:r>
              <a:rPr lang="en-US" dirty="0" smtClean="0"/>
              <a:t>of promotion</a:t>
            </a:r>
            <a:r>
              <a:rPr lang="en-US" dirty="0"/>
              <a:t>, both in medical and non-medical </a:t>
            </a:r>
            <a:r>
              <a:rPr lang="en-US" dirty="0" smtClean="0"/>
              <a:t>fields</a:t>
            </a:r>
          </a:p>
          <a:p>
            <a:r>
              <a:rPr lang="en-US" dirty="0"/>
              <a:t>foster the development of professionalism</a:t>
            </a:r>
          </a:p>
          <a:p>
            <a:r>
              <a:rPr lang="en-US" dirty="0"/>
              <a:t>enriching contact between residents </a:t>
            </a:r>
            <a:r>
              <a:rPr lang="en-US" dirty="0" smtClean="0"/>
              <a:t>and faculty </a:t>
            </a:r>
            <a:r>
              <a:rPr lang="en-US" dirty="0"/>
              <a:t>physicians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2211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Schapira</a:t>
            </a:r>
            <a:r>
              <a:rPr lang="en-US" dirty="0" smtClean="0"/>
              <a:t> </a:t>
            </a:r>
            <a:r>
              <a:rPr lang="en-US" dirty="0" err="1" smtClean="0"/>
              <a:t>et.al</a:t>
            </a:r>
            <a:r>
              <a:rPr lang="en-US" dirty="0" smtClean="0"/>
              <a:t>. JGIM 1992.</a:t>
            </a:r>
          </a:p>
          <a:p>
            <a:r>
              <a:rPr lang="en-US" dirty="0" smtClean="0"/>
              <a:t>Reynolds P. Ann </a:t>
            </a:r>
            <a:r>
              <a:rPr lang="en-US" dirty="0" err="1" smtClean="0"/>
              <a:t>Int</a:t>
            </a:r>
            <a:r>
              <a:rPr lang="en-US" dirty="0" smtClean="0"/>
              <a:t> Med 1994.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Urgency!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7628" r="24172"/>
          <a:stretch/>
        </p:blipFill>
        <p:spPr>
          <a:xfrm>
            <a:off x="1006929" y="2400301"/>
            <a:ext cx="5089071" cy="323022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65513" y="3184071"/>
            <a:ext cx="375558" cy="114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11044" y="2183379"/>
            <a:ext cx="45066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Resident Burnout</a:t>
            </a:r>
            <a:endParaRPr lang="en-US" sz="2000" u="sng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training in urology, neurology, </a:t>
            </a:r>
            <a:r>
              <a:rPr lang="en-US" sz="2000" dirty="0" smtClean="0"/>
              <a:t>emergency medicine</a:t>
            </a:r>
            <a:r>
              <a:rPr lang="en-US" sz="2000" dirty="0"/>
              <a:t>, and general </a:t>
            </a:r>
            <a:r>
              <a:rPr lang="en-US" sz="2000" dirty="0" smtClean="0"/>
              <a:t>surgery were </a:t>
            </a:r>
            <a:r>
              <a:rPr lang="en-US" sz="2000" dirty="0"/>
              <a:t>significantly </a:t>
            </a:r>
            <a:r>
              <a:rPr lang="en-US" sz="2000" dirty="0" smtClean="0"/>
              <a:t>associated with</a:t>
            </a:r>
            <a:r>
              <a:rPr lang="en-US" sz="2000" dirty="0"/>
              <a:t> </a:t>
            </a:r>
            <a:r>
              <a:rPr lang="en-US" sz="2000" dirty="0" smtClean="0"/>
              <a:t>higher </a:t>
            </a:r>
            <a:r>
              <a:rPr lang="en-US" sz="2000" dirty="0"/>
              <a:t>RRs of reported symptoms of burnout </a:t>
            </a:r>
            <a:r>
              <a:rPr lang="en-US" sz="2000" dirty="0" smtClean="0"/>
              <a:t>during the </a:t>
            </a:r>
            <a:r>
              <a:rPr lang="en-US" sz="2000" dirty="0"/>
              <a:t>second year of </a:t>
            </a:r>
            <a:r>
              <a:rPr lang="en-US" sz="2000" dirty="0" smtClean="0"/>
              <a:t>residency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clinical specialty areas with the highest </a:t>
            </a:r>
            <a:r>
              <a:rPr lang="en-US" sz="2000" dirty="0" smtClean="0"/>
              <a:t>prevalence of </a:t>
            </a:r>
            <a:r>
              <a:rPr lang="en-US" sz="2000" dirty="0"/>
              <a:t>resident physicians experiencing symptoms of </a:t>
            </a:r>
            <a:r>
              <a:rPr lang="en-US" sz="2000" dirty="0" smtClean="0"/>
              <a:t>burnout mirrored </a:t>
            </a:r>
            <a:r>
              <a:rPr lang="en-US" sz="2000" dirty="0"/>
              <a:t>those of practicing physicians to a large extent.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endParaRPr lang="en-US" sz="20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6123214"/>
            <a:ext cx="667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Shanafelt</a:t>
            </a:r>
            <a:r>
              <a:rPr lang="en-US" dirty="0" smtClean="0"/>
              <a:t> </a:t>
            </a:r>
            <a:r>
              <a:rPr lang="en-US" dirty="0" err="1" smtClean="0"/>
              <a:t>et.al</a:t>
            </a:r>
            <a:r>
              <a:rPr lang="en-US" dirty="0" smtClean="0"/>
              <a:t>. Arch </a:t>
            </a:r>
            <a:r>
              <a:rPr lang="en-US" dirty="0" err="1" smtClean="0"/>
              <a:t>Int</a:t>
            </a:r>
            <a:r>
              <a:rPr lang="en-US" dirty="0" smtClean="0"/>
              <a:t> Med 2012</a:t>
            </a:r>
          </a:p>
          <a:p>
            <a:r>
              <a:rPr lang="en-US" dirty="0" err="1" smtClean="0"/>
              <a:t>Dyrebye</a:t>
            </a:r>
            <a:r>
              <a:rPr lang="en-US" dirty="0" smtClean="0"/>
              <a:t> </a:t>
            </a:r>
            <a:r>
              <a:rPr lang="en-US" dirty="0" err="1" smtClean="0"/>
              <a:t>et.al</a:t>
            </a:r>
            <a:r>
              <a:rPr lang="en-US" dirty="0" smtClean="0"/>
              <a:t>. JAMA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60% of residents attribute fellowship choice to mentor influence </a:t>
            </a:r>
          </a:p>
          <a:p>
            <a:r>
              <a:rPr lang="en-US" dirty="0" smtClean="0"/>
              <a:t>Junior faculty with mentors are more likely to receive competitive grants, to publish and be promoted.</a:t>
            </a:r>
          </a:p>
          <a:p>
            <a:endParaRPr lang="en-US" dirty="0"/>
          </a:p>
          <a:p>
            <a:r>
              <a:rPr lang="en-US" dirty="0" smtClean="0"/>
              <a:t>ACGME</a:t>
            </a:r>
          </a:p>
          <a:p>
            <a:pPr lvl="1"/>
            <a:r>
              <a:rPr lang="en-US" dirty="0" smtClean="0"/>
              <a:t>VI. The Learning and Working Environment</a:t>
            </a:r>
          </a:p>
          <a:p>
            <a:pPr lvl="2"/>
            <a:r>
              <a:rPr lang="en-US" dirty="0" smtClean="0"/>
              <a:t>Excellence in Professionalism through faculty modeling of:</a:t>
            </a:r>
          </a:p>
          <a:p>
            <a:pPr lvl="3"/>
            <a:r>
              <a:rPr lang="en-US" dirty="0" smtClean="0"/>
              <a:t>The effacement of self-interest in a humanistic environment that supports the professional development of physicians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3379" y="6047591"/>
            <a:ext cx="5077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Sambunjak</a:t>
            </a:r>
            <a:r>
              <a:rPr lang="en-US" sz="1400" dirty="0" smtClean="0"/>
              <a:t> et.al. JAMA 2006</a:t>
            </a:r>
          </a:p>
          <a:p>
            <a:r>
              <a:rPr lang="en-US" sz="1400" dirty="0" err="1" smtClean="0"/>
              <a:t>Ramanan</a:t>
            </a:r>
            <a:r>
              <a:rPr lang="en-US" sz="1400" dirty="0" smtClean="0"/>
              <a:t> et.al. J Gen Intern Med 2006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15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5653089" y="79375"/>
            <a:ext cx="887079" cy="309958"/>
          </a:xfrm>
          <a:custGeom>
            <a:avLst/>
            <a:gdLst>
              <a:gd name="T0" fmla="*/ 884237 w 21600"/>
              <a:gd name="T1" fmla="*/ 153194 h 21600"/>
              <a:gd name="T2" fmla="*/ 442119 w 21600"/>
              <a:gd name="T3" fmla="*/ 306388 h 21600"/>
              <a:gd name="T4" fmla="*/ 0 w 21600"/>
              <a:gd name="T5" fmla="*/ 153194 h 21600"/>
              <a:gd name="T6" fmla="*/ 442119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ea typeface="ＭＳ Ｐゴシック" charset="-128"/>
              </a:rPr>
              <a:t>Figure 1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852489"/>
            <a:ext cx="63500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476500" y="6477001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eaLnBrk="1" hangingPunct="1"/>
            <a:r>
              <a:rPr lang="en-US" altLang="en-US" sz="900" i="1">
                <a:solidFill>
                  <a:srgbClr val="FFFFFF"/>
                </a:solidFill>
                <a:ea typeface="ＭＳ Ｐゴシック" charset="-128"/>
              </a:rPr>
              <a:t>Mayo Clinic Proceedings</a:t>
            </a:r>
            <a:r>
              <a:rPr lang="en-US" altLang="en-US" sz="900">
                <a:solidFill>
                  <a:srgbClr val="FFFFFF"/>
                </a:solidFill>
                <a:ea typeface="ＭＳ Ｐゴシック" charset="-128"/>
              </a:rPr>
              <a:t> 2015 90, 1600-1613DOI: (10.1016/j.mayocp.2015.08.023)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76500" y="6624639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FFFFFF"/>
                </a:solidFill>
                <a:ea typeface="ＭＳ Ｐゴシック" charset="-128"/>
              </a:rPr>
              <a:t>Copyright © 2015 Mayo Foundation for Medical Education and Research</a:t>
            </a:r>
            <a:r>
              <a:rPr lang="en-US" altLang="en-US" sz="900">
                <a:solidFill>
                  <a:srgbClr val="FFFFFF"/>
                </a:solidFill>
                <a:ea typeface="ＭＳ Ｐゴシック" charset="-128"/>
                <a:hlinkClick r:id="rId4"/>
              </a:rPr>
              <a:t> Terms and Conditions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363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965200"/>
            <a:ext cx="10058400" cy="48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needed?</a:t>
            </a:r>
            <a:endParaRPr lang="en-US" dirty="0"/>
          </a:p>
        </p:txBody>
      </p:sp>
      <p:pic>
        <p:nvPicPr>
          <p:cNvPr id="1026" name="Picture 2" descr="ttps://coachingforleaders.com/wp-content/uploads/2013/07/threepeopl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516" y="2603500"/>
            <a:ext cx="3926781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</a:p>
          <a:p>
            <a:pPr lvl="1"/>
            <a:r>
              <a:rPr lang="en-US" dirty="0"/>
              <a:t>Teacher</a:t>
            </a:r>
          </a:p>
          <a:p>
            <a:pPr lvl="1"/>
            <a:r>
              <a:rPr lang="en-US" dirty="0" smtClean="0"/>
              <a:t>Mentor</a:t>
            </a:r>
          </a:p>
          <a:p>
            <a:pPr lvl="1"/>
            <a:r>
              <a:rPr lang="en-US" dirty="0" smtClean="0"/>
              <a:t>Program Director</a:t>
            </a:r>
          </a:p>
        </p:txBody>
      </p:sp>
    </p:spTree>
    <p:extLst>
      <p:ext uri="{BB962C8B-B14F-4D97-AF65-F5344CB8AC3E}">
        <p14:creationId xmlns:p14="http://schemas.microsoft.com/office/powerpoint/2010/main" val="20757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Types of Mentoring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Direct Mentoring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Reverse Mentoring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Mentoring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1176</TotalTime>
  <Words>727</Words>
  <Application>Microsoft Office PowerPoint</Application>
  <PresentationFormat>Widescreen</PresentationFormat>
  <Paragraphs>135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Century Gothic</vt:lpstr>
      <vt:lpstr>Helvetica</vt:lpstr>
      <vt:lpstr>Wingdings 3</vt:lpstr>
      <vt:lpstr>Ion Boardroom</vt:lpstr>
      <vt:lpstr>Mentoring in Residency</vt:lpstr>
      <vt:lpstr>Disclosures</vt:lpstr>
      <vt:lpstr>Why mentor?</vt:lpstr>
      <vt:lpstr>Urgency!</vt:lpstr>
      <vt:lpstr>Importance</vt:lpstr>
      <vt:lpstr>PowerPoint Presentation</vt:lpstr>
      <vt:lpstr>PowerPoint Presentation</vt:lpstr>
      <vt:lpstr>What is needed?</vt:lpstr>
      <vt:lpstr> Types of Mentoring </vt:lpstr>
      <vt:lpstr>  Direct Mentoring</vt:lpstr>
      <vt:lpstr> Reverse Mentoring</vt:lpstr>
      <vt:lpstr>  Group Mentoring</vt:lpstr>
      <vt:lpstr>Successful Mentoring</vt:lpstr>
      <vt:lpstr>Institutional support</vt:lpstr>
      <vt:lpstr>Best Fit</vt:lpstr>
      <vt:lpstr>Mentoring Malpractice</vt:lpstr>
      <vt:lpstr>How are we doing?</vt:lpstr>
      <vt:lpstr>Current approach</vt:lpstr>
      <vt:lpstr>Goal</vt:lpstr>
      <vt:lpstr>Tactics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in Residency</dc:title>
  <dc:creator>Flippen, Charles</dc:creator>
  <cp:lastModifiedBy>Windows User</cp:lastModifiedBy>
  <cp:revision>38</cp:revision>
  <dcterms:created xsi:type="dcterms:W3CDTF">2018-10-05T04:55:17Z</dcterms:created>
  <dcterms:modified xsi:type="dcterms:W3CDTF">2018-10-21T19:17:20Z</dcterms:modified>
</cp:coreProperties>
</file>