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33"/>
  </p:notesMasterIdLst>
  <p:handoutMasterIdLst>
    <p:handoutMasterId r:id="rId34"/>
  </p:handoutMasterIdLst>
  <p:sldIdLst>
    <p:sldId id="257" r:id="rId3"/>
    <p:sldId id="258" r:id="rId4"/>
    <p:sldId id="262" r:id="rId5"/>
    <p:sldId id="263" r:id="rId6"/>
    <p:sldId id="264" r:id="rId7"/>
    <p:sldId id="265" r:id="rId8"/>
    <p:sldId id="266" r:id="rId9"/>
    <p:sldId id="268" r:id="rId10"/>
    <p:sldId id="267" r:id="rId11"/>
    <p:sldId id="269" r:id="rId12"/>
    <p:sldId id="271" r:id="rId13"/>
    <p:sldId id="270" r:id="rId14"/>
    <p:sldId id="281" r:id="rId15"/>
    <p:sldId id="282" r:id="rId16"/>
    <p:sldId id="283" r:id="rId17"/>
    <p:sldId id="272" r:id="rId18"/>
    <p:sldId id="273" r:id="rId19"/>
    <p:sldId id="259" r:id="rId20"/>
    <p:sldId id="285" r:id="rId21"/>
    <p:sldId id="286" r:id="rId22"/>
    <p:sldId id="287" r:id="rId23"/>
    <p:sldId id="284" r:id="rId24"/>
    <p:sldId id="279" r:id="rId25"/>
    <p:sldId id="280" r:id="rId26"/>
    <p:sldId id="276" r:id="rId27"/>
    <p:sldId id="277" r:id="rId28"/>
    <p:sldId id="278" r:id="rId29"/>
    <p:sldId id="288" r:id="rId30"/>
    <p:sldId id="289"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48" autoAdjust="0"/>
    <p:restoredTop sz="94660" autoAdjust="0"/>
  </p:normalViewPr>
  <p:slideViewPr>
    <p:cSldViewPr snapToGrid="0">
      <p:cViewPr varScale="1">
        <p:scale>
          <a:sx n="51" d="100"/>
          <a:sy n="51" d="100"/>
        </p:scale>
        <p:origin x="-84" y="-564"/>
      </p:cViewPr>
      <p:guideLst>
        <p:guide orient="horz" pos="2160"/>
        <p:guide pos="3840"/>
      </p:guideLst>
    </p:cSldViewPr>
  </p:slideViewPr>
  <p:outlineViewPr>
    <p:cViewPr>
      <p:scale>
        <a:sx n="33" d="100"/>
        <a:sy n="33" d="100"/>
      </p:scale>
      <p:origin x="0" y="20190"/>
    </p:cViewPr>
  </p:outlineViewPr>
  <p:notesTextViewPr>
    <p:cViewPr>
      <p:scale>
        <a:sx n="1" d="1"/>
        <a:sy n="1" d="1"/>
      </p:scale>
      <p:origin x="0" y="0"/>
    </p:cViewPr>
  </p:notesTextViewPr>
  <p:notesViewPr>
    <p:cSldViewPr snapToGrid="0">
      <p:cViewPr varScale="1">
        <p:scale>
          <a:sx n="83" d="100"/>
          <a:sy n="83" d="100"/>
        </p:scale>
        <p:origin x="2406"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Workbook6.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Students #</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2</c:v>
                </c:pt>
                <c:pt idx="1">
                  <c:v>5</c:v>
                </c:pt>
                <c:pt idx="2">
                  <c:v>8</c:v>
                </c:pt>
                <c:pt idx="3">
                  <c:v>8</c:v>
                </c:pt>
              </c:numCache>
            </c:numRef>
          </c:val>
        </c:ser>
        <c:ser>
          <c:idx val="1"/>
          <c:order val="1"/>
          <c:tx>
            <c:strRef>
              <c:f>Sheet1!$C$1</c:f>
              <c:strCache>
                <c:ptCount val="1"/>
                <c:pt idx="0">
                  <c:v>% grad class</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1</c:v>
                </c:pt>
                <c:pt idx="1">
                  <c:v>3</c:v>
                </c:pt>
                <c:pt idx="2">
                  <c:v>4</c:v>
                </c:pt>
                <c:pt idx="3">
                  <c:v>4</c:v>
                </c:pt>
              </c:numCache>
            </c:numRef>
          </c:val>
        </c:ser>
        <c:ser>
          <c:idx val="2"/>
          <c:order val="2"/>
          <c:tx>
            <c:strRef>
              <c:f>Sheet1!$D$1</c:f>
              <c:strCache>
                <c:ptCount val="1"/>
                <c:pt idx="0">
                  <c:v>Publications</c:v>
                </c:pt>
              </c:strCache>
            </c:strRef>
          </c:tx>
          <c:spPr>
            <a:solidFill>
              <a:schemeClr val="accent3">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0</c:v>
                </c:pt>
                <c:pt idx="1">
                  <c:v>6</c:v>
                </c:pt>
                <c:pt idx="2">
                  <c:v>6</c:v>
                </c:pt>
                <c:pt idx="3">
                  <c:v>4</c:v>
                </c:pt>
              </c:numCache>
            </c:numRef>
          </c:val>
        </c:ser>
        <c:dLbls>
          <c:showVal val="1"/>
        </c:dLbls>
        <c:gapWidth val="65"/>
        <c:axId val="80947072"/>
        <c:axId val="81316864"/>
      </c:barChart>
      <c:catAx>
        <c:axId val="8094707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1316864"/>
        <c:crosses val="autoZero"/>
        <c:auto val="1"/>
        <c:lblAlgn val="ctr"/>
        <c:lblOffset val="100"/>
      </c:catAx>
      <c:valAx>
        <c:axId val="81316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80947072"/>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2015</c:v>
                </c:pt>
              </c:strCache>
            </c:strRef>
          </c:tx>
          <c:explosion val="25"/>
          <c:cat>
            <c:strRef>
              <c:f>Sheet1!$A$2:$A$3</c:f>
              <c:strCache>
                <c:ptCount val="2"/>
                <c:pt idx="0">
                  <c:v>Women</c:v>
                </c:pt>
                <c:pt idx="1">
                  <c:v>Men</c:v>
                </c:pt>
              </c:strCache>
            </c:strRef>
          </c:cat>
          <c:val>
            <c:numRef>
              <c:f>Sheet1!$B$2:$B$3</c:f>
              <c:numCache>
                <c:formatCode>General</c:formatCode>
                <c:ptCount val="2"/>
                <c:pt idx="0">
                  <c:v>53</c:v>
                </c:pt>
                <c:pt idx="1">
                  <c:v>47</c:v>
                </c:pt>
              </c:numCache>
            </c:numRef>
          </c:val>
        </c:ser>
        <c:firstSliceAng val="0"/>
      </c:pieChart>
    </c:plotArea>
    <c:legend>
      <c:legendPos val="r"/>
      <c:layout/>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2022</c:v>
                </c:pt>
              </c:strCache>
            </c:strRef>
          </c:tx>
          <c:explosion val="25"/>
          <c:cat>
            <c:strRef>
              <c:f>Sheet1!$A$2:$A$3</c:f>
              <c:strCache>
                <c:ptCount val="2"/>
                <c:pt idx="0">
                  <c:v>Women</c:v>
                </c:pt>
                <c:pt idx="1">
                  <c:v>Men</c:v>
                </c:pt>
              </c:strCache>
            </c:strRef>
          </c:cat>
          <c:val>
            <c:numRef>
              <c:f>Sheet1!$B$2:$B$3</c:f>
              <c:numCache>
                <c:formatCode>General</c:formatCode>
                <c:ptCount val="2"/>
                <c:pt idx="0">
                  <c:v>45</c:v>
                </c:pt>
                <c:pt idx="1">
                  <c:v>55</c:v>
                </c:pt>
              </c:numCache>
            </c:numRef>
          </c:val>
        </c:ser>
        <c:firstSliceAng val="0"/>
      </c:pieChart>
    </c:plotArea>
    <c:legend>
      <c:legendPos val="r"/>
      <c:layout/>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layout/>
    </c:title>
    <c:plotArea>
      <c:layout/>
      <c:pieChart>
        <c:varyColors val="1"/>
        <c:ser>
          <c:idx val="0"/>
          <c:order val="0"/>
          <c:tx>
            <c:strRef>
              <c:f>Sheet1!$B$1</c:f>
              <c:strCache>
                <c:ptCount val="1"/>
                <c:pt idx="0">
                  <c:v>2022</c:v>
                </c:pt>
              </c:strCache>
            </c:strRef>
          </c:tx>
          <c:explosion val="20"/>
          <c:dPt>
            <c:idx val="0"/>
            <c:explosion val="21"/>
          </c:dPt>
          <c:dPt>
            <c:idx val="1"/>
            <c:explosion val="11"/>
          </c:dPt>
          <c:cat>
            <c:strRef>
              <c:f>Sheet1!$A$2:$A$3</c:f>
              <c:strCache>
                <c:ptCount val="2"/>
                <c:pt idx="0">
                  <c:v>URM</c:v>
                </c:pt>
                <c:pt idx="1">
                  <c:v>Non-URM</c:v>
                </c:pt>
              </c:strCache>
            </c:strRef>
          </c:cat>
          <c:val>
            <c:numRef>
              <c:f>Sheet1!$B$2:$B$3</c:f>
              <c:numCache>
                <c:formatCode>General</c:formatCode>
                <c:ptCount val="2"/>
                <c:pt idx="0">
                  <c:v>19</c:v>
                </c:pt>
                <c:pt idx="1">
                  <c:v>81</c:v>
                </c:pt>
              </c:numCache>
            </c:numRef>
          </c:val>
        </c:ser>
        <c:firstSliceAng val="0"/>
      </c:pieChart>
    </c:plotArea>
    <c:legend>
      <c:legendPos val="r"/>
      <c:layout/>
    </c:legend>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40293813645085935"/>
          <c:y val="8.9096296961465538E-2"/>
        </c:manualLayout>
      </c:layout>
    </c:title>
    <c:plotArea>
      <c:layout/>
      <c:pieChart>
        <c:varyColors val="1"/>
        <c:ser>
          <c:idx val="0"/>
          <c:order val="0"/>
          <c:tx>
            <c:strRef>
              <c:f>Sheet1!$B$1</c:f>
              <c:strCache>
                <c:ptCount val="1"/>
                <c:pt idx="0">
                  <c:v>2015</c:v>
                </c:pt>
              </c:strCache>
            </c:strRef>
          </c:tx>
          <c:explosion val="25"/>
          <c:dPt>
            <c:idx val="1"/>
            <c:explosion val="8"/>
          </c:dPt>
          <c:cat>
            <c:strRef>
              <c:f>Sheet1!$A$2:$A$3</c:f>
              <c:strCache>
                <c:ptCount val="2"/>
                <c:pt idx="0">
                  <c:v>URM</c:v>
                </c:pt>
                <c:pt idx="1">
                  <c:v>Non-URM</c:v>
                </c:pt>
              </c:strCache>
            </c:strRef>
          </c:cat>
          <c:val>
            <c:numRef>
              <c:f>Sheet1!$B$2:$B$3</c:f>
              <c:numCache>
                <c:formatCode>General</c:formatCode>
                <c:ptCount val="2"/>
                <c:pt idx="0">
                  <c:v>21</c:v>
                </c:pt>
                <c:pt idx="1">
                  <c:v>79</c:v>
                </c:pt>
              </c:numCache>
            </c:numRef>
          </c:val>
        </c:ser>
        <c:firstSliceAng val="0"/>
      </c:pieChart>
    </c:plotArea>
    <c:legend>
      <c:legendPos val="r"/>
      <c:layout/>
    </c:legend>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1815513192429902E-2"/>
          <c:y val="6.4034180366239507E-2"/>
          <c:w val="0.95422908360039882"/>
          <c:h val="0.76462391564220111"/>
        </c:manualLayout>
      </c:layout>
      <c:barChart>
        <c:barDir val="col"/>
        <c:grouping val="clustered"/>
        <c:ser>
          <c:idx val="0"/>
          <c:order val="0"/>
          <c:tx>
            <c:strRef>
              <c:f>Sheet1!$B$1</c:f>
              <c:strCache>
                <c:ptCount val="1"/>
                <c:pt idx="0">
                  <c:v>Students #</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8</c:v>
                </c:pt>
                <c:pt idx="1">
                  <c:v>4</c:v>
                </c:pt>
                <c:pt idx="2">
                  <c:v>4</c:v>
                </c:pt>
                <c:pt idx="3">
                  <c:v>5</c:v>
                </c:pt>
              </c:numCache>
            </c:numRef>
          </c:val>
        </c:ser>
        <c:ser>
          <c:idx val="1"/>
          <c:order val="1"/>
          <c:tx>
            <c:strRef>
              <c:f>Sheet1!$C$1</c:f>
              <c:strCache>
                <c:ptCount val="1"/>
                <c:pt idx="0">
                  <c:v>Women</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5</c:v>
                </c:pt>
                <c:pt idx="1">
                  <c:v>3</c:v>
                </c:pt>
                <c:pt idx="2">
                  <c:v>3</c:v>
                </c:pt>
                <c:pt idx="3">
                  <c:v>3</c:v>
                </c:pt>
              </c:numCache>
            </c:numRef>
          </c:val>
        </c:ser>
        <c:ser>
          <c:idx val="2"/>
          <c:order val="2"/>
          <c:tx>
            <c:strRef>
              <c:f>Sheet1!$D$1</c:f>
              <c:strCache>
                <c:ptCount val="1"/>
                <c:pt idx="0">
                  <c:v>URM</c:v>
                </c:pt>
              </c:strCache>
            </c:strRef>
          </c:tx>
          <c:spPr>
            <a:solidFill>
              <a:schemeClr val="accent3">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Sheet1!$A$2:$A$5</c:f>
              <c:numCache>
                <c:formatCode>General</c:formatCode>
                <c:ptCount val="4"/>
                <c:pt idx="0">
                  <c:v>2015</c:v>
                </c:pt>
                <c:pt idx="1">
                  <c:v>2016</c:v>
                </c:pt>
                <c:pt idx="2">
                  <c:v>2017</c:v>
                </c:pt>
                <c:pt idx="3">
                  <c:v>2018</c:v>
                </c:pt>
              </c:numCache>
            </c:numRef>
          </c:cat>
          <c:val>
            <c:numRef>
              <c:f>Sheet1!$D$2:$D$5</c:f>
              <c:numCache>
                <c:formatCode>General</c:formatCode>
                <c:ptCount val="4"/>
                <c:pt idx="0">
                  <c:v>0</c:v>
                </c:pt>
                <c:pt idx="1">
                  <c:v>0</c:v>
                </c:pt>
                <c:pt idx="2">
                  <c:v>0</c:v>
                </c:pt>
                <c:pt idx="3">
                  <c:v>1</c:v>
                </c:pt>
              </c:numCache>
            </c:numRef>
          </c:val>
        </c:ser>
        <c:dLbls>
          <c:showVal val="1"/>
        </c:dLbls>
        <c:gapWidth val="65"/>
        <c:axId val="109114496"/>
        <c:axId val="109116032"/>
      </c:barChart>
      <c:catAx>
        <c:axId val="10911449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9116032"/>
        <c:crosses val="autoZero"/>
        <c:auto val="1"/>
        <c:lblAlgn val="ctr"/>
        <c:lblOffset val="100"/>
      </c:catAx>
      <c:valAx>
        <c:axId val="1091160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109114496"/>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DF9FE7B-F642-4898-A360-D4E3814E1A3D}">
      <dgm:prSet phldrT="[Text]"/>
      <dgm:spPr/>
      <dgm:t>
        <a:bodyPr/>
        <a:lstStyle/>
        <a:p>
          <a:r>
            <a:rPr lang="en-US" dirty="0" smtClean="0"/>
            <a:t>MENTORING</a:t>
          </a:r>
          <a:endParaRPr lang="en-US"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3929B1E1-4BC4-4C73-ABE8-27CEF96A3652}">
      <dgm:prSet phldrT="[Text]"/>
      <dgm:spPr/>
      <dgm:t>
        <a:bodyPr/>
        <a:lstStyle/>
        <a:p>
          <a:r>
            <a:rPr lang="en-US" dirty="0" smtClean="0"/>
            <a:t>RESEARCH</a:t>
          </a:r>
          <a:endParaRPr lang="en-US" dirty="0"/>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dgm:spPr/>
      <dgm:t>
        <a:bodyPr/>
        <a:lstStyle/>
        <a:p>
          <a:r>
            <a:rPr lang="en-US" dirty="0" smtClean="0"/>
            <a:t>Formal research curriculum</a:t>
          </a:r>
          <a:endParaRPr lang="en-US" dirty="0"/>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60CDF8D0-D4FC-4467-A51E-79C5A58B0B2C}">
      <dgm:prSet phldrT="[Text]"/>
      <dgm:spPr/>
      <dgm:t>
        <a:bodyPr/>
        <a:lstStyle/>
        <a:p>
          <a:r>
            <a:rPr lang="en-US" dirty="0" smtClean="0"/>
            <a:t>TEACHING</a:t>
          </a:r>
          <a:endParaRPr lang="en-US" dirty="0"/>
        </a:p>
      </dgm: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50629C12-7464-4473-ADEF-1A284F8A9957}">
      <dgm:prSet phldrT="[Text]"/>
      <dgm:spPr/>
      <dgm:t>
        <a:bodyPr/>
        <a:lstStyle/>
        <a:p>
          <a:r>
            <a:rPr lang="en-US" dirty="0" smtClean="0"/>
            <a:t>4</a:t>
          </a:r>
          <a:r>
            <a:rPr lang="en-US" baseline="30000" dirty="0" smtClean="0"/>
            <a:t>th</a:t>
          </a:r>
          <a:r>
            <a:rPr lang="en-US" dirty="0" smtClean="0"/>
            <a:t> years teach SHELF review</a:t>
          </a:r>
          <a:endParaRPr lang="en-US"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F9BB1A7E-3367-43E5-96DE-65ECC18F0C73}">
      <dgm:prSet phldrT="[Text]"/>
      <dgm:spPr/>
      <dgm:t>
        <a:bodyPr/>
        <a:lstStyle/>
        <a:p>
          <a:r>
            <a:rPr lang="en-US" dirty="0" smtClean="0"/>
            <a:t>2</a:t>
          </a:r>
          <a:r>
            <a:rPr lang="en-US" baseline="30000" dirty="0" smtClean="0"/>
            <a:t>nd</a:t>
          </a:r>
          <a:r>
            <a:rPr lang="en-US" dirty="0" smtClean="0"/>
            <a:t> phase student-led neuroscience course review</a:t>
          </a:r>
          <a:endParaRPr lang="en-US" dirty="0"/>
        </a:p>
      </dgm:t>
    </dgm:pt>
    <dgm:pt modelId="{D90B4562-D452-4228-9337-67BA873C4998}" type="parTrans" cxnId="{16C68A56-03AE-4138-8F10-9FEB3206DDB4}">
      <dgm:prSet/>
      <dgm:spPr/>
      <dgm:t>
        <a:bodyPr/>
        <a:lstStyle/>
        <a:p>
          <a:endParaRPr lang="en-US"/>
        </a:p>
      </dgm:t>
    </dgm:pt>
    <dgm:pt modelId="{B5A6815E-481B-4111-B661-CD1BDEF80B4C}" type="sibTrans" cxnId="{16C68A56-03AE-4138-8F10-9FEB3206DDB4}">
      <dgm:prSet/>
      <dgm:spPr/>
      <dgm:t>
        <a:bodyPr/>
        <a:lstStyle/>
        <a:p>
          <a:endParaRPr lang="en-US"/>
        </a:p>
      </dgm:t>
    </dgm:pt>
    <dgm:pt modelId="{EFF2750D-B4B3-474C-8B62-8B638DC31F7E}">
      <dgm:prSet phldrT="[Text]"/>
      <dgm:spPr/>
      <dgm:t>
        <a:bodyPr/>
        <a:lstStyle/>
        <a:p>
          <a:r>
            <a:rPr lang="en-US" dirty="0" smtClean="0"/>
            <a:t>One-on-one meetings </a:t>
          </a:r>
          <a:r>
            <a:rPr lang="en-US" dirty="0" err="1" smtClean="0"/>
            <a:t>Yrs</a:t>
          </a:r>
          <a:r>
            <a:rPr lang="en-US" dirty="0" smtClean="0"/>
            <a:t> 1-2</a:t>
          </a:r>
          <a:endParaRPr lang="en-US" dirty="0"/>
        </a:p>
      </dgm:t>
      <dgm:extLst>
        <a:ext uri="{E40237B7-FDA0-4F09-8148-C483321AD2D9}">
          <dgm14:cNvPr xmlns="" xmlns:dgm14="http://schemas.microsoft.com/office/drawing/2010/diagram" id="0" name="" title="Graphic sample"/>
        </a:ext>
      </dgm:extLst>
    </dgm:pt>
    <dgm:pt modelId="{75C067D7-FCD2-4969-8F27-4BBDA88E75ED}" type="sibTrans" cxnId="{A058DDA2-48CA-4E5B-B389-F71A59C262B0}">
      <dgm:prSet/>
      <dgm:spPr/>
      <dgm:t>
        <a:bodyPr/>
        <a:lstStyle/>
        <a:p>
          <a:endParaRPr lang="en-US"/>
        </a:p>
      </dgm:t>
    </dgm:pt>
    <dgm:pt modelId="{AEBC78E6-CDDC-4C8F-A157-3C51E907FACD}" type="parTrans" cxnId="{A058DDA2-48CA-4E5B-B389-F71A59C262B0}">
      <dgm:prSet/>
      <dgm:spPr/>
      <dgm:t>
        <a:bodyPr/>
        <a:lstStyle/>
        <a:p>
          <a:endParaRPr lang="en-US"/>
        </a:p>
      </dgm:t>
    </dgm:pt>
    <dgm:pt modelId="{28C14D39-8850-48FD-88B6-948052C5A6B7}">
      <dgm:prSet phldrT="[Text]"/>
      <dgm:spPr/>
      <dgm:t>
        <a:bodyPr/>
        <a:lstStyle/>
        <a:p>
          <a:r>
            <a:rPr lang="en-US" dirty="0" smtClean="0"/>
            <a:t>Resident led group mentoring </a:t>
          </a:r>
          <a:r>
            <a:rPr lang="en-US" dirty="0" err="1" smtClean="0"/>
            <a:t>Yrs</a:t>
          </a:r>
          <a:r>
            <a:rPr lang="en-US" dirty="0" smtClean="0"/>
            <a:t> 2-5</a:t>
          </a:r>
          <a:endParaRPr lang="en-US" dirty="0"/>
        </a:p>
      </dgm:t>
      <dgm:extLst/>
    </dgm:pt>
    <dgm:pt modelId="{50B64C50-8288-4D85-A0F2-3D51EA938629}" type="parTrans" cxnId="{96B01EFF-7A80-46B5-86E7-EFC87F428517}">
      <dgm:prSet/>
      <dgm:spPr/>
      <dgm:t>
        <a:bodyPr/>
        <a:lstStyle/>
        <a:p>
          <a:endParaRPr lang="en-US"/>
        </a:p>
      </dgm:t>
    </dgm:pt>
    <dgm:pt modelId="{F5898BB8-4A54-4EDC-98BF-2A4189384598}" type="sibTrans" cxnId="{96B01EFF-7A80-46B5-86E7-EFC87F428517}">
      <dgm:prSet/>
      <dgm:spPr/>
      <dgm:t>
        <a:bodyPr/>
        <a:lstStyle/>
        <a:p>
          <a:endParaRPr lang="en-US"/>
        </a:p>
      </dgm:t>
    </dgm:pt>
    <dgm:pt modelId="{FCD9F5D4-A2C4-4D6B-AAA2-F5CD77336C01}">
      <dgm:prSet phldrT="[Text]"/>
      <dgm:spPr/>
      <dgm:t>
        <a:bodyPr/>
        <a:lstStyle/>
        <a:p>
          <a:r>
            <a:rPr lang="en-US" dirty="0" smtClean="0"/>
            <a:t>One-on-one with 4</a:t>
          </a:r>
          <a:r>
            <a:rPr lang="en-US" baseline="30000" dirty="0" smtClean="0"/>
            <a:t>th</a:t>
          </a:r>
          <a:r>
            <a:rPr lang="en-US" dirty="0" smtClean="0"/>
            <a:t> </a:t>
          </a:r>
          <a:r>
            <a:rPr lang="en-US" dirty="0" err="1" smtClean="0"/>
            <a:t>yrs</a:t>
          </a:r>
          <a:endParaRPr lang="en-US" dirty="0"/>
        </a:p>
      </dgm:t>
      <dgm:extLst/>
    </dgm:pt>
    <dgm:pt modelId="{D0ABF2DC-C7D5-4C58-912D-98D1A2299061}" type="parTrans" cxnId="{02CE9DA5-C1F7-4DBC-A3C9-A05F7CD896B6}">
      <dgm:prSet/>
      <dgm:spPr/>
      <dgm:t>
        <a:bodyPr/>
        <a:lstStyle/>
        <a:p>
          <a:endParaRPr lang="en-US"/>
        </a:p>
      </dgm:t>
    </dgm:pt>
    <dgm:pt modelId="{EE6B7AD3-218A-47C6-B94E-18D517D7D1E9}" type="sibTrans" cxnId="{02CE9DA5-C1F7-4DBC-A3C9-A05F7CD896B6}">
      <dgm:prSet/>
      <dgm:spPr/>
      <dgm:t>
        <a:bodyPr/>
        <a:lstStyle/>
        <a:p>
          <a:endParaRPr lang="en-US"/>
        </a:p>
      </dgm:t>
    </dgm:pt>
    <dgm:pt modelId="{8738F44B-625F-409C-BC64-C30BAA839C95}">
      <dgm:prSet phldrT="[Text]"/>
      <dgm:spPr/>
      <dgm:t>
        <a:bodyPr/>
        <a:lstStyle/>
        <a:p>
          <a:r>
            <a:rPr lang="en-US" dirty="0" smtClean="0"/>
            <a:t>Paired student with research mentors</a:t>
          </a:r>
          <a:endParaRPr lang="en-US" dirty="0"/>
        </a:p>
      </dgm:t>
    </dgm:pt>
    <dgm:pt modelId="{FD42B2DF-D448-4BD9-AEE9-137C56226CEC}" type="parTrans" cxnId="{F7AD250A-60CE-4029-A813-00B18511510B}">
      <dgm:prSet/>
      <dgm:spPr/>
      <dgm:t>
        <a:bodyPr/>
        <a:lstStyle/>
        <a:p>
          <a:endParaRPr lang="en-US"/>
        </a:p>
      </dgm:t>
    </dgm:pt>
    <dgm:pt modelId="{C77E2370-51A7-4DE5-8CC5-C05B33F298C4}" type="sibTrans" cxnId="{F7AD250A-60CE-4029-A813-00B18511510B}">
      <dgm:prSet/>
      <dgm:spPr/>
      <dgm:t>
        <a:bodyPr/>
        <a:lstStyle/>
        <a:p>
          <a:endParaRPr lang="en-US"/>
        </a:p>
      </dgm:t>
    </dgm:pt>
    <dgm:pt modelId="{50E2DB78-A915-4009-B416-A4D26893C745}">
      <dgm:prSet phldrT="[Text]"/>
      <dgm:spPr/>
      <dgm:t>
        <a:bodyPr/>
        <a:lstStyle/>
        <a:p>
          <a:r>
            <a:rPr lang="en-US" dirty="0" smtClean="0"/>
            <a:t>Tracked progress</a:t>
          </a:r>
          <a:endParaRPr lang="en-US" dirty="0"/>
        </a:p>
      </dgm:t>
    </dgm:pt>
    <dgm:pt modelId="{6B8EE321-EA4C-4AEA-B5F3-C7FF727FFE8A}" type="parTrans" cxnId="{8CDB1A0D-E621-45E2-8529-5C04531E7962}">
      <dgm:prSet/>
      <dgm:spPr/>
      <dgm:t>
        <a:bodyPr/>
        <a:lstStyle/>
        <a:p>
          <a:endParaRPr lang="en-US"/>
        </a:p>
      </dgm:t>
    </dgm:pt>
    <dgm:pt modelId="{73F4367B-E774-4145-ADC0-EC0F8A2B2260}" type="sibTrans" cxnId="{8CDB1A0D-E621-45E2-8529-5C04531E7962}">
      <dgm:prSet/>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en-US"/>
        </a:p>
      </dgm:t>
    </dgm:pt>
    <dgm:pt modelId="{6D3A9625-D3EB-4CA1-AB05-34452283708A}" type="pres">
      <dgm:prSet presAssocID="{4DF9FE7B-F642-4898-A360-D4E3814E1A3D}" presName="parentLin" presStyleCnt="0"/>
      <dgm:spPr/>
      <dgm:t>
        <a:bodyPr/>
        <a:lstStyle/>
        <a:p>
          <a:endParaRPr lang="en-US"/>
        </a:p>
      </dgm:t>
    </dgm:pt>
    <dgm:pt modelId="{7E290D25-335D-4339-A8E8-B036E46B5EB5}" type="pres">
      <dgm:prSet presAssocID="{4DF9FE7B-F642-4898-A360-D4E3814E1A3D}" presName="parentLeftMargin" presStyleLbl="node1" presStyleIdx="0" presStyleCnt="3"/>
      <dgm:spPr/>
      <dgm:t>
        <a:bodyPr/>
        <a:lstStyle/>
        <a:p>
          <a:endParaRPr lang="en-US"/>
        </a:p>
      </dgm:t>
    </dgm:pt>
    <dgm:pt modelId="{674922F1-7266-4681-AD4F-1C618A5FFF23}" type="pres">
      <dgm:prSet presAssocID="{4DF9FE7B-F642-4898-A360-D4E3814E1A3D}" presName="parentText" presStyleLbl="node1" presStyleIdx="0" presStyleCnt="3">
        <dgm:presLayoutVars>
          <dgm:chMax val="0"/>
          <dgm:bulletEnabled val="1"/>
        </dgm:presLayoutVars>
      </dgm:prSet>
      <dgm:spPr/>
      <dgm:t>
        <a:bodyPr/>
        <a:lstStyle/>
        <a:p>
          <a:endParaRPr lang="en-US"/>
        </a:p>
      </dgm:t>
    </dgm:pt>
    <dgm:pt modelId="{96C29850-0672-4B77-B5DE-2E1563038631}" type="pres">
      <dgm:prSet presAssocID="{4DF9FE7B-F642-4898-A360-D4E3814E1A3D}" presName="negativeSpace" presStyleCnt="0"/>
      <dgm:spPr/>
      <dgm:t>
        <a:bodyPr/>
        <a:lstStyle/>
        <a:p>
          <a:endParaRPr lang="en-US"/>
        </a:p>
      </dgm:t>
    </dgm:pt>
    <dgm:pt modelId="{80259B02-529C-422B-91BE-D70198BA9F6C}" type="pres">
      <dgm:prSet presAssocID="{4DF9FE7B-F642-4898-A360-D4E3814E1A3D}" presName="childText" presStyleLbl="conFgAcc1" presStyleIdx="0" presStyleCnt="3">
        <dgm:presLayoutVars>
          <dgm:bulletEnabled val="1"/>
        </dgm:presLayoutVars>
      </dgm:prSet>
      <dgm:spPr/>
      <dgm:t>
        <a:bodyPr/>
        <a:lstStyle/>
        <a:p>
          <a:endParaRPr lang="en-US"/>
        </a:p>
      </dgm:t>
    </dgm:pt>
    <dgm:pt modelId="{E53EFB4E-D3DB-42E1-82AC-148F7D29254F}" type="pres">
      <dgm:prSet presAssocID="{43C18EFF-81FC-4D70-8C6B-E95FF3730413}" presName="spaceBetweenRectangles" presStyleCnt="0"/>
      <dgm:spPr/>
      <dgm:t>
        <a:bodyPr/>
        <a:lstStyle/>
        <a:p>
          <a:endParaRPr lang="en-US"/>
        </a:p>
      </dgm:t>
    </dgm:pt>
    <dgm:pt modelId="{07AC1C38-F728-4390-9C76-57A49ED97DBB}" type="pres">
      <dgm:prSet presAssocID="{3929B1E1-4BC4-4C73-ABE8-27CEF96A3652}" presName="parentLin" presStyleCnt="0"/>
      <dgm:spPr/>
      <dgm:t>
        <a:bodyPr/>
        <a:lstStyle/>
        <a:p>
          <a:endParaRPr lang="en-US"/>
        </a:p>
      </dgm:t>
    </dgm:pt>
    <dgm:pt modelId="{D0037F0D-DB9A-4BA4-97B4-D939B26E14DA}" type="pres">
      <dgm:prSet presAssocID="{3929B1E1-4BC4-4C73-ABE8-27CEF96A3652}" presName="parentLeftMargin" presStyleLbl="node1" presStyleIdx="0" presStyleCnt="3"/>
      <dgm:spPr/>
      <dgm:t>
        <a:bodyPr/>
        <a:lstStyle/>
        <a:p>
          <a:endParaRPr lang="en-US"/>
        </a:p>
      </dgm:t>
    </dgm:pt>
    <dgm:pt modelId="{21EEBBE2-729F-4D85-8CAE-C2B30FF126D2}" type="pres">
      <dgm:prSet presAssocID="{3929B1E1-4BC4-4C73-ABE8-27CEF96A3652}" presName="parentText" presStyleLbl="node1" presStyleIdx="1" presStyleCnt="3">
        <dgm:presLayoutVars>
          <dgm:chMax val="0"/>
          <dgm:bulletEnabled val="1"/>
        </dgm:presLayoutVars>
      </dgm:prSet>
      <dgm:spPr/>
      <dgm:t>
        <a:bodyPr/>
        <a:lstStyle/>
        <a:p>
          <a:endParaRPr lang="en-US"/>
        </a:p>
      </dgm:t>
    </dgm:pt>
    <dgm:pt modelId="{AACB3FAF-C320-430D-84D4-71BA6D1761D1}" type="pres">
      <dgm:prSet presAssocID="{3929B1E1-4BC4-4C73-ABE8-27CEF96A3652}" presName="negativeSpace" presStyleCnt="0"/>
      <dgm:spPr/>
      <dgm:t>
        <a:bodyPr/>
        <a:lstStyle/>
        <a:p>
          <a:endParaRPr lang="en-US"/>
        </a:p>
      </dgm:t>
    </dgm:pt>
    <dgm:pt modelId="{5282638F-EFF2-4770-BB1A-21455422E45D}" type="pres">
      <dgm:prSet presAssocID="{3929B1E1-4BC4-4C73-ABE8-27CEF96A3652}" presName="childText" presStyleLbl="conFgAcc1" presStyleIdx="1" presStyleCnt="3">
        <dgm:presLayoutVars>
          <dgm:bulletEnabled val="1"/>
        </dgm:presLayoutVars>
      </dgm:prSet>
      <dgm:spPr/>
      <dgm:t>
        <a:bodyPr/>
        <a:lstStyle/>
        <a:p>
          <a:endParaRPr lang="en-US"/>
        </a:p>
      </dgm:t>
    </dgm:pt>
    <dgm:pt modelId="{8CE827AA-77D8-4146-A665-00110A17769E}" type="pres">
      <dgm:prSet presAssocID="{19BA0C22-38BB-4E9F-89D5-0FF5FF9F12CE}" presName="spaceBetweenRectangles" presStyleCnt="0"/>
      <dgm:spPr/>
      <dgm:t>
        <a:bodyPr/>
        <a:lstStyle/>
        <a:p>
          <a:endParaRPr lang="en-US"/>
        </a:p>
      </dgm:t>
    </dgm:pt>
    <dgm:pt modelId="{34C9EE47-81AF-461E-8292-AB107AA0D367}" type="pres">
      <dgm:prSet presAssocID="{60CDF8D0-D4FC-4467-A51E-79C5A58B0B2C}" presName="parentLin" presStyleCnt="0"/>
      <dgm:spPr/>
      <dgm:t>
        <a:bodyPr/>
        <a:lstStyle/>
        <a:p>
          <a:endParaRPr lang="en-US"/>
        </a:p>
      </dgm:t>
    </dgm:pt>
    <dgm:pt modelId="{864CB39B-29F9-473D-90E5-0686D86E278F}" type="pres">
      <dgm:prSet presAssocID="{60CDF8D0-D4FC-4467-A51E-79C5A58B0B2C}" presName="parentLeftMargin" presStyleLbl="node1" presStyleIdx="1" presStyleCnt="3"/>
      <dgm:spPr/>
      <dgm:t>
        <a:bodyPr/>
        <a:lstStyle/>
        <a:p>
          <a:endParaRPr lang="en-US"/>
        </a:p>
      </dgm:t>
    </dgm:pt>
    <dgm:pt modelId="{5B203A22-00AF-46E7-9415-C6DAFD7E01CC}" type="pres">
      <dgm:prSet presAssocID="{60CDF8D0-D4FC-4467-A51E-79C5A58B0B2C}" presName="parentText" presStyleLbl="node1" presStyleIdx="2" presStyleCnt="3">
        <dgm:presLayoutVars>
          <dgm:chMax val="0"/>
          <dgm:bulletEnabled val="1"/>
        </dgm:presLayoutVars>
      </dgm:prSet>
      <dgm:spPr/>
      <dgm:t>
        <a:bodyPr/>
        <a:lstStyle/>
        <a:p>
          <a:endParaRPr lang="en-US"/>
        </a:p>
      </dgm:t>
    </dgm:pt>
    <dgm:pt modelId="{DF9C1F84-81DE-4E5D-9537-C2D1A211B8B6}" type="pres">
      <dgm:prSet presAssocID="{60CDF8D0-D4FC-4467-A51E-79C5A58B0B2C}" presName="negativeSpace" presStyleCnt="0"/>
      <dgm:spPr/>
      <dgm:t>
        <a:bodyPr/>
        <a:lstStyle/>
        <a:p>
          <a:endParaRPr lang="en-US"/>
        </a:p>
      </dgm:t>
    </dgm:pt>
    <dgm:pt modelId="{964E6811-5072-4466-B721-689C35A65029}" type="pres">
      <dgm:prSet presAssocID="{60CDF8D0-D4FC-4467-A51E-79C5A58B0B2C}" presName="childText" presStyleLbl="conFgAcc1" presStyleIdx="2" presStyleCnt="3">
        <dgm:presLayoutVars>
          <dgm:bulletEnabled val="1"/>
        </dgm:presLayoutVars>
      </dgm:prSet>
      <dgm:spPr/>
      <dgm:t>
        <a:bodyPr/>
        <a:lstStyle/>
        <a:p>
          <a:endParaRPr lang="en-US"/>
        </a:p>
      </dgm:t>
    </dgm:pt>
  </dgm:ptLst>
  <dgm:cxnLst>
    <dgm:cxn modelId="{2BA65DEC-E719-4ED3-8135-48349D42DD04}" srcId="{3F442EA2-39BA-4C9A-AD59-755D4917D532}" destId="{60CDF8D0-D4FC-4467-A51E-79C5A58B0B2C}" srcOrd="2" destOrd="0" parTransId="{E12A269F-AB82-486A-9077-80F2BBBE48C2}" sibTransId="{3F7FD59D-A716-4310-A89A-AB6F740D9FFF}"/>
    <dgm:cxn modelId="{16C68A56-03AE-4138-8F10-9FEB3206DDB4}" srcId="{60CDF8D0-D4FC-4467-A51E-79C5A58B0B2C}" destId="{F9BB1A7E-3367-43E5-96DE-65ECC18F0C73}" srcOrd="1" destOrd="0" parTransId="{D90B4562-D452-4228-9337-67BA873C4998}" sibTransId="{B5A6815E-481B-4111-B661-CD1BDEF80B4C}"/>
    <dgm:cxn modelId="{BEEC89D1-2BFE-4A6F-BA19-3416EECB5E74}" type="presOf" srcId="{3F442EA2-39BA-4C9A-AD59-755D4917D532}" destId="{E6A445EE-D086-4B01-B491-D67950A5A065}" srcOrd="0" destOrd="0" presId="urn:microsoft.com/office/officeart/2005/8/layout/list1"/>
    <dgm:cxn modelId="{450E0EEE-C2FD-430D-B0B2-A59C75895C8C}" type="presOf" srcId="{8738F44B-625F-409C-BC64-C30BAA839C95}" destId="{5282638F-EFF2-4770-BB1A-21455422E45D}" srcOrd="0" destOrd="1"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96B01EFF-7A80-46B5-86E7-EFC87F428517}" srcId="{4DF9FE7B-F642-4898-A360-D4E3814E1A3D}" destId="{28C14D39-8850-48FD-88B6-948052C5A6B7}" srcOrd="1" destOrd="0" parTransId="{50B64C50-8288-4D85-A0F2-3D51EA938629}" sibTransId="{F5898BB8-4A54-4EDC-98BF-2A4189384598}"/>
    <dgm:cxn modelId="{037CEA70-E8B4-4A7D-B386-25E9458799CF}" type="presOf" srcId="{50629C12-7464-4473-ADEF-1A284F8A9957}" destId="{964E6811-5072-4466-B721-689C35A65029}" srcOrd="0" destOrd="0" presId="urn:microsoft.com/office/officeart/2005/8/layout/list1"/>
    <dgm:cxn modelId="{8CDB1A0D-E621-45E2-8529-5C04531E7962}" srcId="{3929B1E1-4BC4-4C73-ABE8-27CEF96A3652}" destId="{50E2DB78-A915-4009-B416-A4D26893C745}" srcOrd="2" destOrd="0" parTransId="{6B8EE321-EA4C-4AEA-B5F3-C7FF727FFE8A}" sibTransId="{73F4367B-E774-4145-ADC0-EC0F8A2B2260}"/>
    <dgm:cxn modelId="{E1A6BDC1-4374-4717-9538-85D0E36A0015}" type="presOf" srcId="{EFF2750D-B4B3-474C-8B62-8B638DC31F7E}" destId="{80259B02-529C-422B-91BE-D70198BA9F6C}" srcOrd="0" destOrd="0" presId="urn:microsoft.com/office/officeart/2005/8/layout/list1"/>
    <dgm:cxn modelId="{0D1103AD-CBB9-4B6D-941A-09C78B4FFDFE}" type="presOf" srcId="{4DF9FE7B-F642-4898-A360-D4E3814E1A3D}" destId="{7E290D25-335D-4339-A8E8-B036E46B5EB5}" srcOrd="0" destOrd="0" presId="urn:microsoft.com/office/officeart/2005/8/layout/list1"/>
    <dgm:cxn modelId="{09FCCB9D-A30A-4326-970E-26252D39327F}" srcId="{3929B1E1-4BC4-4C73-ABE8-27CEF96A3652}" destId="{99E0600D-9954-43F4-8926-13B8777FAAA1}" srcOrd="0" destOrd="0" parTransId="{BE23F476-2C5C-42ED-BF2B-CD5FC7ADDDF6}" sibTransId="{C44937DC-4907-4769-AA8B-1B3E7391D7B0}"/>
    <dgm:cxn modelId="{C975CCF4-5A15-4573-A13F-3C0DBFA2637C}" type="presOf" srcId="{99E0600D-9954-43F4-8926-13B8777FAAA1}" destId="{5282638F-EFF2-4770-BB1A-21455422E45D}" srcOrd="0" destOrd="0" presId="urn:microsoft.com/office/officeart/2005/8/layout/list1"/>
    <dgm:cxn modelId="{02CE9DA5-C1F7-4DBC-A3C9-A05F7CD896B6}" srcId="{4DF9FE7B-F642-4898-A360-D4E3814E1A3D}" destId="{FCD9F5D4-A2C4-4D6B-AAA2-F5CD77336C01}" srcOrd="2" destOrd="0" parTransId="{D0ABF2DC-C7D5-4C58-912D-98D1A2299061}" sibTransId="{EE6B7AD3-218A-47C6-B94E-18D517D7D1E9}"/>
    <dgm:cxn modelId="{4443256A-F5B3-4410-B8D8-2E968CD91A9F}" type="presOf" srcId="{F9BB1A7E-3367-43E5-96DE-65ECC18F0C73}" destId="{964E6811-5072-4466-B721-689C35A65029}" srcOrd="0" destOrd="1" presId="urn:microsoft.com/office/officeart/2005/8/layout/list1"/>
    <dgm:cxn modelId="{822DD906-EC76-43F0-8DDD-05EDDBFE42B8}" type="presOf" srcId="{28C14D39-8850-48FD-88B6-948052C5A6B7}" destId="{80259B02-529C-422B-91BE-D70198BA9F6C}" srcOrd="0" destOrd="1" presId="urn:microsoft.com/office/officeart/2005/8/layout/list1"/>
    <dgm:cxn modelId="{61A5029C-E27A-4CBC-856F-E4BE55935127}" type="presOf" srcId="{4DF9FE7B-F642-4898-A360-D4E3814E1A3D}" destId="{674922F1-7266-4681-AD4F-1C618A5FFF23}" srcOrd="1" destOrd="0" presId="urn:microsoft.com/office/officeart/2005/8/layout/list1"/>
    <dgm:cxn modelId="{F7AD250A-60CE-4029-A813-00B18511510B}" srcId="{3929B1E1-4BC4-4C73-ABE8-27CEF96A3652}" destId="{8738F44B-625F-409C-BC64-C30BAA839C95}" srcOrd="1" destOrd="0" parTransId="{FD42B2DF-D448-4BD9-AEE9-137C56226CEC}" sibTransId="{C77E2370-51A7-4DE5-8CC5-C05B33F298C4}"/>
    <dgm:cxn modelId="{1D32FCC9-657C-4348-9C0D-52115D559FEB}" srcId="{60CDF8D0-D4FC-4467-A51E-79C5A58B0B2C}" destId="{50629C12-7464-4473-ADEF-1A284F8A9957}" srcOrd="0" destOrd="0" parTransId="{9D1CB46C-0CFA-4B27-9224-267431FBD094}" sibTransId="{4576BCC5-0598-4332-A2E7-87AC3ADD4EB8}"/>
    <dgm:cxn modelId="{6AF1B6F9-17A4-484C-96ED-7C310DDEFBD7}" type="presOf" srcId="{60CDF8D0-D4FC-4467-A51E-79C5A58B0B2C}" destId="{5B203A22-00AF-46E7-9415-C6DAFD7E01CC}" srcOrd="1" destOrd="0" presId="urn:microsoft.com/office/officeart/2005/8/layout/list1"/>
    <dgm:cxn modelId="{AC78E438-1CC6-478C-8441-5F5BA633551F}" type="presOf" srcId="{FCD9F5D4-A2C4-4D6B-AAA2-F5CD77336C01}" destId="{80259B02-529C-422B-91BE-D70198BA9F6C}" srcOrd="0" destOrd="2" presId="urn:microsoft.com/office/officeart/2005/8/layout/list1"/>
    <dgm:cxn modelId="{38D0D11A-F7E7-4564-9DD8-4AE8D088172F}" type="presOf" srcId="{60CDF8D0-D4FC-4467-A51E-79C5A58B0B2C}" destId="{864CB39B-29F9-473D-90E5-0686D86E278F}" srcOrd="0" destOrd="0" presId="urn:microsoft.com/office/officeart/2005/8/layout/list1"/>
    <dgm:cxn modelId="{1900510B-5320-4E17-8197-FE32A546E622}" type="presOf" srcId="{3929B1E1-4BC4-4C73-ABE8-27CEF96A3652}" destId="{D0037F0D-DB9A-4BA4-97B4-D939B26E14DA}" srcOrd="0" destOrd="0" presId="urn:microsoft.com/office/officeart/2005/8/layout/list1"/>
    <dgm:cxn modelId="{43BBA86E-CFCD-42B1-9ED5-210283329557}" type="presOf" srcId="{50E2DB78-A915-4009-B416-A4D26893C745}" destId="{5282638F-EFF2-4770-BB1A-21455422E45D}" srcOrd="0" destOrd="2" presId="urn:microsoft.com/office/officeart/2005/8/layout/list1"/>
    <dgm:cxn modelId="{A058DDA2-48CA-4E5B-B389-F71A59C262B0}" srcId="{4DF9FE7B-F642-4898-A360-D4E3814E1A3D}" destId="{EFF2750D-B4B3-474C-8B62-8B638DC31F7E}" srcOrd="0" destOrd="0" parTransId="{AEBC78E6-CDDC-4C8F-A157-3C51E907FACD}" sibTransId="{75C067D7-FCD2-4969-8F27-4BBDA88E75ED}"/>
    <dgm:cxn modelId="{1339090C-9A95-4C05-841C-FA3AF987601B}" srcId="{3F442EA2-39BA-4C9A-AD59-755D4917D532}" destId="{3929B1E1-4BC4-4C73-ABE8-27CEF96A3652}" srcOrd="1" destOrd="0" parTransId="{F356CC76-9117-4B79-A270-BBBAFD3E9C79}" sibTransId="{19BA0C22-38BB-4E9F-89D5-0FF5FF9F12CE}"/>
    <dgm:cxn modelId="{632865A9-74C0-4B00-93E0-08EF59B88FBF}" type="presOf" srcId="{3929B1E1-4BC4-4C73-ABE8-27CEF96A3652}" destId="{21EEBBE2-729F-4D85-8CAE-C2B30FF126D2}" srcOrd="1" destOrd="0" presId="urn:microsoft.com/office/officeart/2005/8/layout/list1"/>
    <dgm:cxn modelId="{42C3A5E6-3019-4A6F-BFA4-1C89F3809276}" type="presParOf" srcId="{E6A445EE-D086-4B01-B491-D67950A5A065}" destId="{6D3A9625-D3EB-4CA1-AB05-34452283708A}" srcOrd="0" destOrd="0" presId="urn:microsoft.com/office/officeart/2005/8/layout/list1"/>
    <dgm:cxn modelId="{126BB7CE-1481-463A-B3B5-A44276B683F9}" type="presParOf" srcId="{6D3A9625-D3EB-4CA1-AB05-34452283708A}" destId="{7E290D25-335D-4339-A8E8-B036E46B5EB5}" srcOrd="0" destOrd="0" presId="urn:microsoft.com/office/officeart/2005/8/layout/list1"/>
    <dgm:cxn modelId="{19C520D0-BF40-4D43-932B-9CE302F16091}" type="presParOf" srcId="{6D3A9625-D3EB-4CA1-AB05-34452283708A}" destId="{674922F1-7266-4681-AD4F-1C618A5FFF23}" srcOrd="1" destOrd="0" presId="urn:microsoft.com/office/officeart/2005/8/layout/list1"/>
    <dgm:cxn modelId="{C3CD9524-B02D-4B69-B919-6B4A3964DFD0}" type="presParOf" srcId="{E6A445EE-D086-4B01-B491-D67950A5A065}" destId="{96C29850-0672-4B77-B5DE-2E1563038631}" srcOrd="1" destOrd="0" presId="urn:microsoft.com/office/officeart/2005/8/layout/list1"/>
    <dgm:cxn modelId="{A25F6AB9-BCB6-4093-8291-199AD0E50091}" type="presParOf" srcId="{E6A445EE-D086-4B01-B491-D67950A5A065}" destId="{80259B02-529C-422B-91BE-D70198BA9F6C}" srcOrd="2" destOrd="0" presId="urn:microsoft.com/office/officeart/2005/8/layout/list1"/>
    <dgm:cxn modelId="{077A2EA1-A986-4207-AD4E-97B31F4C8F96}" type="presParOf" srcId="{E6A445EE-D086-4B01-B491-D67950A5A065}" destId="{E53EFB4E-D3DB-42E1-82AC-148F7D29254F}" srcOrd="3" destOrd="0" presId="urn:microsoft.com/office/officeart/2005/8/layout/list1"/>
    <dgm:cxn modelId="{D767D272-8D0B-436F-BDC7-21866E0CE2A5}" type="presParOf" srcId="{E6A445EE-D086-4B01-B491-D67950A5A065}" destId="{07AC1C38-F728-4390-9C76-57A49ED97DBB}" srcOrd="4" destOrd="0" presId="urn:microsoft.com/office/officeart/2005/8/layout/list1"/>
    <dgm:cxn modelId="{CF7CEFF3-4206-4273-AB47-0165BF8EF767}" type="presParOf" srcId="{07AC1C38-F728-4390-9C76-57A49ED97DBB}" destId="{D0037F0D-DB9A-4BA4-97B4-D939B26E14DA}" srcOrd="0" destOrd="0" presId="urn:microsoft.com/office/officeart/2005/8/layout/list1"/>
    <dgm:cxn modelId="{D5F5ED12-A7F4-4008-A031-9AC2D50F26C6}" type="presParOf" srcId="{07AC1C38-F728-4390-9C76-57A49ED97DBB}" destId="{21EEBBE2-729F-4D85-8CAE-C2B30FF126D2}" srcOrd="1" destOrd="0" presId="urn:microsoft.com/office/officeart/2005/8/layout/list1"/>
    <dgm:cxn modelId="{BDF478E4-9EF3-4E96-979A-74ED584B0883}" type="presParOf" srcId="{E6A445EE-D086-4B01-B491-D67950A5A065}" destId="{AACB3FAF-C320-430D-84D4-71BA6D1761D1}" srcOrd="5" destOrd="0" presId="urn:microsoft.com/office/officeart/2005/8/layout/list1"/>
    <dgm:cxn modelId="{4E6D82F0-E961-4B04-8A85-011D1F2F2C68}" type="presParOf" srcId="{E6A445EE-D086-4B01-B491-D67950A5A065}" destId="{5282638F-EFF2-4770-BB1A-21455422E45D}" srcOrd="6" destOrd="0" presId="urn:microsoft.com/office/officeart/2005/8/layout/list1"/>
    <dgm:cxn modelId="{0FFAD7C4-0D17-4FB2-AE3E-4079B2F141B2}" type="presParOf" srcId="{E6A445EE-D086-4B01-B491-D67950A5A065}" destId="{8CE827AA-77D8-4146-A665-00110A17769E}" srcOrd="7" destOrd="0" presId="urn:microsoft.com/office/officeart/2005/8/layout/list1"/>
    <dgm:cxn modelId="{13DD15D7-1C2E-4C8C-96E2-0794E59BD762}" type="presParOf" srcId="{E6A445EE-D086-4B01-B491-D67950A5A065}" destId="{34C9EE47-81AF-461E-8292-AB107AA0D367}" srcOrd="8" destOrd="0" presId="urn:microsoft.com/office/officeart/2005/8/layout/list1"/>
    <dgm:cxn modelId="{90D1DEA8-7E7D-434A-88C7-A84BCA5AF9FE}" type="presParOf" srcId="{34C9EE47-81AF-461E-8292-AB107AA0D367}" destId="{864CB39B-29F9-473D-90E5-0686D86E278F}" srcOrd="0" destOrd="0" presId="urn:microsoft.com/office/officeart/2005/8/layout/list1"/>
    <dgm:cxn modelId="{EDD7FFBC-CAE3-47F3-AF5B-DDBEBF930EAA}" type="presParOf" srcId="{34C9EE47-81AF-461E-8292-AB107AA0D367}" destId="{5B203A22-00AF-46E7-9415-C6DAFD7E01CC}" srcOrd="1" destOrd="0" presId="urn:microsoft.com/office/officeart/2005/8/layout/list1"/>
    <dgm:cxn modelId="{606A6C60-4C9D-4972-8988-59225AC38283}" type="presParOf" srcId="{E6A445EE-D086-4B01-B491-D67950A5A065}" destId="{DF9C1F84-81DE-4E5D-9537-C2D1A211B8B6}" srcOrd="9" destOrd="0" presId="urn:microsoft.com/office/officeart/2005/8/layout/list1"/>
    <dgm:cxn modelId="{C3202E4F-95AE-474B-BCD2-79BE5E983DEE}" type="presParOf" srcId="{E6A445EE-D086-4B01-B491-D67950A5A065}" destId="{964E6811-5072-4466-B721-689C35A65029}"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259B02-529C-422B-91BE-D70198BA9F6C}">
      <dsp:nvSpPr>
        <dsp:cNvPr id="0" name=""/>
        <dsp:cNvSpPr/>
      </dsp:nvSpPr>
      <dsp:spPr>
        <a:xfrm>
          <a:off x="0" y="265183"/>
          <a:ext cx="5384800" cy="1285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7920" tIns="354076" rIns="4179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One-on-one meetings </a:t>
          </a:r>
          <a:r>
            <a:rPr lang="en-US" sz="1700" kern="1200" dirty="0" err="1" smtClean="0"/>
            <a:t>Yrs</a:t>
          </a:r>
          <a:r>
            <a:rPr lang="en-US" sz="1700" kern="1200" dirty="0" smtClean="0"/>
            <a:t> 1-2</a:t>
          </a:r>
          <a:endParaRPr lang="en-US" sz="1700" kern="1200" dirty="0"/>
        </a:p>
        <a:p>
          <a:pPr marL="171450" lvl="1" indent="-171450" algn="l" defTabSz="755650">
            <a:lnSpc>
              <a:spcPct val="90000"/>
            </a:lnSpc>
            <a:spcBef>
              <a:spcPct val="0"/>
            </a:spcBef>
            <a:spcAft>
              <a:spcPct val="15000"/>
            </a:spcAft>
            <a:buChar char="••"/>
          </a:pPr>
          <a:r>
            <a:rPr lang="en-US" sz="1700" kern="1200" dirty="0" smtClean="0"/>
            <a:t>Resident led group mentoring </a:t>
          </a:r>
          <a:r>
            <a:rPr lang="en-US" sz="1700" kern="1200" dirty="0" err="1" smtClean="0"/>
            <a:t>Yrs</a:t>
          </a:r>
          <a:r>
            <a:rPr lang="en-US" sz="1700" kern="1200" dirty="0" smtClean="0"/>
            <a:t> 2-5</a:t>
          </a:r>
          <a:endParaRPr lang="en-US" sz="1700" kern="1200" dirty="0"/>
        </a:p>
        <a:p>
          <a:pPr marL="171450" lvl="1" indent="-171450" algn="l" defTabSz="755650">
            <a:lnSpc>
              <a:spcPct val="90000"/>
            </a:lnSpc>
            <a:spcBef>
              <a:spcPct val="0"/>
            </a:spcBef>
            <a:spcAft>
              <a:spcPct val="15000"/>
            </a:spcAft>
            <a:buChar char="••"/>
          </a:pPr>
          <a:r>
            <a:rPr lang="en-US" sz="1700" kern="1200" dirty="0" smtClean="0"/>
            <a:t>One-on-one with 4</a:t>
          </a:r>
          <a:r>
            <a:rPr lang="en-US" sz="1700" kern="1200" baseline="30000" dirty="0" smtClean="0"/>
            <a:t>th</a:t>
          </a:r>
          <a:r>
            <a:rPr lang="en-US" sz="1700" kern="1200" dirty="0" smtClean="0"/>
            <a:t> </a:t>
          </a:r>
          <a:r>
            <a:rPr lang="en-US" sz="1700" kern="1200" dirty="0" err="1" smtClean="0"/>
            <a:t>yrs</a:t>
          </a:r>
          <a:endParaRPr lang="en-US" sz="1700" kern="1200" dirty="0"/>
        </a:p>
      </dsp:txBody>
      <dsp:txXfrm>
        <a:off x="0" y="265183"/>
        <a:ext cx="5384800" cy="1285200"/>
      </dsp:txXfrm>
    </dsp:sp>
    <dsp:sp modelId="{674922F1-7266-4681-AD4F-1C618A5FFF23}">
      <dsp:nvSpPr>
        <dsp:cNvPr id="0" name=""/>
        <dsp:cNvSpPr/>
      </dsp:nvSpPr>
      <dsp:spPr>
        <a:xfrm>
          <a:off x="269240" y="14263"/>
          <a:ext cx="376936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473" tIns="0" rIns="142473" bIns="0" numCol="1" spcCol="1270" anchor="ctr" anchorCtr="0">
          <a:noAutofit/>
        </a:bodyPr>
        <a:lstStyle/>
        <a:p>
          <a:pPr lvl="0" algn="l" defTabSz="755650">
            <a:lnSpc>
              <a:spcPct val="90000"/>
            </a:lnSpc>
            <a:spcBef>
              <a:spcPct val="0"/>
            </a:spcBef>
            <a:spcAft>
              <a:spcPct val="35000"/>
            </a:spcAft>
          </a:pPr>
          <a:r>
            <a:rPr lang="en-US" sz="1700" kern="1200" dirty="0" smtClean="0"/>
            <a:t>MENTORING</a:t>
          </a:r>
          <a:endParaRPr lang="en-US" sz="1700" kern="1200" dirty="0"/>
        </a:p>
      </dsp:txBody>
      <dsp:txXfrm>
        <a:off x="269240" y="14263"/>
        <a:ext cx="3769360" cy="501840"/>
      </dsp:txXfrm>
    </dsp:sp>
    <dsp:sp modelId="{5282638F-EFF2-4770-BB1A-21455422E45D}">
      <dsp:nvSpPr>
        <dsp:cNvPr id="0" name=""/>
        <dsp:cNvSpPr/>
      </dsp:nvSpPr>
      <dsp:spPr>
        <a:xfrm>
          <a:off x="0" y="1893104"/>
          <a:ext cx="5384800" cy="1285200"/>
        </a:xfrm>
        <a:prstGeom prst="rect">
          <a:avLst/>
        </a:prstGeom>
        <a:solidFill>
          <a:schemeClr val="lt1">
            <a:alpha val="90000"/>
            <a:hueOff val="0"/>
            <a:satOff val="0"/>
            <a:lumOff val="0"/>
            <a:alphaOff val="0"/>
          </a:schemeClr>
        </a:solidFill>
        <a:ln w="6350" cap="flat" cmpd="sng" algn="ctr">
          <a:solidFill>
            <a:schemeClr val="accent2">
              <a:hueOff val="56720"/>
              <a:satOff val="6519"/>
              <a:lumOff val="-51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7920" tIns="354076" rIns="4179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Formal research curriculum</a:t>
          </a:r>
          <a:endParaRPr lang="en-US" sz="1700" kern="1200" dirty="0"/>
        </a:p>
        <a:p>
          <a:pPr marL="171450" lvl="1" indent="-171450" algn="l" defTabSz="755650">
            <a:lnSpc>
              <a:spcPct val="90000"/>
            </a:lnSpc>
            <a:spcBef>
              <a:spcPct val="0"/>
            </a:spcBef>
            <a:spcAft>
              <a:spcPct val="15000"/>
            </a:spcAft>
            <a:buChar char="••"/>
          </a:pPr>
          <a:r>
            <a:rPr lang="en-US" sz="1700" kern="1200" dirty="0" smtClean="0"/>
            <a:t>Paired student with research mentors</a:t>
          </a:r>
          <a:endParaRPr lang="en-US" sz="1700" kern="1200" dirty="0"/>
        </a:p>
        <a:p>
          <a:pPr marL="171450" lvl="1" indent="-171450" algn="l" defTabSz="755650">
            <a:lnSpc>
              <a:spcPct val="90000"/>
            </a:lnSpc>
            <a:spcBef>
              <a:spcPct val="0"/>
            </a:spcBef>
            <a:spcAft>
              <a:spcPct val="15000"/>
            </a:spcAft>
            <a:buChar char="••"/>
          </a:pPr>
          <a:r>
            <a:rPr lang="en-US" sz="1700" kern="1200" dirty="0" smtClean="0"/>
            <a:t>Tracked progress</a:t>
          </a:r>
          <a:endParaRPr lang="en-US" sz="1700" kern="1200" dirty="0"/>
        </a:p>
      </dsp:txBody>
      <dsp:txXfrm>
        <a:off x="0" y="1893104"/>
        <a:ext cx="5384800" cy="1285200"/>
      </dsp:txXfrm>
    </dsp:sp>
    <dsp:sp modelId="{21EEBBE2-729F-4D85-8CAE-C2B30FF126D2}">
      <dsp:nvSpPr>
        <dsp:cNvPr id="0" name=""/>
        <dsp:cNvSpPr/>
      </dsp:nvSpPr>
      <dsp:spPr>
        <a:xfrm>
          <a:off x="269240" y="1642184"/>
          <a:ext cx="3769360" cy="501840"/>
        </a:xfrm>
        <a:prstGeom prst="roundRect">
          <a:avLst/>
        </a:prstGeom>
        <a:gradFill rotWithShape="0">
          <a:gsLst>
            <a:gs pos="0">
              <a:schemeClr val="accent2">
                <a:hueOff val="56720"/>
                <a:satOff val="6519"/>
                <a:lumOff val="-5196"/>
                <a:alphaOff val="0"/>
                <a:satMod val="103000"/>
                <a:lumMod val="102000"/>
                <a:tint val="94000"/>
              </a:schemeClr>
            </a:gs>
            <a:gs pos="50000">
              <a:schemeClr val="accent2">
                <a:hueOff val="56720"/>
                <a:satOff val="6519"/>
                <a:lumOff val="-5196"/>
                <a:alphaOff val="0"/>
                <a:satMod val="110000"/>
                <a:lumMod val="100000"/>
                <a:shade val="100000"/>
              </a:schemeClr>
            </a:gs>
            <a:gs pos="100000">
              <a:schemeClr val="accent2">
                <a:hueOff val="56720"/>
                <a:satOff val="6519"/>
                <a:lumOff val="-51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473" tIns="0" rIns="142473" bIns="0" numCol="1" spcCol="1270" anchor="ctr" anchorCtr="0">
          <a:noAutofit/>
        </a:bodyPr>
        <a:lstStyle/>
        <a:p>
          <a:pPr lvl="0" algn="l" defTabSz="755650">
            <a:lnSpc>
              <a:spcPct val="90000"/>
            </a:lnSpc>
            <a:spcBef>
              <a:spcPct val="0"/>
            </a:spcBef>
            <a:spcAft>
              <a:spcPct val="35000"/>
            </a:spcAft>
          </a:pPr>
          <a:r>
            <a:rPr lang="en-US" sz="1700" kern="1200" dirty="0" smtClean="0"/>
            <a:t>RESEARCH</a:t>
          </a:r>
          <a:endParaRPr lang="en-US" sz="1700" kern="1200" dirty="0"/>
        </a:p>
      </dsp:txBody>
      <dsp:txXfrm>
        <a:off x="269240" y="1642184"/>
        <a:ext cx="3769360" cy="501840"/>
      </dsp:txXfrm>
    </dsp:sp>
    <dsp:sp modelId="{964E6811-5072-4466-B721-689C35A65029}">
      <dsp:nvSpPr>
        <dsp:cNvPr id="0" name=""/>
        <dsp:cNvSpPr/>
      </dsp:nvSpPr>
      <dsp:spPr>
        <a:xfrm>
          <a:off x="0" y="3521024"/>
          <a:ext cx="5384800" cy="990675"/>
        </a:xfrm>
        <a:prstGeom prst="rect">
          <a:avLst/>
        </a:prstGeom>
        <a:solidFill>
          <a:schemeClr val="lt1">
            <a:alpha val="90000"/>
            <a:hueOff val="0"/>
            <a:satOff val="0"/>
            <a:lumOff val="0"/>
            <a:alphaOff val="0"/>
          </a:schemeClr>
        </a:solidFill>
        <a:ln w="6350" cap="flat" cmpd="sng" algn="ctr">
          <a:solidFill>
            <a:schemeClr val="accent2">
              <a:hueOff val="113440"/>
              <a:satOff val="13039"/>
              <a:lumOff val="-1039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7920" tIns="354076" rIns="4179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4</a:t>
          </a:r>
          <a:r>
            <a:rPr lang="en-US" sz="1700" kern="1200" baseline="30000" dirty="0" smtClean="0"/>
            <a:t>th</a:t>
          </a:r>
          <a:r>
            <a:rPr lang="en-US" sz="1700" kern="1200" dirty="0" smtClean="0"/>
            <a:t> years teach SHELF review</a:t>
          </a:r>
          <a:endParaRPr lang="en-US" sz="1700" kern="1200" dirty="0"/>
        </a:p>
        <a:p>
          <a:pPr marL="171450" lvl="1" indent="-171450" algn="l" defTabSz="755650">
            <a:lnSpc>
              <a:spcPct val="90000"/>
            </a:lnSpc>
            <a:spcBef>
              <a:spcPct val="0"/>
            </a:spcBef>
            <a:spcAft>
              <a:spcPct val="15000"/>
            </a:spcAft>
            <a:buChar char="••"/>
          </a:pPr>
          <a:r>
            <a:rPr lang="en-US" sz="1700" kern="1200" dirty="0" smtClean="0"/>
            <a:t>2</a:t>
          </a:r>
          <a:r>
            <a:rPr lang="en-US" sz="1700" kern="1200" baseline="30000" dirty="0" smtClean="0"/>
            <a:t>nd</a:t>
          </a:r>
          <a:r>
            <a:rPr lang="en-US" sz="1700" kern="1200" dirty="0" smtClean="0"/>
            <a:t> phase student-led neuroscience course review</a:t>
          </a:r>
          <a:endParaRPr lang="en-US" sz="1700" kern="1200" dirty="0"/>
        </a:p>
      </dsp:txBody>
      <dsp:txXfrm>
        <a:off x="0" y="3521024"/>
        <a:ext cx="5384800" cy="990675"/>
      </dsp:txXfrm>
    </dsp:sp>
    <dsp:sp modelId="{5B203A22-00AF-46E7-9415-C6DAFD7E01CC}">
      <dsp:nvSpPr>
        <dsp:cNvPr id="0" name=""/>
        <dsp:cNvSpPr/>
      </dsp:nvSpPr>
      <dsp:spPr>
        <a:xfrm>
          <a:off x="269240" y="3270104"/>
          <a:ext cx="3769360" cy="501840"/>
        </a:xfrm>
        <a:prstGeom prst="roundRect">
          <a:avLst/>
        </a:prstGeom>
        <a:gradFill rotWithShape="0">
          <a:gsLst>
            <a:gs pos="0">
              <a:schemeClr val="accent2">
                <a:hueOff val="113440"/>
                <a:satOff val="13039"/>
                <a:lumOff val="-10393"/>
                <a:alphaOff val="0"/>
                <a:satMod val="103000"/>
                <a:lumMod val="102000"/>
                <a:tint val="94000"/>
              </a:schemeClr>
            </a:gs>
            <a:gs pos="50000">
              <a:schemeClr val="accent2">
                <a:hueOff val="113440"/>
                <a:satOff val="13039"/>
                <a:lumOff val="-10393"/>
                <a:alphaOff val="0"/>
                <a:satMod val="110000"/>
                <a:lumMod val="100000"/>
                <a:shade val="100000"/>
              </a:schemeClr>
            </a:gs>
            <a:gs pos="100000">
              <a:schemeClr val="accent2">
                <a:hueOff val="113440"/>
                <a:satOff val="13039"/>
                <a:lumOff val="-103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473" tIns="0" rIns="142473" bIns="0" numCol="1" spcCol="1270" anchor="ctr" anchorCtr="0">
          <a:noAutofit/>
        </a:bodyPr>
        <a:lstStyle/>
        <a:p>
          <a:pPr lvl="0" algn="l" defTabSz="755650">
            <a:lnSpc>
              <a:spcPct val="90000"/>
            </a:lnSpc>
            <a:spcBef>
              <a:spcPct val="0"/>
            </a:spcBef>
            <a:spcAft>
              <a:spcPct val="35000"/>
            </a:spcAft>
          </a:pPr>
          <a:r>
            <a:rPr lang="en-US" sz="1700" kern="1200" dirty="0" smtClean="0"/>
            <a:t>TEACHING</a:t>
          </a:r>
          <a:endParaRPr lang="en-US" sz="1700" kern="1200" dirty="0"/>
        </a:p>
      </dsp:txBody>
      <dsp:txXfrm>
        <a:off x="269240" y="3270104"/>
        <a:ext cx="3769360" cy="5018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pPr/>
              <a:t>10/4/2018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pPr/>
              <a:t>‹#›</a:t>
            </a:fld>
            <a:endParaRPr lang="en-US"/>
          </a:p>
        </p:txBody>
      </p:sp>
    </p:spTree>
    <p:extLst>
      <p:ext uri="{BB962C8B-B14F-4D97-AF65-F5344CB8AC3E}">
        <p14:creationId xmlns=""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pPr/>
              <a:t>10/4/2018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pPr/>
              <a:t>‹#›</a:t>
            </a:fld>
            <a:endParaRPr lang="en-US"/>
          </a:p>
        </p:txBody>
      </p:sp>
    </p:spTree>
    <p:extLst>
      <p:ext uri="{BB962C8B-B14F-4D97-AF65-F5344CB8AC3E}">
        <p14:creationId xmlns=""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pPr/>
              <a:t>1</a:t>
            </a:fld>
            <a:endParaRPr lang="en-US"/>
          </a:p>
        </p:txBody>
      </p:sp>
    </p:spTree>
    <p:extLst>
      <p:ext uri="{BB962C8B-B14F-4D97-AF65-F5344CB8AC3E}">
        <p14:creationId xmlns="" xmlns:p14="http://schemas.microsoft.com/office/powerpoint/2010/main" val="13377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23</a:t>
            </a:fld>
            <a:endParaRPr lang="en-US"/>
          </a:p>
        </p:txBody>
      </p:sp>
    </p:spTree>
    <p:extLst>
      <p:ext uri="{BB962C8B-B14F-4D97-AF65-F5344CB8AC3E}">
        <p14:creationId xmlns="" xmlns:p14="http://schemas.microsoft.com/office/powerpoint/2010/main" val="91637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25</a:t>
            </a:fld>
            <a:endParaRPr lang="en-US"/>
          </a:p>
        </p:txBody>
      </p:sp>
    </p:spTree>
    <p:extLst>
      <p:ext uri="{BB962C8B-B14F-4D97-AF65-F5344CB8AC3E}">
        <p14:creationId xmlns="" xmlns:p14="http://schemas.microsoft.com/office/powerpoint/2010/main" val="91637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barriers</a:t>
            </a:r>
            <a:r>
              <a:rPr lang="en-US" baseline="0" dirty="0" smtClean="0"/>
              <a:t> are based on 23% had </a:t>
            </a:r>
            <a:r>
              <a:rPr lang="en-US" baseline="0" dirty="0" err="1" smtClean="0"/>
              <a:t>approchaed</a:t>
            </a:r>
            <a:r>
              <a:rPr lang="en-US" baseline="0" dirty="0" smtClean="0"/>
              <a:t> people and 12 % had been offered mentorship</a:t>
            </a:r>
          </a:p>
          <a:p>
            <a:r>
              <a:rPr lang="en-US" baseline="0" dirty="0" smtClean="0"/>
              <a:t>OF factors inquiring about why no mentor.  If Likert response was 3-5 (5-very important) then counter in percentage as noted on slide</a:t>
            </a:r>
          </a:p>
          <a:p>
            <a:r>
              <a:rPr lang="en-US" baseline="0" dirty="0" smtClean="0"/>
              <a:t>Write in response of 13 students “Faculty too busy”</a:t>
            </a:r>
          </a:p>
          <a:p>
            <a:endParaRPr lang="en-US" baseline="0" dirty="0" smtClean="0"/>
          </a:p>
          <a:p>
            <a:r>
              <a:rPr lang="en-US" baseline="0" dirty="0" smtClean="0"/>
              <a:t>In their cohort students with mentors tended to be more interested in research and academic careers.</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26</a:t>
            </a:fld>
            <a:endParaRPr lang="en-US"/>
          </a:p>
        </p:txBody>
      </p:sp>
    </p:spTree>
    <p:extLst>
      <p:ext uri="{BB962C8B-B14F-4D97-AF65-F5344CB8AC3E}">
        <p14:creationId xmlns="" xmlns:p14="http://schemas.microsoft.com/office/powerpoint/2010/main" val="916373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27</a:t>
            </a:fld>
            <a:endParaRPr lang="en-US"/>
          </a:p>
        </p:txBody>
      </p:sp>
    </p:spTree>
    <p:extLst>
      <p:ext uri="{BB962C8B-B14F-4D97-AF65-F5344CB8AC3E}">
        <p14:creationId xmlns="" xmlns:p14="http://schemas.microsoft.com/office/powerpoint/2010/main" val="91637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Neurol</a:t>
            </a:r>
            <a:r>
              <a:rPr lang="en-US" dirty="0" smtClean="0"/>
              <a:t> Research article</a:t>
            </a:r>
            <a:r>
              <a:rPr lang="en-US" baseline="0" dirty="0" smtClean="0"/>
              <a:t> notes a convenience sample survey asking </a:t>
            </a:r>
            <a:r>
              <a:rPr lang="en-US" baseline="0" dirty="0" err="1" smtClean="0"/>
              <a:t>attendings</a:t>
            </a:r>
            <a:r>
              <a:rPr lang="en-US" baseline="0" dirty="0" smtClean="0"/>
              <a:t>, residents, fellows, students questions about what made them neurology.</a:t>
            </a:r>
          </a:p>
          <a:p>
            <a:r>
              <a:rPr lang="en-US" baseline="0" dirty="0" smtClean="0"/>
              <a:t>50% of pre-clinical neurology trainees rated mentors as highly important in their choice of neurology as a career</a:t>
            </a:r>
          </a:p>
          <a:p>
            <a:endParaRPr lang="en-US" baseline="0" dirty="0" smtClean="0"/>
          </a:p>
          <a:p>
            <a:r>
              <a:rPr lang="en-US" baseline="0" dirty="0" smtClean="0"/>
              <a:t>130 respondents; 33% are pre-clinical neurology (students or prelim interns)</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6</a:t>
            </a:fld>
            <a:endParaRPr lang="en-US"/>
          </a:p>
        </p:txBody>
      </p:sp>
    </p:spTree>
    <p:extLst>
      <p:ext uri="{BB962C8B-B14F-4D97-AF65-F5344CB8AC3E}">
        <p14:creationId xmlns="" xmlns:p14="http://schemas.microsoft.com/office/powerpoint/2010/main" val="358714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barriers</a:t>
            </a:r>
            <a:r>
              <a:rPr lang="en-US" baseline="0" dirty="0" smtClean="0"/>
              <a:t> are based on 23% had </a:t>
            </a:r>
            <a:r>
              <a:rPr lang="en-US" baseline="0" dirty="0" err="1" smtClean="0"/>
              <a:t>approchaed</a:t>
            </a:r>
            <a:r>
              <a:rPr lang="en-US" baseline="0" dirty="0" smtClean="0"/>
              <a:t> people and 12 % had been offered mentorship</a:t>
            </a:r>
          </a:p>
          <a:p>
            <a:r>
              <a:rPr lang="en-US" baseline="0" dirty="0" smtClean="0"/>
              <a:t>OF factors inquiring about why no mentor.  If Likert response was 3-5 (5-very important) then counter in percentage as noted on slide</a:t>
            </a:r>
          </a:p>
          <a:p>
            <a:r>
              <a:rPr lang="en-US" baseline="0" dirty="0" smtClean="0"/>
              <a:t>Write in response of 13 students “Faculty too busy”</a:t>
            </a:r>
          </a:p>
          <a:p>
            <a:endParaRPr lang="en-US" baseline="0" dirty="0" smtClean="0"/>
          </a:p>
          <a:p>
            <a:r>
              <a:rPr lang="en-US" baseline="0" dirty="0" smtClean="0"/>
              <a:t>In their cohort students with mentors tended to be more interested in research and academic careers.</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11</a:t>
            </a:fld>
            <a:endParaRPr lang="en-US"/>
          </a:p>
        </p:txBody>
      </p:sp>
    </p:spTree>
    <p:extLst>
      <p:ext uri="{BB962C8B-B14F-4D97-AF65-F5344CB8AC3E}">
        <p14:creationId xmlns="" xmlns:p14="http://schemas.microsoft.com/office/powerpoint/2010/main" val="91637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of AMSA members</a:t>
            </a:r>
            <a:r>
              <a:rPr lang="en-US" baseline="0" dirty="0" smtClean="0"/>
              <a:t> to 25 med schools deemed to be most diverse in 1996.  4</a:t>
            </a:r>
            <a:r>
              <a:rPr lang="en-US" baseline="30000" dirty="0" smtClean="0"/>
              <a:t>th</a:t>
            </a:r>
            <a:r>
              <a:rPr lang="en-US" baseline="0" dirty="0" smtClean="0"/>
              <a:t> </a:t>
            </a:r>
            <a:r>
              <a:rPr lang="en-US" baseline="0" dirty="0" err="1" smtClean="0"/>
              <a:t>yr</a:t>
            </a:r>
            <a:r>
              <a:rPr lang="en-US" baseline="0" dirty="0" smtClean="0"/>
              <a:t> students.  30% response rate.  2128 surveys.  564 </a:t>
            </a:r>
            <a:r>
              <a:rPr lang="en-US" baseline="0" dirty="0" err="1" smtClean="0"/>
              <a:t>anaylzed</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12</a:t>
            </a:fld>
            <a:endParaRPr lang="en-US"/>
          </a:p>
        </p:txBody>
      </p:sp>
    </p:spTree>
    <p:extLst>
      <p:ext uri="{BB962C8B-B14F-4D97-AF65-F5344CB8AC3E}">
        <p14:creationId xmlns="" xmlns:p14="http://schemas.microsoft.com/office/powerpoint/2010/main" val="108469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DeFilippis</a:t>
            </a:r>
            <a:r>
              <a:rPr lang="en-US" baseline="0" dirty="0" smtClean="0"/>
              <a:t> –Weil Cornell: </a:t>
            </a:r>
            <a:r>
              <a:rPr lang="en-US" dirty="0" smtClean="0"/>
              <a:t>3 large events per year.  Formal</a:t>
            </a:r>
            <a:r>
              <a:rPr lang="en-US" baseline="0" dirty="0" smtClean="0"/>
              <a:t> mentor guides and breakout sessions with topical discussions: Work-life balance, salary negotiations gender in the workplace</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13</a:t>
            </a:fld>
            <a:endParaRPr lang="en-US"/>
          </a:p>
        </p:txBody>
      </p:sp>
    </p:spTree>
    <p:extLst>
      <p:ext uri="{BB962C8B-B14F-4D97-AF65-F5344CB8AC3E}">
        <p14:creationId xmlns="" xmlns:p14="http://schemas.microsoft.com/office/powerpoint/2010/main" val="91637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large academic</a:t>
            </a:r>
            <a:r>
              <a:rPr lang="en-US" baseline="0" dirty="0" smtClean="0"/>
              <a:t> medical centers.</a:t>
            </a:r>
          </a:p>
          <a:p>
            <a:r>
              <a:rPr lang="en-US" baseline="0" dirty="0" smtClean="0"/>
              <a:t>Mentor definition was not limited to a long relationship but could also include one-time advising.</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14</a:t>
            </a:fld>
            <a:endParaRPr lang="en-US"/>
          </a:p>
        </p:txBody>
      </p:sp>
    </p:spTree>
    <p:extLst>
      <p:ext uri="{BB962C8B-B14F-4D97-AF65-F5344CB8AC3E}">
        <p14:creationId xmlns="" xmlns:p14="http://schemas.microsoft.com/office/powerpoint/2010/main" val="91637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u="sng" dirty="0" smtClean="0"/>
              <a:t>Abstract Liberalism</a:t>
            </a:r>
            <a:r>
              <a:rPr lang="en-US" dirty="0" smtClean="0"/>
              <a:t>: meritocracy:</a:t>
            </a:r>
            <a:r>
              <a:rPr lang="en-US" baseline="0" dirty="0" smtClean="0"/>
              <a:t>  URM “choose” not to do well or “don’t work hard enough.”</a:t>
            </a:r>
          </a:p>
          <a:p>
            <a:pPr marL="0" marR="0" lvl="2"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Naturalization</a:t>
            </a:r>
            <a:r>
              <a:rPr lang="en-US" baseline="0" dirty="0" smtClean="0"/>
              <a:t>: Idea that racial inequality is something that might occur naturally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Cultural racism: </a:t>
            </a:r>
            <a:r>
              <a:rPr lang="en-US" u="none" baseline="0" dirty="0" smtClean="0"/>
              <a:t>culturally based arguments that explain racial inequality.  e.g. URM are less prepared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Minimization of racism:</a:t>
            </a:r>
            <a:r>
              <a:rPr lang="en-US" u="none" baseline="0" dirty="0" smtClean="0"/>
              <a:t> discrimination is no longer a factor.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This paper looks at Students of Color in STEM fields training at a predominantly White institution versus a traditional Black University.  Suggests that White faculty impair mentoring opportunities by trying to be colorblind.  Authors suggest that by </a:t>
            </a:r>
            <a:r>
              <a:rPr lang="en-US" u="none" baseline="0" dirty="0" err="1" smtClean="0"/>
              <a:t>colorblinding</a:t>
            </a:r>
            <a:r>
              <a:rPr lang="en-US" u="none" baseline="0" dirty="0" smtClean="0"/>
              <a:t> and use of specific language, teachers are ostracizing URM.</a:t>
            </a:r>
            <a:endParaRPr lang="en-US" u="sng"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15</a:t>
            </a:fld>
            <a:endParaRPr lang="en-US"/>
          </a:p>
        </p:txBody>
      </p:sp>
    </p:spTree>
    <p:extLst>
      <p:ext uri="{BB962C8B-B14F-4D97-AF65-F5344CB8AC3E}">
        <p14:creationId xmlns="" xmlns:p14="http://schemas.microsoft.com/office/powerpoint/2010/main" val="295084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16</a:t>
            </a:fld>
            <a:endParaRPr lang="en-US"/>
          </a:p>
        </p:txBody>
      </p:sp>
    </p:spTree>
    <p:extLst>
      <p:ext uri="{BB962C8B-B14F-4D97-AF65-F5344CB8AC3E}">
        <p14:creationId xmlns="" xmlns:p14="http://schemas.microsoft.com/office/powerpoint/2010/main" val="91637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Noticing own assumptions.</a:t>
            </a:r>
          </a:p>
          <a:p>
            <a:r>
              <a:rPr lang="en-US" dirty="0" smtClean="0"/>
              <a:t>Work on avoiding biases and thinking from a different point of view</a:t>
            </a:r>
          </a:p>
          <a:p>
            <a:r>
              <a:rPr lang="en-US" dirty="0" smtClean="0"/>
              <a:t>Left hand column:  Recall</a:t>
            </a:r>
            <a:r>
              <a:rPr lang="en-US" baseline="0" dirty="0" smtClean="0"/>
              <a:t> a frustrating conversation.  ON the right side of a paper write out what you said, on the left write out what you were thinking but not saying.  Then reflect why you did not say what is in the left column.</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pPr/>
              <a:t>21</a:t>
            </a:fld>
            <a:endParaRPr lang="en-US"/>
          </a:p>
        </p:txBody>
      </p:sp>
    </p:spTree>
    <p:extLst>
      <p:ext uri="{BB962C8B-B14F-4D97-AF65-F5344CB8AC3E}">
        <p14:creationId xmlns="" xmlns:p14="http://schemas.microsoft.com/office/powerpoint/2010/main" val="283174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AE1E626-6EB7-4D9A-AD4A-B54D1684CAD1}" type="datetime1">
              <a:rPr lang="en-US" smtClean="0"/>
              <a:pPr/>
              <a:t>10/4/2018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pPr/>
              <a:t>‹#›</a:t>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23860287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32EDF-E99E-4C68-AFCB-7A835B309D6D}" type="datetime1">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22033617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2D85F-A551-4C69-800A-8CFFA2306A88}" type="datetime1">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643518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D24A36-10EA-4DE5-9251-C62AA44714D2}" type="datetime1">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9201580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E95A85-13CC-45EA-B1A6-5B8E77AB646B}" type="datetime1">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pPr/>
              <a:t>‹#›</a:t>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42263355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71815-F531-4787-BA2A-626422C133AD}" type="datetime1">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3318383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C4885B-3C5C-43BB-9862-47948E5DF551}" type="datetime1">
              <a:rPr lang="en-US" smtClean="0"/>
              <a:pPr/>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7418442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03B6AF-AB61-4D8E-B7B7-705C5ACEBBCC}" type="datetime1">
              <a:rPr lang="en-US" smtClean="0"/>
              <a:pPr/>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17932082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pPr/>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4077768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E1AEED-2323-4359-853E-316DF6600362}" type="datetime1">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777504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AC2DF-F1FD-4724-A563-92BADFC82ECC}" type="datetime1">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31446699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20E2CF-D74B-4B51-899A-DCEA821C90C7}" type="datetime1">
              <a:rPr lang="en-US" smtClean="0"/>
              <a:pPr/>
              <a:t>10/4/2018</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pPr/>
              <a:t>‹#›</a:t>
            </a:fld>
            <a:endParaRPr lang="en-US"/>
          </a:p>
        </p:txBody>
      </p:sp>
      <p:grpSp>
        <p:nvGrpSpPr>
          <p:cNvPr id="24" name="Group 18"/>
          <p:cNvGrpSpPr>
            <a:grpSpLocks/>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11656212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bg2"/>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128"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296"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orient="horz" pos="1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d-ed.virginia.edu/handbook/residency/Match/" TargetMode="Externa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rmp.org/wp-content/uploads/2018/04/Main-Match-Result-and-Data-2018.pdf%20accessed%209/27/20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707" y="2320335"/>
            <a:ext cx="9547208" cy="2470606"/>
          </a:xfrm>
        </p:spPr>
        <p:txBody>
          <a:bodyPr>
            <a:normAutofit fontScale="77500" lnSpcReduction="20000"/>
          </a:bodyPr>
          <a:lstStyle/>
          <a:p>
            <a:endParaRPr lang="en-US" dirty="0" smtClean="0"/>
          </a:p>
          <a:p>
            <a:r>
              <a:rPr lang="en-US" dirty="0" smtClean="0"/>
              <a:t>Guillermo Solorzano MD, MSc</a:t>
            </a:r>
          </a:p>
          <a:p>
            <a:r>
              <a:rPr lang="en-US" dirty="0" smtClean="0"/>
              <a:t>Associate Professor of Neurology </a:t>
            </a:r>
          </a:p>
          <a:p>
            <a:r>
              <a:rPr lang="en-US" dirty="0" smtClean="0"/>
              <a:t>University of Virginia School of Medicine</a:t>
            </a:r>
          </a:p>
          <a:p>
            <a:endParaRPr lang="en-US" dirty="0"/>
          </a:p>
          <a:p>
            <a:r>
              <a:rPr lang="en-US" dirty="0" smtClean="0"/>
              <a:t>American Neurological Association Annual Meeting 2018</a:t>
            </a:r>
          </a:p>
          <a:p>
            <a:r>
              <a:rPr lang="en-US" smtClean="0"/>
              <a:t>October </a:t>
            </a:r>
            <a:r>
              <a:rPr lang="en-US" smtClean="0"/>
              <a:t>21</a:t>
            </a:r>
            <a:r>
              <a:rPr lang="en-US" baseline="30000" smtClean="0"/>
              <a:t>st</a:t>
            </a:r>
            <a:r>
              <a:rPr lang="en-US" smtClean="0"/>
              <a:t> </a:t>
            </a:r>
            <a:r>
              <a:rPr lang="en-US" dirty="0" smtClean="0"/>
              <a:t>2018</a:t>
            </a:r>
          </a:p>
          <a:p>
            <a:endParaRPr lang="en-US" dirty="0" smtClean="0"/>
          </a:p>
          <a:p>
            <a:endParaRPr lang="en-US" dirty="0"/>
          </a:p>
        </p:txBody>
      </p:sp>
      <p:sp>
        <p:nvSpPr>
          <p:cNvPr id="2" name="Title 1"/>
          <p:cNvSpPr>
            <a:spLocks noGrp="1"/>
          </p:cNvSpPr>
          <p:nvPr>
            <p:ph type="ctrTitle"/>
          </p:nvPr>
        </p:nvSpPr>
        <p:spPr/>
        <p:txBody>
          <a:bodyPr/>
          <a:lstStyle/>
          <a:p>
            <a:r>
              <a:rPr lang="en-US" dirty="0">
                <a:effectLst/>
              </a:rPr>
              <a:t>Preparing for the Future: Mentoring Students in Neurology</a:t>
            </a:r>
            <a:endParaRPr lang="en-US" dirty="0"/>
          </a:p>
        </p:txBody>
      </p:sp>
    </p:spTree>
    <p:extLst>
      <p:ext uri="{BB962C8B-B14F-4D97-AF65-F5344CB8AC3E}">
        <p14:creationId xmlns="" xmlns:p14="http://schemas.microsoft.com/office/powerpoint/2010/main" val="12976457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smtClean="0"/>
              <a:t>Mentoring in Academic Medicine</a:t>
            </a:r>
          </a:p>
          <a:p>
            <a:pPr lvl="1"/>
            <a:r>
              <a:rPr lang="en-US" dirty="0" smtClean="0"/>
              <a:t>JAMA 2006 Systematic Review</a:t>
            </a:r>
            <a:endParaRPr lang="en-US" dirty="0"/>
          </a:p>
          <a:p>
            <a:pPr lvl="1"/>
            <a:r>
              <a:rPr lang="en-US" dirty="0" smtClean="0"/>
              <a:t>Goal of prevalence and its effect on career development.</a:t>
            </a:r>
          </a:p>
          <a:p>
            <a:pPr lvl="2"/>
            <a:r>
              <a:rPr lang="en-US" dirty="0" smtClean="0"/>
              <a:t>42 articles </a:t>
            </a:r>
          </a:p>
          <a:p>
            <a:pPr lvl="2"/>
            <a:r>
              <a:rPr lang="en-US" dirty="0" smtClean="0"/>
              <a:t>Mentoring regarded as important</a:t>
            </a:r>
          </a:p>
          <a:p>
            <a:pPr lvl="2"/>
            <a:r>
              <a:rPr lang="en-US" dirty="0" smtClean="0"/>
              <a:t>Associated with greater academic productivity</a:t>
            </a:r>
          </a:p>
          <a:p>
            <a:pPr lvl="2"/>
            <a:r>
              <a:rPr lang="en-US" dirty="0" smtClean="0"/>
              <a:t>&lt;50% of medical students had a mentor</a:t>
            </a:r>
          </a:p>
          <a:p>
            <a:pPr marL="905256" lvl="2" indent="0">
              <a:buNone/>
            </a:pPr>
            <a:endParaRPr lang="en-US" dirty="0" smtClean="0"/>
          </a:p>
        </p:txBody>
      </p:sp>
      <p:sp>
        <p:nvSpPr>
          <p:cNvPr id="13" name="Title 12"/>
          <p:cNvSpPr>
            <a:spLocks noGrp="1"/>
          </p:cNvSpPr>
          <p:nvPr>
            <p:ph type="title"/>
          </p:nvPr>
        </p:nvSpPr>
        <p:spPr/>
        <p:txBody>
          <a:bodyPr/>
          <a:lstStyle/>
          <a:p>
            <a:r>
              <a:rPr lang="en-US" dirty="0" smtClean="0"/>
              <a:t>MENTORING IN MEDICAL LITERATURE</a:t>
            </a:r>
            <a:endParaRPr lang="en-US" dirty="0"/>
          </a:p>
        </p:txBody>
      </p:sp>
      <p:sp>
        <p:nvSpPr>
          <p:cNvPr id="2" name="TextBox 1"/>
          <p:cNvSpPr txBox="1"/>
          <p:nvPr/>
        </p:nvSpPr>
        <p:spPr>
          <a:xfrm>
            <a:off x="7581207" y="6147846"/>
            <a:ext cx="3080523" cy="369332"/>
          </a:xfrm>
          <a:prstGeom prst="rect">
            <a:avLst/>
          </a:prstGeom>
          <a:noFill/>
        </p:spPr>
        <p:txBody>
          <a:bodyPr wrap="none" rtlCol="0">
            <a:spAutoFit/>
          </a:bodyPr>
          <a:lstStyle/>
          <a:p>
            <a:r>
              <a:rPr lang="en-US" dirty="0" smtClean="0"/>
              <a:t>JAMA (2006) 296:9 1103-1115</a:t>
            </a:r>
            <a:endParaRPr lang="en-US" dirty="0"/>
          </a:p>
        </p:txBody>
      </p:sp>
    </p:spTree>
    <p:extLst>
      <p:ext uri="{BB962C8B-B14F-4D97-AF65-F5344CB8AC3E}">
        <p14:creationId xmlns="" xmlns:p14="http://schemas.microsoft.com/office/powerpoint/2010/main" val="15735600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10000"/>
          </a:bodyPr>
          <a:lstStyle/>
          <a:p>
            <a:pPr lvl="0"/>
            <a:r>
              <a:rPr lang="en-US" dirty="0" err="1" smtClean="0"/>
              <a:t>Aagard</a:t>
            </a:r>
            <a:r>
              <a:rPr lang="en-US" dirty="0" smtClean="0"/>
              <a:t> and </a:t>
            </a:r>
            <a:r>
              <a:rPr lang="en-US" dirty="0" err="1" smtClean="0"/>
              <a:t>Hauer</a:t>
            </a:r>
            <a:r>
              <a:rPr lang="en-US" dirty="0" smtClean="0"/>
              <a:t> (2003):</a:t>
            </a:r>
          </a:p>
          <a:p>
            <a:pPr lvl="1"/>
            <a:r>
              <a:rPr lang="en-US" dirty="0" smtClean="0"/>
              <a:t>Cross-sectional study of 3</a:t>
            </a:r>
            <a:r>
              <a:rPr lang="en-US" baseline="30000" dirty="0" smtClean="0"/>
              <a:t>rd</a:t>
            </a:r>
            <a:r>
              <a:rPr lang="en-US" dirty="0" smtClean="0"/>
              <a:t> and 4</a:t>
            </a:r>
            <a:r>
              <a:rPr lang="en-US" baseline="30000" dirty="0" smtClean="0"/>
              <a:t>th</a:t>
            </a:r>
            <a:r>
              <a:rPr lang="en-US" dirty="0" smtClean="0"/>
              <a:t> </a:t>
            </a:r>
            <a:r>
              <a:rPr lang="en-US" dirty="0" err="1" smtClean="0"/>
              <a:t>yr</a:t>
            </a:r>
            <a:r>
              <a:rPr lang="en-US" dirty="0" smtClean="0"/>
              <a:t> UCSF Students in 1999.</a:t>
            </a:r>
          </a:p>
          <a:p>
            <a:pPr lvl="2"/>
            <a:r>
              <a:rPr lang="en-US" dirty="0" smtClean="0"/>
              <a:t>Survey; 77% response rate</a:t>
            </a:r>
          </a:p>
          <a:p>
            <a:pPr lvl="2"/>
            <a:r>
              <a:rPr lang="en-US" dirty="0" smtClean="0"/>
              <a:t>36% of respondents had a mentor</a:t>
            </a:r>
          </a:p>
          <a:p>
            <a:pPr lvl="2"/>
            <a:r>
              <a:rPr lang="en-US" dirty="0" smtClean="0"/>
              <a:t>96% rated mentors as important of very important</a:t>
            </a:r>
          </a:p>
          <a:p>
            <a:pPr lvl="2"/>
            <a:r>
              <a:rPr lang="en-US" dirty="0" smtClean="0"/>
              <a:t>Mentoring relationship most likely established 1</a:t>
            </a:r>
            <a:r>
              <a:rPr lang="en-US" baseline="30000" dirty="0" smtClean="0"/>
              <a:t>st</a:t>
            </a:r>
            <a:r>
              <a:rPr lang="en-US" dirty="0" smtClean="0"/>
              <a:t> or 3</a:t>
            </a:r>
            <a:r>
              <a:rPr lang="en-US" baseline="30000" dirty="0" smtClean="0"/>
              <a:t>rd</a:t>
            </a:r>
            <a:r>
              <a:rPr lang="en-US" dirty="0" smtClean="0"/>
              <a:t> year.</a:t>
            </a:r>
          </a:p>
          <a:p>
            <a:pPr lvl="2"/>
            <a:r>
              <a:rPr lang="en-US" dirty="0" smtClean="0"/>
              <a:t>Mentors:</a:t>
            </a:r>
          </a:p>
          <a:p>
            <a:pPr lvl="3"/>
            <a:r>
              <a:rPr lang="en-US" dirty="0" smtClean="0"/>
              <a:t>Role models for career: 89%</a:t>
            </a:r>
          </a:p>
          <a:p>
            <a:pPr lvl="3"/>
            <a:r>
              <a:rPr lang="en-US" dirty="0" smtClean="0"/>
              <a:t>Role models for work-life balance: 80%</a:t>
            </a:r>
          </a:p>
          <a:p>
            <a:pPr lvl="2"/>
            <a:r>
              <a:rPr lang="en-US" dirty="0" smtClean="0"/>
              <a:t>Barriers to mentoring:</a:t>
            </a:r>
          </a:p>
          <a:p>
            <a:pPr lvl="3"/>
            <a:r>
              <a:rPr lang="en-US" dirty="0" smtClean="0"/>
              <a:t>Discomfort in asking: 67%</a:t>
            </a:r>
          </a:p>
          <a:p>
            <a:pPr lvl="3"/>
            <a:r>
              <a:rPr lang="en-US" dirty="0" smtClean="0"/>
              <a:t>Lack of similar career interest: 59%</a:t>
            </a:r>
          </a:p>
          <a:p>
            <a:pPr lvl="3"/>
            <a:r>
              <a:rPr lang="en-US" dirty="0" smtClean="0"/>
              <a:t>Lack of similar personal interest: 66%.</a:t>
            </a:r>
          </a:p>
          <a:p>
            <a:pPr marL="905256" lvl="2" indent="0">
              <a:buNone/>
            </a:pPr>
            <a:endParaRPr lang="en-US" dirty="0" smtClean="0"/>
          </a:p>
        </p:txBody>
      </p:sp>
      <p:sp>
        <p:nvSpPr>
          <p:cNvPr id="13" name="Title 12"/>
          <p:cNvSpPr>
            <a:spLocks noGrp="1"/>
          </p:cNvSpPr>
          <p:nvPr>
            <p:ph type="title"/>
          </p:nvPr>
        </p:nvSpPr>
        <p:spPr/>
        <p:txBody>
          <a:bodyPr/>
          <a:lstStyle/>
          <a:p>
            <a:r>
              <a:rPr lang="en-US" dirty="0" smtClean="0"/>
              <a:t>MENTORING MEDICAL STUDENTS</a:t>
            </a:r>
            <a:endParaRPr lang="en-US" dirty="0"/>
          </a:p>
        </p:txBody>
      </p:sp>
      <p:sp>
        <p:nvSpPr>
          <p:cNvPr id="2" name="TextBox 1"/>
          <p:cNvSpPr txBox="1"/>
          <p:nvPr/>
        </p:nvSpPr>
        <p:spPr>
          <a:xfrm>
            <a:off x="5905850" y="6367244"/>
            <a:ext cx="3616759" cy="369332"/>
          </a:xfrm>
          <a:prstGeom prst="rect">
            <a:avLst/>
          </a:prstGeom>
          <a:noFill/>
        </p:spPr>
        <p:txBody>
          <a:bodyPr wrap="none" rtlCol="0">
            <a:spAutoFit/>
          </a:bodyPr>
          <a:lstStyle/>
          <a:p>
            <a:r>
              <a:rPr lang="en-US" i="1" dirty="0" smtClean="0"/>
              <a:t>J Gen Intern Med</a:t>
            </a:r>
            <a:r>
              <a:rPr lang="en-US" dirty="0" smtClean="0"/>
              <a:t> (2003); 18,298-302</a:t>
            </a:r>
            <a:endParaRPr lang="en-US" i="1" dirty="0"/>
          </a:p>
        </p:txBody>
      </p:sp>
    </p:spTree>
    <p:extLst>
      <p:ext uri="{BB962C8B-B14F-4D97-AF65-F5344CB8AC3E}">
        <p14:creationId xmlns="" xmlns:p14="http://schemas.microsoft.com/office/powerpoint/2010/main" val="40537223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lstStyle/>
          <a:p>
            <a:pPr lvl="0"/>
            <a:r>
              <a:rPr lang="en-US" dirty="0" smtClean="0"/>
              <a:t>What of URM and women specifically?</a:t>
            </a:r>
          </a:p>
          <a:p>
            <a:pPr lvl="1"/>
            <a:r>
              <a:rPr lang="en-US" dirty="0" err="1" smtClean="0"/>
              <a:t>Aaagard</a:t>
            </a:r>
            <a:r>
              <a:rPr lang="en-US" dirty="0" smtClean="0"/>
              <a:t> and </a:t>
            </a:r>
            <a:r>
              <a:rPr lang="en-US" dirty="0" err="1" smtClean="0"/>
              <a:t>Hauer</a:t>
            </a:r>
            <a:r>
              <a:rPr lang="en-US" dirty="0"/>
              <a:t> </a:t>
            </a:r>
            <a:r>
              <a:rPr lang="en-US" dirty="0" smtClean="0"/>
              <a:t>did not find women were less likely to be mentored.</a:t>
            </a:r>
          </a:p>
          <a:p>
            <a:pPr lvl="1"/>
            <a:r>
              <a:rPr lang="en-US" dirty="0" smtClean="0"/>
              <a:t>However, prior studies contradict this.</a:t>
            </a:r>
          </a:p>
          <a:p>
            <a:pPr lvl="2"/>
            <a:endParaRPr lang="en-US" dirty="0" smtClean="0"/>
          </a:p>
        </p:txBody>
      </p:sp>
      <p:sp>
        <p:nvSpPr>
          <p:cNvPr id="13" name="Title 12"/>
          <p:cNvSpPr>
            <a:spLocks noGrp="1"/>
          </p:cNvSpPr>
          <p:nvPr>
            <p:ph type="title"/>
          </p:nvPr>
        </p:nvSpPr>
        <p:spPr/>
        <p:txBody>
          <a:bodyPr/>
          <a:lstStyle/>
          <a:p>
            <a:r>
              <a:rPr lang="en-US" dirty="0" smtClean="0"/>
              <a:t>MENTORING IN MEDICAL LITERATURE</a:t>
            </a:r>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63879" y="1600200"/>
            <a:ext cx="5252242"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6325985" y="6409113"/>
            <a:ext cx="3539239" cy="369332"/>
          </a:xfrm>
          <a:prstGeom prst="rect">
            <a:avLst/>
          </a:prstGeom>
          <a:noFill/>
        </p:spPr>
        <p:txBody>
          <a:bodyPr wrap="none" rtlCol="0">
            <a:spAutoFit/>
          </a:bodyPr>
          <a:lstStyle/>
          <a:p>
            <a:r>
              <a:rPr lang="en-US" dirty="0" smtClean="0"/>
              <a:t>J Natl Med Assoc. 1998;90:681-688.</a:t>
            </a:r>
            <a:endParaRPr lang="en-US" dirty="0"/>
          </a:p>
        </p:txBody>
      </p:sp>
    </p:spTree>
    <p:extLst>
      <p:ext uri="{BB962C8B-B14F-4D97-AF65-F5344CB8AC3E}">
        <p14:creationId xmlns="" xmlns:p14="http://schemas.microsoft.com/office/powerpoint/2010/main" val="35314098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98715" y="1458686"/>
            <a:ext cx="10972800" cy="4709160"/>
          </a:xfrm>
        </p:spPr>
        <p:txBody>
          <a:bodyPr>
            <a:normAutofit/>
          </a:bodyPr>
          <a:lstStyle/>
          <a:p>
            <a:pPr lvl="0"/>
            <a:r>
              <a:rPr lang="en-US" dirty="0" err="1" smtClean="0"/>
              <a:t>DeFilippis</a:t>
            </a:r>
            <a:r>
              <a:rPr lang="en-US" dirty="0" smtClean="0"/>
              <a:t> et al. </a:t>
            </a:r>
          </a:p>
          <a:p>
            <a:pPr lvl="1"/>
            <a:r>
              <a:rPr lang="en-US" dirty="0" smtClean="0"/>
              <a:t>Developed a pilot program with the goal of establishing gender-concordant mentoring. </a:t>
            </a:r>
          </a:p>
          <a:p>
            <a:pPr lvl="1"/>
            <a:r>
              <a:rPr lang="en-US" dirty="0" smtClean="0"/>
              <a:t>Benefits:</a:t>
            </a:r>
          </a:p>
          <a:p>
            <a:pPr lvl="2"/>
            <a:r>
              <a:rPr lang="en-US" dirty="0" smtClean="0"/>
              <a:t>Positive effect in career development.</a:t>
            </a:r>
          </a:p>
          <a:p>
            <a:pPr lvl="2"/>
            <a:r>
              <a:rPr lang="en-US" dirty="0" smtClean="0"/>
              <a:t>Networking.</a:t>
            </a:r>
          </a:p>
          <a:p>
            <a:pPr lvl="1"/>
            <a:r>
              <a:rPr lang="en-US" dirty="0" smtClean="0"/>
              <a:t>Limitations:</a:t>
            </a:r>
          </a:p>
          <a:p>
            <a:pPr lvl="2"/>
            <a:r>
              <a:rPr lang="en-US" dirty="0" smtClean="0"/>
              <a:t>Competing demands on mentor time.</a:t>
            </a:r>
          </a:p>
          <a:p>
            <a:pPr lvl="2"/>
            <a:r>
              <a:rPr lang="en-US" dirty="0" smtClean="0"/>
              <a:t>Limited faculty mentors within fields of interest.</a:t>
            </a:r>
          </a:p>
        </p:txBody>
      </p:sp>
      <p:sp>
        <p:nvSpPr>
          <p:cNvPr id="13" name="Title 12"/>
          <p:cNvSpPr>
            <a:spLocks noGrp="1"/>
          </p:cNvSpPr>
          <p:nvPr>
            <p:ph type="title"/>
          </p:nvPr>
        </p:nvSpPr>
        <p:spPr/>
        <p:txBody>
          <a:bodyPr/>
          <a:lstStyle/>
          <a:p>
            <a:r>
              <a:rPr lang="en-US" dirty="0" smtClean="0"/>
              <a:t>MENTORING WOMEN MEDICAL STUDENTS</a:t>
            </a:r>
            <a:endParaRPr lang="en-US" dirty="0"/>
          </a:p>
        </p:txBody>
      </p:sp>
      <p:sp>
        <p:nvSpPr>
          <p:cNvPr id="2" name="TextBox 1"/>
          <p:cNvSpPr txBox="1"/>
          <p:nvPr/>
        </p:nvSpPr>
        <p:spPr>
          <a:xfrm>
            <a:off x="6607629" y="6390305"/>
            <a:ext cx="3877985" cy="369332"/>
          </a:xfrm>
          <a:prstGeom prst="rect">
            <a:avLst/>
          </a:prstGeom>
          <a:noFill/>
        </p:spPr>
        <p:txBody>
          <a:bodyPr wrap="none" rtlCol="0">
            <a:spAutoFit/>
          </a:bodyPr>
          <a:lstStyle/>
          <a:p>
            <a:r>
              <a:rPr lang="en-US" i="1" dirty="0" smtClean="0"/>
              <a:t>The Clinical Teacher </a:t>
            </a:r>
            <a:r>
              <a:rPr lang="en-US" dirty="0" smtClean="0"/>
              <a:t>(2016) 13:381-382.</a:t>
            </a:r>
            <a:endParaRPr lang="en-US" dirty="0"/>
          </a:p>
        </p:txBody>
      </p:sp>
    </p:spTree>
    <p:extLst>
      <p:ext uri="{BB962C8B-B14F-4D97-AF65-F5344CB8AC3E}">
        <p14:creationId xmlns="" xmlns:p14="http://schemas.microsoft.com/office/powerpoint/2010/main" val="7465813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98715" y="1458686"/>
            <a:ext cx="10972800" cy="4709160"/>
          </a:xfrm>
        </p:spPr>
        <p:txBody>
          <a:bodyPr>
            <a:normAutofit/>
          </a:bodyPr>
          <a:lstStyle/>
          <a:p>
            <a:pPr lvl="0"/>
            <a:r>
              <a:rPr lang="en-US" dirty="0" smtClean="0"/>
              <a:t>Is gender concordance needed in mentoring?</a:t>
            </a:r>
          </a:p>
          <a:p>
            <a:pPr lvl="1"/>
            <a:r>
              <a:rPr lang="en-US" dirty="0" err="1" smtClean="0"/>
              <a:t>Sambujak</a:t>
            </a:r>
            <a:r>
              <a:rPr lang="en-US" dirty="0" smtClean="0"/>
              <a:t> systemic review would argue against it.</a:t>
            </a:r>
          </a:p>
          <a:p>
            <a:pPr lvl="1"/>
            <a:r>
              <a:rPr lang="en-US" dirty="0" smtClean="0"/>
              <a:t>Qualitative study utilizing focus groups:</a:t>
            </a:r>
          </a:p>
          <a:p>
            <a:pPr lvl="2"/>
            <a:r>
              <a:rPr lang="en-US" dirty="0" smtClean="0"/>
              <a:t>Gender concordance not necessary:</a:t>
            </a:r>
          </a:p>
          <a:p>
            <a:pPr lvl="3"/>
            <a:r>
              <a:rPr lang="en-US" dirty="0" smtClean="0"/>
              <a:t>Relational mentoring more important</a:t>
            </a:r>
          </a:p>
          <a:p>
            <a:pPr lvl="3"/>
            <a:r>
              <a:rPr lang="en-US" dirty="0" smtClean="0"/>
              <a:t>Implicit/explicit bias as viewed by mentee and mentor</a:t>
            </a:r>
          </a:p>
          <a:p>
            <a:pPr lvl="3"/>
            <a:r>
              <a:rPr lang="en-US" dirty="0" smtClean="0"/>
              <a:t>The perception of Sponsorship opportunities by men versus women.</a:t>
            </a:r>
          </a:p>
          <a:p>
            <a:pPr lvl="2"/>
            <a:r>
              <a:rPr lang="en-US" dirty="0" smtClean="0"/>
              <a:t>Can a formal mentoring program address these complex issues?</a:t>
            </a:r>
          </a:p>
        </p:txBody>
      </p:sp>
      <p:sp>
        <p:nvSpPr>
          <p:cNvPr id="13" name="Title 12"/>
          <p:cNvSpPr>
            <a:spLocks noGrp="1"/>
          </p:cNvSpPr>
          <p:nvPr>
            <p:ph type="title"/>
          </p:nvPr>
        </p:nvSpPr>
        <p:spPr/>
        <p:txBody>
          <a:bodyPr/>
          <a:lstStyle/>
          <a:p>
            <a:r>
              <a:rPr lang="en-US" dirty="0" smtClean="0"/>
              <a:t>MENTORING WOMEN MEDICAL STUDENTS</a:t>
            </a:r>
            <a:endParaRPr lang="en-US" dirty="0"/>
          </a:p>
        </p:txBody>
      </p:sp>
      <p:sp>
        <p:nvSpPr>
          <p:cNvPr id="3" name="TextBox 2"/>
          <p:cNvSpPr txBox="1"/>
          <p:nvPr/>
        </p:nvSpPr>
        <p:spPr>
          <a:xfrm>
            <a:off x="6433457" y="6433457"/>
            <a:ext cx="5324856" cy="369332"/>
          </a:xfrm>
          <a:prstGeom prst="rect">
            <a:avLst/>
          </a:prstGeom>
          <a:noFill/>
        </p:spPr>
        <p:txBody>
          <a:bodyPr wrap="none" rtlCol="0">
            <a:spAutoFit/>
          </a:bodyPr>
          <a:lstStyle/>
          <a:p>
            <a:r>
              <a:rPr lang="en-US" dirty="0" smtClean="0"/>
              <a:t>Levine et al. </a:t>
            </a:r>
            <a:r>
              <a:rPr lang="en-US" i="1" dirty="0" smtClean="0"/>
              <a:t>Academic Medicine </a:t>
            </a:r>
            <a:r>
              <a:rPr lang="en-US" dirty="0" smtClean="0"/>
              <a:t>(2013) 88(4): 527-534.</a:t>
            </a:r>
            <a:endParaRPr lang="en-US" dirty="0"/>
          </a:p>
        </p:txBody>
      </p:sp>
    </p:spTree>
    <p:extLst>
      <p:ext uri="{BB962C8B-B14F-4D97-AF65-F5344CB8AC3E}">
        <p14:creationId xmlns="" xmlns:p14="http://schemas.microsoft.com/office/powerpoint/2010/main" val="8566821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should it be different?</a:t>
            </a:r>
          </a:p>
          <a:p>
            <a:pPr lvl="1"/>
            <a:r>
              <a:rPr lang="en-US" dirty="0" smtClean="0"/>
              <a:t>What is the role of explicit or implicit bias in addressing students from underrepresented minorities?</a:t>
            </a:r>
          </a:p>
          <a:p>
            <a:pPr lvl="2"/>
            <a:r>
              <a:rPr lang="en-US" dirty="0" smtClean="0"/>
              <a:t>Diversity of students, residents and faculty is an issue at many academic medical centers.</a:t>
            </a:r>
          </a:p>
          <a:p>
            <a:pPr lvl="1"/>
            <a:r>
              <a:rPr lang="en-US" dirty="0" smtClean="0"/>
              <a:t>Is it possible that URM medical students are treated differently in mentoring relationships?</a:t>
            </a:r>
          </a:p>
          <a:p>
            <a:pPr lvl="2"/>
            <a:r>
              <a:rPr lang="en-US" dirty="0" smtClean="0"/>
              <a:t>Abstract Liberalism</a:t>
            </a:r>
          </a:p>
          <a:p>
            <a:pPr lvl="2"/>
            <a:r>
              <a:rPr lang="en-US" dirty="0" smtClean="0"/>
              <a:t>Naturalization</a:t>
            </a:r>
          </a:p>
          <a:p>
            <a:pPr lvl="2"/>
            <a:r>
              <a:rPr lang="en-US" dirty="0" smtClean="0"/>
              <a:t>Cultural Racism</a:t>
            </a:r>
          </a:p>
          <a:p>
            <a:pPr lvl="2"/>
            <a:r>
              <a:rPr lang="en-US" dirty="0" smtClean="0"/>
              <a:t>Minimization of racism</a:t>
            </a:r>
            <a:endParaRPr lang="en-US" dirty="0"/>
          </a:p>
        </p:txBody>
      </p:sp>
      <p:sp>
        <p:nvSpPr>
          <p:cNvPr id="3" name="Title 2"/>
          <p:cNvSpPr>
            <a:spLocks noGrp="1"/>
          </p:cNvSpPr>
          <p:nvPr>
            <p:ph type="title"/>
          </p:nvPr>
        </p:nvSpPr>
        <p:spPr/>
        <p:txBody>
          <a:bodyPr/>
          <a:lstStyle/>
          <a:p>
            <a:r>
              <a:rPr lang="en-US" dirty="0" smtClean="0"/>
              <a:t>MENTORING URM</a:t>
            </a:r>
            <a:endParaRPr lang="en-US" dirty="0"/>
          </a:p>
        </p:txBody>
      </p:sp>
      <p:sp>
        <p:nvSpPr>
          <p:cNvPr id="4" name="TextBox 3"/>
          <p:cNvSpPr txBox="1"/>
          <p:nvPr/>
        </p:nvSpPr>
        <p:spPr>
          <a:xfrm>
            <a:off x="5660571" y="6259286"/>
            <a:ext cx="6261522" cy="276999"/>
          </a:xfrm>
          <a:prstGeom prst="rect">
            <a:avLst/>
          </a:prstGeom>
          <a:noFill/>
        </p:spPr>
        <p:txBody>
          <a:bodyPr wrap="none" rtlCol="0">
            <a:spAutoFit/>
          </a:bodyPr>
          <a:lstStyle/>
          <a:p>
            <a:r>
              <a:rPr lang="en-US" sz="1200" dirty="0" smtClean="0"/>
              <a:t>McCoy, Winkle-Wagner and </a:t>
            </a:r>
            <a:r>
              <a:rPr lang="en-US" sz="1200" dirty="0" err="1" smtClean="0"/>
              <a:t>Luedke</a:t>
            </a:r>
            <a:r>
              <a:rPr lang="en-US" sz="1200" dirty="0" smtClean="0"/>
              <a:t> (2015) </a:t>
            </a:r>
            <a:r>
              <a:rPr lang="en-US" sz="1200" i="1" dirty="0" smtClean="0"/>
              <a:t>Journal of Diversity in Higher Education </a:t>
            </a:r>
            <a:r>
              <a:rPr lang="en-US" sz="1200" dirty="0" smtClean="0"/>
              <a:t>. 8(4); 225-242</a:t>
            </a:r>
            <a:endParaRPr lang="en-US" sz="1200" dirty="0"/>
          </a:p>
        </p:txBody>
      </p:sp>
    </p:spTree>
    <p:extLst>
      <p:ext uri="{BB962C8B-B14F-4D97-AF65-F5344CB8AC3E}">
        <p14:creationId xmlns="" xmlns:p14="http://schemas.microsoft.com/office/powerpoint/2010/main" val="1798724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err="1" smtClean="0"/>
              <a:t>Zuzuárregui</a:t>
            </a:r>
            <a:r>
              <a:rPr lang="en-US" dirty="0" smtClean="0"/>
              <a:t> and </a:t>
            </a:r>
            <a:r>
              <a:rPr lang="en-US" dirty="0" err="1" smtClean="0"/>
              <a:t>Hohler</a:t>
            </a:r>
            <a:r>
              <a:rPr lang="en-US" dirty="0" smtClean="0"/>
              <a:t> (2015):</a:t>
            </a:r>
          </a:p>
          <a:p>
            <a:pPr lvl="1"/>
            <a:r>
              <a:rPr lang="en-US" dirty="0" smtClean="0"/>
              <a:t>CORTEX (Comprehensive Opportunities for Research and Teaching Experience)</a:t>
            </a:r>
          </a:p>
          <a:p>
            <a:pPr lvl="1"/>
            <a:r>
              <a:rPr lang="en-US" dirty="0" smtClean="0"/>
              <a:t>Formal Mentoring Program</a:t>
            </a:r>
          </a:p>
          <a:p>
            <a:pPr lvl="2"/>
            <a:r>
              <a:rPr lang="en-US" dirty="0" smtClean="0"/>
              <a:t>Boston University</a:t>
            </a:r>
          </a:p>
          <a:p>
            <a:pPr lvl="2"/>
            <a:r>
              <a:rPr lang="en-US" dirty="0" smtClean="0"/>
              <a:t>Efforts of one faculty member over 5 years</a:t>
            </a:r>
          </a:p>
          <a:p>
            <a:pPr lvl="3"/>
            <a:r>
              <a:rPr lang="en-US" dirty="0" smtClean="0"/>
              <a:t>Recruited Resident </a:t>
            </a:r>
            <a:r>
              <a:rPr lang="en-US" dirty="0" err="1" smtClean="0"/>
              <a:t>yr</a:t>
            </a:r>
            <a:r>
              <a:rPr lang="en-US" dirty="0" smtClean="0"/>
              <a:t> 3</a:t>
            </a:r>
          </a:p>
          <a:p>
            <a:pPr lvl="3"/>
            <a:r>
              <a:rPr lang="en-US" dirty="0" smtClean="0"/>
              <a:t>Recruited students </a:t>
            </a:r>
            <a:r>
              <a:rPr lang="en-US" dirty="0" err="1" smtClean="0"/>
              <a:t>yr</a:t>
            </a:r>
            <a:r>
              <a:rPr lang="en-US" dirty="0" smtClean="0"/>
              <a:t> 3</a:t>
            </a:r>
          </a:p>
          <a:p>
            <a:pPr lvl="3"/>
            <a:endParaRPr lang="en-US" dirty="0" smtClean="0"/>
          </a:p>
          <a:p>
            <a:pPr marL="905256" lvl="2" indent="0">
              <a:buNone/>
            </a:pPr>
            <a:endParaRPr lang="en-US" dirty="0" smtClean="0"/>
          </a:p>
        </p:txBody>
      </p:sp>
      <p:sp>
        <p:nvSpPr>
          <p:cNvPr id="13" name="Title 12"/>
          <p:cNvSpPr>
            <a:spLocks noGrp="1"/>
          </p:cNvSpPr>
          <p:nvPr>
            <p:ph type="title"/>
          </p:nvPr>
        </p:nvSpPr>
        <p:spPr/>
        <p:txBody>
          <a:bodyPr/>
          <a:lstStyle/>
          <a:p>
            <a:r>
              <a:rPr lang="en-US" dirty="0" smtClean="0"/>
              <a:t>MENTORING STUDENTS IN NEUROLOGY</a:t>
            </a:r>
            <a:endParaRPr lang="en-US" dirty="0"/>
          </a:p>
        </p:txBody>
      </p:sp>
      <p:sp>
        <p:nvSpPr>
          <p:cNvPr id="4" name="TextBox 3"/>
          <p:cNvSpPr txBox="1"/>
          <p:nvPr/>
        </p:nvSpPr>
        <p:spPr>
          <a:xfrm>
            <a:off x="6251171" y="6400800"/>
            <a:ext cx="3237874" cy="369332"/>
          </a:xfrm>
          <a:prstGeom prst="rect">
            <a:avLst/>
          </a:prstGeom>
          <a:noFill/>
        </p:spPr>
        <p:txBody>
          <a:bodyPr wrap="none" rtlCol="0">
            <a:spAutoFit/>
          </a:bodyPr>
          <a:lstStyle/>
          <a:p>
            <a:r>
              <a:rPr lang="en-US" i="1" dirty="0" smtClean="0"/>
              <a:t>Neurology</a:t>
            </a:r>
            <a:r>
              <a:rPr lang="en-US" dirty="0" smtClean="0"/>
              <a:t> (2015); 84:2372-2376</a:t>
            </a:r>
            <a:endParaRPr lang="en-US" dirty="0"/>
          </a:p>
        </p:txBody>
      </p:sp>
    </p:spTree>
    <p:extLst>
      <p:ext uri="{BB962C8B-B14F-4D97-AF65-F5344CB8AC3E}">
        <p14:creationId xmlns="" xmlns:p14="http://schemas.microsoft.com/office/powerpoint/2010/main" val="7854784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 xmlns:p14="http://schemas.microsoft.com/office/powerpoint/2010/main" val="3014800110"/>
              </p:ext>
            </p:extLst>
          </p:nvPr>
        </p:nvGraphicFramePr>
        <p:xfrm>
          <a:off x="6197600" y="1600200"/>
          <a:ext cx="5384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p:cNvSpPr>
            <a:spLocks noGrp="1"/>
          </p:cNvSpPr>
          <p:nvPr>
            <p:ph sz="half" idx="1"/>
          </p:nvPr>
        </p:nvSpPr>
        <p:spPr/>
        <p:txBody>
          <a:bodyPr/>
          <a:lstStyle/>
          <a:p>
            <a:pPr lvl="0"/>
            <a:r>
              <a:rPr lang="en-US" dirty="0" smtClean="0"/>
              <a:t>CORTEX</a:t>
            </a:r>
          </a:p>
          <a:p>
            <a:pPr lvl="1"/>
            <a:r>
              <a:rPr lang="en-US" dirty="0" smtClean="0"/>
              <a:t>Well designed intervention</a:t>
            </a:r>
          </a:p>
          <a:p>
            <a:pPr lvl="1"/>
            <a:r>
              <a:rPr lang="en-US" dirty="0" smtClean="0"/>
              <a:t>Significant efforts on the part of one faculty member and resident</a:t>
            </a:r>
          </a:p>
          <a:p>
            <a:pPr lvl="2"/>
            <a:r>
              <a:rPr lang="en-US" dirty="0" smtClean="0"/>
              <a:t>15 </a:t>
            </a:r>
            <a:r>
              <a:rPr lang="en-US" dirty="0" err="1" smtClean="0"/>
              <a:t>hrs</a:t>
            </a:r>
            <a:r>
              <a:rPr lang="en-US" dirty="0" smtClean="0"/>
              <a:t> of academic time per month per individual</a:t>
            </a:r>
            <a:endParaRPr lang="en-US" dirty="0"/>
          </a:p>
          <a:p>
            <a:pPr lvl="1"/>
            <a:endParaRPr lang="en-US" dirty="0"/>
          </a:p>
        </p:txBody>
      </p:sp>
      <p:sp>
        <p:nvSpPr>
          <p:cNvPr id="2" name="Title 1"/>
          <p:cNvSpPr>
            <a:spLocks noGrp="1"/>
          </p:cNvSpPr>
          <p:nvPr>
            <p:ph type="title"/>
          </p:nvPr>
        </p:nvSpPr>
        <p:spPr/>
        <p:txBody>
          <a:bodyPr/>
          <a:lstStyle/>
          <a:p>
            <a:r>
              <a:rPr lang="en-US" dirty="0"/>
              <a:t>MENTORING STUDENTS IN NEUROLOGY</a:t>
            </a:r>
          </a:p>
        </p:txBody>
      </p:sp>
      <p:sp>
        <p:nvSpPr>
          <p:cNvPr id="3" name="TextBox 2"/>
          <p:cNvSpPr txBox="1"/>
          <p:nvPr/>
        </p:nvSpPr>
        <p:spPr>
          <a:xfrm>
            <a:off x="6251171" y="6400800"/>
            <a:ext cx="3237874" cy="369332"/>
          </a:xfrm>
          <a:prstGeom prst="rect">
            <a:avLst/>
          </a:prstGeom>
          <a:noFill/>
        </p:spPr>
        <p:txBody>
          <a:bodyPr wrap="none" rtlCol="0">
            <a:spAutoFit/>
          </a:bodyPr>
          <a:lstStyle/>
          <a:p>
            <a:r>
              <a:rPr lang="en-US" i="1" dirty="0" smtClean="0"/>
              <a:t>Neurology</a:t>
            </a:r>
            <a:r>
              <a:rPr lang="en-US" dirty="0" smtClean="0"/>
              <a:t> (2015); 84:2372-2376</a:t>
            </a:r>
            <a:endParaRPr lang="en-US" dirty="0"/>
          </a:p>
        </p:txBody>
      </p:sp>
    </p:spTree>
    <p:extLst>
      <p:ext uri="{BB962C8B-B14F-4D97-AF65-F5344CB8AC3E}">
        <p14:creationId xmlns="" xmlns:p14="http://schemas.microsoft.com/office/powerpoint/2010/main" val="3329778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364461194"/>
              </p:ext>
            </p:extLst>
          </p:nvPr>
        </p:nvGraphicFramePr>
        <p:xfrm>
          <a:off x="609600" y="1600200"/>
          <a:ext cx="10972800"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OUTCOMES</a:t>
            </a:r>
            <a:endParaRPr lang="en-US" dirty="0"/>
          </a:p>
        </p:txBody>
      </p:sp>
      <p:sp>
        <p:nvSpPr>
          <p:cNvPr id="4" name="TextBox 3"/>
          <p:cNvSpPr txBox="1"/>
          <p:nvPr/>
        </p:nvSpPr>
        <p:spPr>
          <a:xfrm>
            <a:off x="6251171" y="6400800"/>
            <a:ext cx="4594784" cy="369332"/>
          </a:xfrm>
          <a:prstGeom prst="rect">
            <a:avLst/>
          </a:prstGeom>
          <a:noFill/>
        </p:spPr>
        <p:txBody>
          <a:bodyPr wrap="none" rtlCol="0">
            <a:spAutoFit/>
          </a:bodyPr>
          <a:lstStyle/>
          <a:p>
            <a:r>
              <a:rPr lang="en-US" dirty="0" smtClean="0"/>
              <a:t>Adapted from </a:t>
            </a:r>
            <a:r>
              <a:rPr lang="en-US" i="1" dirty="0" smtClean="0"/>
              <a:t>Neurology</a:t>
            </a:r>
            <a:r>
              <a:rPr lang="en-US" dirty="0" smtClean="0"/>
              <a:t> (2015); 84:2372-2376</a:t>
            </a:r>
            <a:endParaRPr lang="en-US" dirty="0"/>
          </a:p>
        </p:txBody>
      </p:sp>
    </p:spTree>
    <p:extLst>
      <p:ext uri="{BB962C8B-B14F-4D97-AF65-F5344CB8AC3E}">
        <p14:creationId xmlns="" xmlns:p14="http://schemas.microsoft.com/office/powerpoint/2010/main" val="31911027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4979" y="2362201"/>
            <a:ext cx="5389033" cy="3763963"/>
          </a:xfrm>
        </p:spPr>
        <p:txBody>
          <a:bodyPr/>
          <a:lstStyle/>
          <a:p>
            <a:r>
              <a:rPr lang="en-US" dirty="0" smtClean="0"/>
              <a:t>Avoid Decisions</a:t>
            </a:r>
          </a:p>
          <a:p>
            <a:r>
              <a:rPr lang="en-US" dirty="0" smtClean="0"/>
              <a:t>Rely on mentor only</a:t>
            </a:r>
          </a:p>
          <a:p>
            <a:r>
              <a:rPr lang="en-US" dirty="0" smtClean="0"/>
              <a:t>Give in </a:t>
            </a:r>
          </a:p>
          <a:p>
            <a:pPr marL="137160" indent="0">
              <a:buNone/>
            </a:pPr>
            <a:endParaRPr lang="en-US" dirty="0"/>
          </a:p>
        </p:txBody>
      </p:sp>
      <p:sp>
        <p:nvSpPr>
          <p:cNvPr id="5" name="Text Placeholder 4"/>
          <p:cNvSpPr>
            <a:spLocks noGrp="1"/>
          </p:cNvSpPr>
          <p:nvPr>
            <p:ph type="body" sz="half" idx="3"/>
          </p:nvPr>
        </p:nvSpPr>
        <p:spPr/>
        <p:txBody>
          <a:bodyPr>
            <a:normAutofit/>
          </a:bodyPr>
          <a:lstStyle/>
          <a:p>
            <a:r>
              <a:rPr lang="en-US" dirty="0" smtClean="0"/>
              <a:t>Don’t</a:t>
            </a:r>
          </a:p>
        </p:txBody>
      </p:sp>
      <p:sp>
        <p:nvSpPr>
          <p:cNvPr id="2" name="Content Placeholder 1"/>
          <p:cNvSpPr>
            <a:spLocks noGrp="1"/>
          </p:cNvSpPr>
          <p:nvPr>
            <p:ph sz="quarter" idx="2"/>
          </p:nvPr>
        </p:nvSpPr>
        <p:spPr/>
        <p:txBody>
          <a:bodyPr/>
          <a:lstStyle/>
          <a:p>
            <a:r>
              <a:rPr lang="en-US" dirty="0" smtClean="0"/>
              <a:t>Develop a set of personal goals</a:t>
            </a:r>
          </a:p>
          <a:p>
            <a:r>
              <a:rPr lang="en-US" dirty="0" smtClean="0"/>
              <a:t>Proactively seek to interact with potential mentors</a:t>
            </a:r>
          </a:p>
          <a:p>
            <a:r>
              <a:rPr lang="en-US" dirty="0" smtClean="0"/>
              <a:t>Follow through</a:t>
            </a:r>
          </a:p>
          <a:p>
            <a:r>
              <a:rPr lang="en-US" dirty="0" smtClean="0"/>
              <a:t>Accept challenge and feedback</a:t>
            </a:r>
          </a:p>
          <a:p>
            <a:r>
              <a:rPr lang="en-US" dirty="0" smtClean="0"/>
              <a:t>Reassess</a:t>
            </a:r>
          </a:p>
          <a:p>
            <a:endParaRPr lang="en-US" dirty="0"/>
          </a:p>
        </p:txBody>
      </p:sp>
      <p:sp>
        <p:nvSpPr>
          <p:cNvPr id="4" name="Text Placeholder 3"/>
          <p:cNvSpPr>
            <a:spLocks noGrp="1"/>
          </p:cNvSpPr>
          <p:nvPr>
            <p:ph type="body" idx="1"/>
          </p:nvPr>
        </p:nvSpPr>
        <p:spPr/>
        <p:txBody>
          <a:bodyPr/>
          <a:lstStyle/>
          <a:p>
            <a:r>
              <a:rPr lang="en-US" dirty="0" smtClean="0"/>
              <a:t>DO</a:t>
            </a:r>
            <a:endParaRPr lang="en-US" dirty="0"/>
          </a:p>
        </p:txBody>
      </p:sp>
      <p:sp>
        <p:nvSpPr>
          <p:cNvPr id="3" name="Title 2"/>
          <p:cNvSpPr>
            <a:spLocks noGrp="1"/>
          </p:cNvSpPr>
          <p:nvPr>
            <p:ph type="title"/>
          </p:nvPr>
        </p:nvSpPr>
        <p:spPr/>
        <p:txBody>
          <a:bodyPr/>
          <a:lstStyle/>
          <a:p>
            <a:r>
              <a:rPr lang="en-US" dirty="0" smtClean="0"/>
              <a:t>MEDICAL STUDENTS SEEKING MENTORING</a:t>
            </a:r>
            <a:endParaRPr lang="en-US" dirty="0"/>
          </a:p>
        </p:txBody>
      </p:sp>
      <p:sp>
        <p:nvSpPr>
          <p:cNvPr id="7" name="TextBox 6"/>
          <p:cNvSpPr txBox="1"/>
          <p:nvPr/>
        </p:nvSpPr>
        <p:spPr>
          <a:xfrm>
            <a:off x="4202885" y="6367244"/>
            <a:ext cx="7815986" cy="369332"/>
          </a:xfrm>
          <a:prstGeom prst="rect">
            <a:avLst/>
          </a:prstGeom>
          <a:noFill/>
        </p:spPr>
        <p:txBody>
          <a:bodyPr wrap="none" rtlCol="0">
            <a:spAutoFit/>
          </a:bodyPr>
          <a:lstStyle/>
          <a:p>
            <a:r>
              <a:rPr lang="en-US" dirty="0" smtClean="0"/>
              <a:t>Rose GL, </a:t>
            </a:r>
            <a:r>
              <a:rPr lang="en-US" dirty="0" err="1" smtClean="0"/>
              <a:t>Rukstalis</a:t>
            </a:r>
            <a:r>
              <a:rPr lang="en-US" dirty="0" smtClean="0"/>
              <a:t> MR and </a:t>
            </a:r>
            <a:r>
              <a:rPr lang="en-US" dirty="0" err="1" smtClean="0"/>
              <a:t>Schuckit</a:t>
            </a:r>
            <a:r>
              <a:rPr lang="en-US" dirty="0" smtClean="0"/>
              <a:t> MA (2005). </a:t>
            </a:r>
            <a:r>
              <a:rPr lang="en-US" i="1" dirty="0" smtClean="0"/>
              <a:t>Academic Medicine </a:t>
            </a:r>
            <a:r>
              <a:rPr lang="en-US" dirty="0" smtClean="0"/>
              <a:t>80(4) 344-348</a:t>
            </a:r>
            <a:endParaRPr lang="en-US" dirty="0"/>
          </a:p>
        </p:txBody>
      </p:sp>
    </p:spTree>
    <p:extLst>
      <p:ext uri="{BB962C8B-B14F-4D97-AF65-F5344CB8AC3E}">
        <p14:creationId xmlns="" xmlns:p14="http://schemas.microsoft.com/office/powerpoint/2010/main" val="20983084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smtClean="0"/>
              <a:t>None</a:t>
            </a:r>
          </a:p>
        </p:txBody>
      </p:sp>
      <p:sp>
        <p:nvSpPr>
          <p:cNvPr id="13" name="Title 12"/>
          <p:cNvSpPr>
            <a:spLocks noGrp="1"/>
          </p:cNvSpPr>
          <p:nvPr>
            <p:ph type="title"/>
          </p:nvPr>
        </p:nvSpPr>
        <p:spPr/>
        <p:txBody>
          <a:bodyPr/>
          <a:lstStyle/>
          <a:p>
            <a:r>
              <a:rPr lang="en-US" dirty="0" smtClean="0"/>
              <a:t>Disclosures</a:t>
            </a:r>
            <a:endParaRPr lang="en-US" dirty="0"/>
          </a:p>
        </p:txBody>
      </p:sp>
    </p:spTree>
    <p:extLst>
      <p:ext uri="{BB962C8B-B14F-4D97-AF65-F5344CB8AC3E}">
        <p14:creationId xmlns="" xmlns:p14="http://schemas.microsoft.com/office/powerpoint/2010/main" val="435519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US" dirty="0" smtClean="0"/>
              <a:t>Promote own agenda</a:t>
            </a:r>
          </a:p>
          <a:p>
            <a:r>
              <a:rPr lang="en-US" dirty="0" smtClean="0"/>
              <a:t>Take credit </a:t>
            </a:r>
            <a:endParaRPr lang="en-US" dirty="0"/>
          </a:p>
        </p:txBody>
      </p:sp>
      <p:sp>
        <p:nvSpPr>
          <p:cNvPr id="3" name="Text Placeholder 2"/>
          <p:cNvSpPr>
            <a:spLocks noGrp="1"/>
          </p:cNvSpPr>
          <p:nvPr>
            <p:ph type="body" sz="half" idx="3"/>
          </p:nvPr>
        </p:nvSpPr>
        <p:spPr/>
        <p:txBody>
          <a:bodyPr/>
          <a:lstStyle/>
          <a:p>
            <a:r>
              <a:rPr lang="en-US" dirty="0" err="1" smtClean="0"/>
              <a:t>Don’T</a:t>
            </a:r>
            <a:endParaRPr lang="en-US" dirty="0"/>
          </a:p>
        </p:txBody>
      </p:sp>
      <p:sp>
        <p:nvSpPr>
          <p:cNvPr id="4" name="Content Placeholder 3"/>
          <p:cNvSpPr>
            <a:spLocks noGrp="1"/>
          </p:cNvSpPr>
          <p:nvPr>
            <p:ph sz="quarter" idx="2"/>
          </p:nvPr>
        </p:nvSpPr>
        <p:spPr/>
        <p:txBody>
          <a:bodyPr/>
          <a:lstStyle/>
          <a:p>
            <a:r>
              <a:rPr lang="en-US" dirty="0" smtClean="0"/>
              <a:t>Be available</a:t>
            </a:r>
          </a:p>
          <a:p>
            <a:r>
              <a:rPr lang="en-US" dirty="0" smtClean="0"/>
              <a:t>Active Listener</a:t>
            </a:r>
          </a:p>
          <a:p>
            <a:r>
              <a:rPr lang="en-US" dirty="0" smtClean="0"/>
              <a:t>Ask questions rather than problem solve</a:t>
            </a:r>
          </a:p>
          <a:p>
            <a:r>
              <a:rPr lang="en-US" dirty="0" smtClean="0"/>
              <a:t>Track progress</a:t>
            </a:r>
          </a:p>
          <a:p>
            <a:r>
              <a:rPr lang="en-US" dirty="0" smtClean="0"/>
              <a:t>Give feedback</a:t>
            </a:r>
          </a:p>
          <a:p>
            <a:r>
              <a:rPr lang="en-US" dirty="0" smtClean="0"/>
              <a:t>Be flexible to the needs of the mentee</a:t>
            </a:r>
            <a:endParaRPr lang="en-US" dirty="0"/>
          </a:p>
        </p:txBody>
      </p:sp>
      <p:sp>
        <p:nvSpPr>
          <p:cNvPr id="5" name="Text Placeholder 4"/>
          <p:cNvSpPr>
            <a:spLocks noGrp="1"/>
          </p:cNvSpPr>
          <p:nvPr>
            <p:ph type="body" idx="1"/>
          </p:nvPr>
        </p:nvSpPr>
        <p:spPr/>
        <p:txBody>
          <a:bodyPr/>
          <a:lstStyle/>
          <a:p>
            <a:r>
              <a:rPr lang="en-US" dirty="0" smtClean="0"/>
              <a:t>Do</a:t>
            </a:r>
            <a:endParaRPr lang="en-US" dirty="0"/>
          </a:p>
        </p:txBody>
      </p:sp>
      <p:sp>
        <p:nvSpPr>
          <p:cNvPr id="6" name="Title 5"/>
          <p:cNvSpPr>
            <a:spLocks noGrp="1"/>
          </p:cNvSpPr>
          <p:nvPr>
            <p:ph type="title"/>
          </p:nvPr>
        </p:nvSpPr>
        <p:spPr/>
        <p:txBody>
          <a:bodyPr/>
          <a:lstStyle/>
          <a:p>
            <a:r>
              <a:rPr lang="en-US" dirty="0" smtClean="0"/>
              <a:t>MENTOR</a:t>
            </a:r>
            <a:endParaRPr lang="en-US" dirty="0"/>
          </a:p>
        </p:txBody>
      </p:sp>
      <p:sp>
        <p:nvSpPr>
          <p:cNvPr id="7" name="TextBox 6"/>
          <p:cNvSpPr txBox="1"/>
          <p:nvPr/>
        </p:nvSpPr>
        <p:spPr>
          <a:xfrm>
            <a:off x="4202885" y="6367244"/>
            <a:ext cx="7815986" cy="369332"/>
          </a:xfrm>
          <a:prstGeom prst="rect">
            <a:avLst/>
          </a:prstGeom>
          <a:noFill/>
        </p:spPr>
        <p:txBody>
          <a:bodyPr wrap="none" rtlCol="0">
            <a:spAutoFit/>
          </a:bodyPr>
          <a:lstStyle/>
          <a:p>
            <a:r>
              <a:rPr lang="en-US" dirty="0" smtClean="0"/>
              <a:t>Rose GL, </a:t>
            </a:r>
            <a:r>
              <a:rPr lang="en-US" dirty="0" err="1" smtClean="0"/>
              <a:t>Rukstalis</a:t>
            </a:r>
            <a:r>
              <a:rPr lang="en-US" dirty="0" smtClean="0"/>
              <a:t> MR and </a:t>
            </a:r>
            <a:r>
              <a:rPr lang="en-US" dirty="0" err="1" smtClean="0"/>
              <a:t>Schuckit</a:t>
            </a:r>
            <a:r>
              <a:rPr lang="en-US" dirty="0" smtClean="0"/>
              <a:t> MA (2005). </a:t>
            </a:r>
            <a:r>
              <a:rPr lang="en-US" i="1" dirty="0" smtClean="0"/>
              <a:t>Academic Medicine </a:t>
            </a:r>
            <a:r>
              <a:rPr lang="en-US" dirty="0" smtClean="0"/>
              <a:t>80(4) 344-348</a:t>
            </a:r>
            <a:endParaRPr lang="en-US" dirty="0"/>
          </a:p>
        </p:txBody>
      </p:sp>
    </p:spTree>
    <p:extLst>
      <p:ext uri="{BB962C8B-B14F-4D97-AF65-F5344CB8AC3E}">
        <p14:creationId xmlns="" xmlns:p14="http://schemas.microsoft.com/office/powerpoint/2010/main" val="26666738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Create Safety</a:t>
            </a:r>
          </a:p>
          <a:p>
            <a:pPr lvl="1"/>
            <a:r>
              <a:rPr lang="en-US" dirty="0" smtClean="0"/>
              <a:t>Be mindful of the potential power differential</a:t>
            </a:r>
          </a:p>
          <a:p>
            <a:pPr lvl="1"/>
            <a:r>
              <a:rPr lang="en-US" dirty="0" smtClean="0"/>
              <a:t>Be mindful of potential differences or pitfalls:</a:t>
            </a:r>
          </a:p>
          <a:p>
            <a:pPr lvl="2"/>
            <a:r>
              <a:rPr lang="en-US" dirty="0" err="1" smtClean="0"/>
              <a:t>Colorblinding</a:t>
            </a:r>
            <a:endParaRPr lang="en-US" dirty="0" smtClean="0"/>
          </a:p>
          <a:p>
            <a:pPr lvl="2"/>
            <a:r>
              <a:rPr lang="en-US" dirty="0" smtClean="0"/>
              <a:t>Generational differences</a:t>
            </a:r>
          </a:p>
          <a:p>
            <a:pPr lvl="2"/>
            <a:r>
              <a:rPr lang="en-US" dirty="0" smtClean="0"/>
              <a:t>Gender biases</a:t>
            </a:r>
          </a:p>
          <a:p>
            <a:pPr lvl="1"/>
            <a:r>
              <a:rPr lang="en-US" dirty="0" smtClean="0"/>
              <a:t>Acknowledge these pitfalls if possible:</a:t>
            </a:r>
          </a:p>
          <a:p>
            <a:pPr lvl="2"/>
            <a:r>
              <a:rPr lang="en-US" dirty="0" smtClean="0"/>
              <a:t>If difficult topics need to be broached, consider how that is occurring</a:t>
            </a:r>
          </a:p>
          <a:p>
            <a:pPr lvl="2"/>
            <a:r>
              <a:rPr lang="en-US" dirty="0" smtClean="0"/>
              <a:t>“How” may be more important than the “what”</a:t>
            </a:r>
          </a:p>
          <a:p>
            <a:pPr lvl="1"/>
            <a:r>
              <a:rPr lang="en-US" dirty="0" smtClean="0"/>
              <a:t>Mindfulness of our responses</a:t>
            </a:r>
            <a:endParaRPr lang="en-US" dirty="0"/>
          </a:p>
        </p:txBody>
      </p:sp>
      <p:sp>
        <p:nvSpPr>
          <p:cNvPr id="7" name="Title 6"/>
          <p:cNvSpPr>
            <a:spLocks noGrp="1"/>
          </p:cNvSpPr>
          <p:nvPr>
            <p:ph type="title"/>
          </p:nvPr>
        </p:nvSpPr>
        <p:spPr/>
        <p:txBody>
          <a:bodyPr/>
          <a:lstStyle/>
          <a:p>
            <a:r>
              <a:rPr lang="en-US" dirty="0" smtClean="0"/>
              <a:t>SPECIFIC SKILLS FOR MENTORS TO WORK ON</a:t>
            </a:r>
            <a:endParaRPr lang="en-US" dirty="0"/>
          </a:p>
        </p:txBody>
      </p:sp>
      <p:sp>
        <p:nvSpPr>
          <p:cNvPr id="2" name="TextBox 1"/>
          <p:cNvSpPr txBox="1"/>
          <p:nvPr/>
        </p:nvSpPr>
        <p:spPr>
          <a:xfrm>
            <a:off x="5226341" y="6367136"/>
            <a:ext cx="6814943" cy="369332"/>
          </a:xfrm>
          <a:prstGeom prst="rect">
            <a:avLst/>
          </a:prstGeom>
          <a:noFill/>
        </p:spPr>
        <p:txBody>
          <a:bodyPr wrap="none" rtlCol="0">
            <a:spAutoFit/>
          </a:bodyPr>
          <a:lstStyle/>
          <a:p>
            <a:r>
              <a:rPr lang="en-US" dirty="0" smtClean="0"/>
              <a:t>Bickel J and Rosenthal SL (2011) </a:t>
            </a:r>
            <a:r>
              <a:rPr lang="en-US" i="1" dirty="0" smtClean="0"/>
              <a:t>Academic Medicine</a:t>
            </a:r>
            <a:r>
              <a:rPr lang="en-US" dirty="0" smtClean="0"/>
              <a:t> 86(10);1229-1234 </a:t>
            </a:r>
            <a:endParaRPr lang="en-US" dirty="0"/>
          </a:p>
        </p:txBody>
      </p:sp>
    </p:spTree>
    <p:extLst>
      <p:ext uri="{BB962C8B-B14F-4D97-AF65-F5344CB8AC3E}">
        <p14:creationId xmlns="" xmlns:p14="http://schemas.microsoft.com/office/powerpoint/2010/main" val="36682672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2" descr="C:\Users\ges3b\AppData\Local\Microsoft\Windows\Temporary Internet Files\Content.Outlook\MVFMPS4T\IMG_1867.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89526" y="556921"/>
            <a:ext cx="7787087" cy="58419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55550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2"/>
            <p:extLst>
              <p:ext uri="{D42A27DB-BD31-4B8C-83A1-F6EECF244321}">
                <p14:modId xmlns="" xmlns:p14="http://schemas.microsoft.com/office/powerpoint/2010/main" val="2135388062"/>
              </p:ext>
            </p:extLst>
          </p:nvPr>
        </p:nvGraphicFramePr>
        <p:xfrm>
          <a:off x="624113" y="1175658"/>
          <a:ext cx="3436258" cy="2620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1"/>
            <p:extLst>
              <p:ext uri="{D42A27DB-BD31-4B8C-83A1-F6EECF244321}">
                <p14:modId xmlns="" xmlns:p14="http://schemas.microsoft.com/office/powerpoint/2010/main" val="1410867668"/>
              </p:ext>
            </p:extLst>
          </p:nvPr>
        </p:nvGraphicFramePr>
        <p:xfrm>
          <a:off x="1817915" y="3635830"/>
          <a:ext cx="3483427" cy="2743202"/>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2"/>
          <p:cNvSpPr>
            <a:spLocks noGrp="1"/>
          </p:cNvSpPr>
          <p:nvPr>
            <p:ph type="title"/>
          </p:nvPr>
        </p:nvSpPr>
        <p:spPr/>
        <p:txBody>
          <a:bodyPr/>
          <a:lstStyle/>
          <a:p>
            <a:r>
              <a:rPr lang="en-US" dirty="0" smtClean="0"/>
              <a:t>MEDICAL STUDENTS AT UVA</a:t>
            </a:r>
            <a:endParaRPr lang="en-US" dirty="0"/>
          </a:p>
        </p:txBody>
      </p:sp>
      <p:graphicFrame>
        <p:nvGraphicFramePr>
          <p:cNvPr id="5" name="Chart 4"/>
          <p:cNvGraphicFramePr/>
          <p:nvPr>
            <p:extLst>
              <p:ext uri="{D42A27DB-BD31-4B8C-83A1-F6EECF244321}">
                <p14:modId xmlns="" xmlns:p14="http://schemas.microsoft.com/office/powerpoint/2010/main" val="1377888928"/>
              </p:ext>
            </p:extLst>
          </p:nvPr>
        </p:nvGraphicFramePr>
        <p:xfrm>
          <a:off x="8542176" y="3646715"/>
          <a:ext cx="3355910" cy="26766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p:cNvGraphicFramePr/>
          <p:nvPr>
            <p:extLst>
              <p:ext uri="{D42A27DB-BD31-4B8C-83A1-F6EECF244321}">
                <p14:modId xmlns="" xmlns:p14="http://schemas.microsoft.com/office/powerpoint/2010/main" val="350112686"/>
              </p:ext>
            </p:extLst>
          </p:nvPr>
        </p:nvGraphicFramePr>
        <p:xfrm>
          <a:off x="7424057" y="991810"/>
          <a:ext cx="3519714" cy="28508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 xmlns:p14="http://schemas.microsoft.com/office/powerpoint/2010/main" val="7854784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dirty="0" smtClean="0"/>
              <a:t>Class currently 156 students</a:t>
            </a:r>
          </a:p>
          <a:p>
            <a:r>
              <a:rPr lang="en-US" dirty="0" smtClean="0"/>
              <a:t>2000-2014:</a:t>
            </a:r>
          </a:p>
          <a:p>
            <a:pPr lvl="1"/>
            <a:r>
              <a:rPr lang="en-US" dirty="0" smtClean="0"/>
              <a:t>Mean of 3 students a year </a:t>
            </a:r>
          </a:p>
          <a:p>
            <a:pPr lvl="1"/>
            <a:r>
              <a:rPr lang="en-US" dirty="0" smtClean="0"/>
              <a:t>Range of 1-6 per year</a:t>
            </a:r>
          </a:p>
          <a:p>
            <a:pPr lvl="1"/>
            <a:endParaRPr lang="en-US" dirty="0"/>
          </a:p>
        </p:txBody>
      </p:sp>
      <p:graphicFrame>
        <p:nvGraphicFramePr>
          <p:cNvPr id="6" name="Content Placeholder 5"/>
          <p:cNvGraphicFramePr>
            <a:graphicFrameLocks noGrp="1"/>
          </p:cNvGraphicFramePr>
          <p:nvPr>
            <p:ph sz="half" idx="1"/>
            <p:extLst>
              <p:ext uri="{D42A27DB-BD31-4B8C-83A1-F6EECF244321}">
                <p14:modId xmlns="" xmlns:p14="http://schemas.microsoft.com/office/powerpoint/2010/main" val="1925606036"/>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UVA SOM NEUROLOGY RECRUITMENT</a:t>
            </a:r>
            <a:endParaRPr lang="en-US" dirty="0"/>
          </a:p>
        </p:txBody>
      </p:sp>
      <p:sp>
        <p:nvSpPr>
          <p:cNvPr id="4" name="TextBox 3"/>
          <p:cNvSpPr txBox="1"/>
          <p:nvPr/>
        </p:nvSpPr>
        <p:spPr>
          <a:xfrm>
            <a:off x="5802283" y="6399633"/>
            <a:ext cx="5041765" cy="261610"/>
          </a:xfrm>
          <a:prstGeom prst="rect">
            <a:avLst/>
          </a:prstGeom>
          <a:noFill/>
        </p:spPr>
        <p:txBody>
          <a:bodyPr wrap="none" rtlCol="0">
            <a:spAutoFit/>
          </a:bodyPr>
          <a:lstStyle/>
          <a:p>
            <a:r>
              <a:rPr lang="en-US" sz="1100" u="sng" dirty="0">
                <a:hlinkClick r:id="rId3"/>
              </a:rPr>
              <a:t>https://</a:t>
            </a:r>
            <a:r>
              <a:rPr lang="en-US" sz="1100" u="sng" dirty="0" smtClean="0">
                <a:hlinkClick r:id="rId3"/>
              </a:rPr>
              <a:t>www.med-ed.virginia.edu/handbook/residency/Match/</a:t>
            </a:r>
            <a:r>
              <a:rPr lang="en-US" sz="1100" u="sng" dirty="0" smtClean="0"/>
              <a:t> </a:t>
            </a:r>
            <a:r>
              <a:rPr lang="en-US" sz="1100" dirty="0" smtClean="0"/>
              <a:t> accessed 10/3/2018</a:t>
            </a:r>
            <a:endParaRPr lang="en-US" sz="1100" dirty="0"/>
          </a:p>
        </p:txBody>
      </p:sp>
    </p:spTree>
    <p:extLst>
      <p:ext uri="{BB962C8B-B14F-4D97-AF65-F5344CB8AC3E}">
        <p14:creationId xmlns="" xmlns:p14="http://schemas.microsoft.com/office/powerpoint/2010/main" val="34382209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smtClean="0"/>
              <a:t>Strategies:</a:t>
            </a:r>
          </a:p>
          <a:p>
            <a:pPr lvl="1"/>
            <a:r>
              <a:rPr lang="en-US" dirty="0" smtClean="0"/>
              <a:t>SIGN:</a:t>
            </a:r>
          </a:p>
          <a:p>
            <a:pPr lvl="2"/>
            <a:r>
              <a:rPr lang="en-US" dirty="0" smtClean="0"/>
              <a:t>Recruited senior resident to help.</a:t>
            </a:r>
          </a:p>
          <a:p>
            <a:pPr lvl="3"/>
            <a:r>
              <a:rPr lang="en-US" dirty="0" smtClean="0"/>
              <a:t>Since then he has joined the faculty.</a:t>
            </a:r>
          </a:p>
          <a:p>
            <a:pPr lvl="1"/>
            <a:r>
              <a:rPr lang="en-US" dirty="0" smtClean="0"/>
              <a:t>Combating </a:t>
            </a:r>
            <a:r>
              <a:rPr lang="en-US" dirty="0" err="1" smtClean="0"/>
              <a:t>neurophobia</a:t>
            </a:r>
            <a:r>
              <a:rPr lang="en-US" dirty="0" smtClean="0"/>
              <a:t>:</a:t>
            </a:r>
          </a:p>
          <a:p>
            <a:pPr lvl="2"/>
            <a:r>
              <a:rPr lang="en-US" dirty="0" smtClean="0"/>
              <a:t>Clerkship curricular design geared and demystifying neurology</a:t>
            </a:r>
          </a:p>
          <a:p>
            <a:pPr lvl="1"/>
            <a:r>
              <a:rPr lang="en-US" dirty="0" smtClean="0"/>
              <a:t>Worked with 1</a:t>
            </a:r>
            <a:r>
              <a:rPr lang="en-US" baseline="30000" dirty="0" smtClean="0"/>
              <a:t>st</a:t>
            </a:r>
            <a:r>
              <a:rPr lang="en-US" dirty="0" smtClean="0"/>
              <a:t> year neuroscience course (MBB) leaders to streamline material.</a:t>
            </a:r>
          </a:p>
          <a:p>
            <a:r>
              <a:rPr lang="en-US" dirty="0" smtClean="0"/>
              <a:t>OFI:</a:t>
            </a:r>
          </a:p>
          <a:p>
            <a:pPr lvl="1"/>
            <a:r>
              <a:rPr lang="en-US" dirty="0" smtClean="0"/>
              <a:t>Bandwidth – Not effectively using SIGN to reach pre-clerkship students.</a:t>
            </a:r>
          </a:p>
          <a:p>
            <a:pPr lvl="1"/>
            <a:r>
              <a:rPr lang="en-US" dirty="0" smtClean="0"/>
              <a:t>Opportunities to reach out to neuroscience minded 1</a:t>
            </a:r>
            <a:r>
              <a:rPr lang="en-US" baseline="30000" dirty="0" smtClean="0"/>
              <a:t>st</a:t>
            </a:r>
            <a:r>
              <a:rPr lang="en-US" dirty="0" smtClean="0"/>
              <a:t> year students</a:t>
            </a:r>
          </a:p>
          <a:p>
            <a:endParaRPr lang="en-US" dirty="0" smtClean="0"/>
          </a:p>
        </p:txBody>
      </p:sp>
      <p:sp>
        <p:nvSpPr>
          <p:cNvPr id="13" name="Title 12"/>
          <p:cNvSpPr>
            <a:spLocks noGrp="1"/>
          </p:cNvSpPr>
          <p:nvPr>
            <p:ph type="title"/>
          </p:nvPr>
        </p:nvSpPr>
        <p:spPr/>
        <p:txBody>
          <a:bodyPr/>
          <a:lstStyle/>
          <a:p>
            <a:r>
              <a:rPr lang="en-US" dirty="0" smtClean="0"/>
              <a:t>MENTORING STUDENTS IN NEUROLOGY -UVA</a:t>
            </a:r>
            <a:endParaRPr lang="en-US" dirty="0"/>
          </a:p>
        </p:txBody>
      </p:sp>
    </p:spTree>
    <p:extLst>
      <p:ext uri="{BB962C8B-B14F-4D97-AF65-F5344CB8AC3E}">
        <p14:creationId xmlns="" xmlns:p14="http://schemas.microsoft.com/office/powerpoint/2010/main" val="7854784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r>
              <a:rPr lang="en-US" dirty="0" smtClean="0"/>
              <a:t>Neuroscience minded 1</a:t>
            </a:r>
            <a:r>
              <a:rPr lang="en-US" baseline="30000" dirty="0" smtClean="0"/>
              <a:t>st</a:t>
            </a:r>
            <a:r>
              <a:rPr lang="en-US" dirty="0" smtClean="0"/>
              <a:t> years disillusioned with </a:t>
            </a:r>
            <a:r>
              <a:rPr lang="en-US" dirty="0" err="1" smtClean="0"/>
              <a:t>neuromedicine</a:t>
            </a:r>
            <a:endParaRPr lang="en-US" dirty="0" smtClean="0"/>
          </a:p>
          <a:p>
            <a:pPr lvl="1"/>
            <a:r>
              <a:rPr lang="en-US" dirty="0" smtClean="0"/>
              <a:t>MBB</a:t>
            </a:r>
          </a:p>
          <a:p>
            <a:pPr lvl="1"/>
            <a:r>
              <a:rPr lang="en-US" dirty="0" smtClean="0"/>
              <a:t>Late in the 1</a:t>
            </a:r>
            <a:r>
              <a:rPr lang="en-US" baseline="30000" dirty="0" smtClean="0"/>
              <a:t>st</a:t>
            </a:r>
            <a:r>
              <a:rPr lang="en-US" dirty="0" smtClean="0"/>
              <a:t> year</a:t>
            </a:r>
          </a:p>
          <a:p>
            <a:pPr lvl="1"/>
            <a:r>
              <a:rPr lang="en-US" dirty="0" smtClean="0"/>
              <a:t>Lack of clinical correlation</a:t>
            </a:r>
          </a:p>
          <a:p>
            <a:r>
              <a:rPr lang="en-US" dirty="0" smtClean="0"/>
              <a:t>Opportunities:</a:t>
            </a:r>
          </a:p>
          <a:p>
            <a:pPr lvl="1"/>
            <a:r>
              <a:rPr lang="en-US" dirty="0" smtClean="0"/>
              <a:t>Enlist faculty to aid in clinical interaction during MBB</a:t>
            </a:r>
          </a:p>
          <a:p>
            <a:pPr lvl="1"/>
            <a:r>
              <a:rPr lang="en-US" dirty="0" smtClean="0"/>
              <a:t>Discussions with residency director </a:t>
            </a:r>
          </a:p>
          <a:p>
            <a:pPr lvl="2"/>
            <a:r>
              <a:rPr lang="en-US" dirty="0" smtClean="0"/>
              <a:t>Formal roles for Senior residents in education in MBB.</a:t>
            </a:r>
          </a:p>
          <a:p>
            <a:pPr lvl="2">
              <a:buNone/>
            </a:pPr>
            <a:endParaRPr lang="en-US" dirty="0" smtClean="0"/>
          </a:p>
        </p:txBody>
      </p:sp>
      <p:sp>
        <p:nvSpPr>
          <p:cNvPr id="13" name="Title 12"/>
          <p:cNvSpPr>
            <a:spLocks noGrp="1"/>
          </p:cNvSpPr>
          <p:nvPr>
            <p:ph type="title"/>
          </p:nvPr>
        </p:nvSpPr>
        <p:spPr/>
        <p:txBody>
          <a:bodyPr/>
          <a:lstStyle/>
          <a:p>
            <a:r>
              <a:rPr lang="en-US" dirty="0" smtClean="0"/>
              <a:t>MENTORING STUDENTS IN NEUROLOGY -UVA</a:t>
            </a:r>
            <a:endParaRPr lang="en-US" dirty="0"/>
          </a:p>
        </p:txBody>
      </p:sp>
    </p:spTree>
    <p:extLst>
      <p:ext uri="{BB962C8B-B14F-4D97-AF65-F5344CB8AC3E}">
        <p14:creationId xmlns="" xmlns:p14="http://schemas.microsoft.com/office/powerpoint/2010/main" val="7854784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lstStyle/>
          <a:p>
            <a:r>
              <a:rPr lang="en-US" dirty="0" smtClean="0"/>
              <a:t>Greater interaction and faculty, fellow and resident involvement with SIGN</a:t>
            </a:r>
          </a:p>
          <a:p>
            <a:r>
              <a:rPr lang="en-US" dirty="0" smtClean="0"/>
              <a:t>Reach out to interested 1</a:t>
            </a:r>
            <a:r>
              <a:rPr lang="en-US" baseline="30000" dirty="0" smtClean="0"/>
              <a:t>st</a:t>
            </a:r>
            <a:r>
              <a:rPr lang="en-US" dirty="0" smtClean="0"/>
              <a:t> years during MBB or MSI</a:t>
            </a:r>
          </a:p>
          <a:p>
            <a:r>
              <a:rPr lang="en-US" dirty="0" smtClean="0"/>
              <a:t>SNMA and LMSA involvement</a:t>
            </a:r>
          </a:p>
          <a:p>
            <a:pPr lvl="1"/>
            <a:r>
              <a:rPr lang="en-US" dirty="0" smtClean="0"/>
              <a:t>URM discussion days and faculty panels</a:t>
            </a:r>
          </a:p>
          <a:p>
            <a:pPr lvl="1"/>
            <a:r>
              <a:rPr lang="en-US" dirty="0" smtClean="0"/>
              <a:t>Participate in social events held meant as meet-and-greets.</a:t>
            </a:r>
          </a:p>
          <a:p>
            <a:r>
              <a:rPr lang="en-US" dirty="0" smtClean="0"/>
              <a:t>Engagement of Department:</a:t>
            </a:r>
          </a:p>
          <a:p>
            <a:pPr lvl="1"/>
            <a:r>
              <a:rPr lang="en-US" dirty="0" smtClean="0"/>
              <a:t>Chair</a:t>
            </a:r>
          </a:p>
          <a:p>
            <a:pPr lvl="1"/>
            <a:r>
              <a:rPr lang="en-US" dirty="0" smtClean="0"/>
              <a:t>Residency Education Team</a:t>
            </a:r>
          </a:p>
          <a:p>
            <a:pPr lvl="1"/>
            <a:r>
              <a:rPr lang="en-US" dirty="0" smtClean="0"/>
              <a:t>Identify mentors: Women and URM faculty, fellows and residents</a:t>
            </a:r>
          </a:p>
        </p:txBody>
      </p:sp>
      <p:sp>
        <p:nvSpPr>
          <p:cNvPr id="13" name="Title 12"/>
          <p:cNvSpPr>
            <a:spLocks noGrp="1"/>
          </p:cNvSpPr>
          <p:nvPr>
            <p:ph type="title"/>
          </p:nvPr>
        </p:nvSpPr>
        <p:spPr/>
        <p:txBody>
          <a:bodyPr/>
          <a:lstStyle/>
          <a:p>
            <a:r>
              <a:rPr lang="en-US" dirty="0" smtClean="0"/>
              <a:t>URM AND WOMEN –UVA</a:t>
            </a:r>
            <a:endParaRPr lang="en-US" dirty="0"/>
          </a:p>
        </p:txBody>
      </p:sp>
    </p:spTree>
    <p:extLst>
      <p:ext uri="{BB962C8B-B14F-4D97-AF65-F5344CB8AC3E}">
        <p14:creationId xmlns="" xmlns:p14="http://schemas.microsoft.com/office/powerpoint/2010/main" val="7854784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Formal mentor training programs:</a:t>
            </a:r>
          </a:p>
          <a:p>
            <a:pPr lvl="1"/>
            <a:r>
              <a:rPr lang="en-US" dirty="0" smtClean="0"/>
              <a:t>Focus on practicing skills</a:t>
            </a:r>
          </a:p>
          <a:p>
            <a:pPr lvl="1"/>
            <a:r>
              <a:rPr lang="en-US" dirty="0" smtClean="0"/>
              <a:t>Role of unconscious bias training in faculty development of mentors</a:t>
            </a:r>
          </a:p>
          <a:p>
            <a:pPr lvl="1"/>
            <a:r>
              <a:rPr lang="en-US" dirty="0" smtClean="0"/>
              <a:t>Leveraging established interest groups (e.g. SIGN)</a:t>
            </a:r>
          </a:p>
          <a:p>
            <a:pPr lvl="2"/>
            <a:r>
              <a:rPr lang="en-US" dirty="0" smtClean="0"/>
              <a:t>Tool-kits for mentoring</a:t>
            </a:r>
          </a:p>
          <a:p>
            <a:r>
              <a:rPr lang="en-US" dirty="0" smtClean="0"/>
              <a:t>Departmental involvement is recruiting suitable mentors</a:t>
            </a:r>
          </a:p>
          <a:p>
            <a:r>
              <a:rPr lang="en-US" dirty="0" smtClean="0"/>
              <a:t>Active faculty participation/involvement with SNMA, AMSA, LMSA</a:t>
            </a:r>
          </a:p>
          <a:p>
            <a:pPr lvl="1"/>
            <a:r>
              <a:rPr lang="en-US" dirty="0" smtClean="0"/>
              <a:t>Forum to meet students in social atmosphere</a:t>
            </a:r>
          </a:p>
          <a:p>
            <a:pPr lvl="1"/>
            <a:r>
              <a:rPr lang="en-US" dirty="0" smtClean="0"/>
              <a:t>Starting point to develop informal mentoring opportunities</a:t>
            </a:r>
          </a:p>
        </p:txBody>
      </p:sp>
      <p:sp>
        <p:nvSpPr>
          <p:cNvPr id="3" name="Title 2"/>
          <p:cNvSpPr>
            <a:spLocks noGrp="1"/>
          </p:cNvSpPr>
          <p:nvPr>
            <p:ph type="title"/>
          </p:nvPr>
        </p:nvSpPr>
        <p:spPr/>
        <p:txBody>
          <a:bodyPr/>
          <a:lstStyle/>
          <a:p>
            <a:r>
              <a:rPr lang="en-US" dirty="0" smtClean="0"/>
              <a:t>POSSIBLE STRATEGIES</a:t>
            </a:r>
            <a:endParaRPr lang="en-US" dirty="0"/>
          </a:p>
        </p:txBody>
      </p:sp>
    </p:spTree>
    <p:extLst>
      <p:ext uri="{BB962C8B-B14F-4D97-AF65-F5344CB8AC3E}">
        <p14:creationId xmlns="" xmlns:p14="http://schemas.microsoft.com/office/powerpoint/2010/main" val="41833852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 xmlns:p14="http://schemas.microsoft.com/office/powerpoint/2010/main" val="2277739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smtClean="0"/>
              <a:t>By the end of this session participants will:</a:t>
            </a:r>
          </a:p>
          <a:p>
            <a:pPr lvl="0"/>
            <a:endParaRPr lang="en-US" dirty="0" smtClean="0"/>
          </a:p>
          <a:p>
            <a:pPr lvl="1"/>
            <a:r>
              <a:rPr lang="en-US" dirty="0" smtClean="0"/>
              <a:t>Identify key features of a healthy mentor-mentee relationship.</a:t>
            </a:r>
          </a:p>
          <a:p>
            <a:pPr lvl="1"/>
            <a:endParaRPr lang="en-US" dirty="0"/>
          </a:p>
          <a:p>
            <a:pPr lvl="1"/>
            <a:r>
              <a:rPr lang="en-US" dirty="0" smtClean="0"/>
              <a:t>Describe the current literature on medical student mentoring with a special focus on mentoring in neurology.</a:t>
            </a:r>
          </a:p>
          <a:p>
            <a:pPr lvl="1"/>
            <a:endParaRPr lang="en-US" dirty="0"/>
          </a:p>
          <a:p>
            <a:pPr lvl="1"/>
            <a:r>
              <a:rPr lang="en-US" dirty="0" smtClean="0"/>
              <a:t>Discuss strategies to improve medical student mentoring with the goal of recruiting medical students into neurology.</a:t>
            </a:r>
            <a:endParaRPr lang="en-US" dirty="0"/>
          </a:p>
        </p:txBody>
      </p:sp>
      <p:sp>
        <p:nvSpPr>
          <p:cNvPr id="13" name="Title 12"/>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 xmlns:p14="http://schemas.microsoft.com/office/powerpoint/2010/main" val="109087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err="1" smtClean="0"/>
              <a:t>Tieneber</a:t>
            </a:r>
            <a:r>
              <a:rPr lang="en-US" sz="1800" dirty="0" smtClean="0"/>
              <a:t> AD and </a:t>
            </a:r>
            <a:r>
              <a:rPr lang="en-US" sz="1800" dirty="0" err="1" smtClean="0"/>
              <a:t>Readdy</a:t>
            </a:r>
            <a:r>
              <a:rPr lang="en-US" sz="1800" dirty="0" smtClean="0"/>
              <a:t> WJ (2016).  </a:t>
            </a:r>
            <a:r>
              <a:rPr lang="en-US" sz="1800" i="1" dirty="0" smtClean="0"/>
              <a:t>Neural regeneration Research; </a:t>
            </a:r>
            <a:r>
              <a:rPr lang="en-US" sz="1800" dirty="0" smtClean="0"/>
              <a:t>11(7);1064-1066.</a:t>
            </a:r>
          </a:p>
          <a:p>
            <a:r>
              <a:rPr lang="en-US" sz="1800" dirty="0" err="1" smtClean="0"/>
              <a:t>Zuzuárregui</a:t>
            </a:r>
            <a:r>
              <a:rPr lang="en-US" sz="1800" dirty="0" smtClean="0"/>
              <a:t> JR , Wu C and </a:t>
            </a:r>
            <a:r>
              <a:rPr lang="en-US" sz="1800" dirty="0" err="1" smtClean="0"/>
              <a:t>Hohler</a:t>
            </a:r>
            <a:r>
              <a:rPr lang="en-US" sz="1800" dirty="0" smtClean="0"/>
              <a:t> AD (2018). </a:t>
            </a:r>
            <a:r>
              <a:rPr lang="en-US" sz="1800" i="1" dirty="0" err="1" smtClean="0"/>
              <a:t>Semin</a:t>
            </a:r>
            <a:r>
              <a:rPr lang="en-US" sz="1800" i="1" dirty="0" smtClean="0"/>
              <a:t> </a:t>
            </a:r>
            <a:r>
              <a:rPr lang="en-US" sz="1800" i="1" dirty="0" err="1" smtClean="0"/>
              <a:t>Neurol</a:t>
            </a:r>
            <a:r>
              <a:rPr lang="en-US" sz="1800" dirty="0" smtClean="0"/>
              <a:t>; 38: 413-417.</a:t>
            </a:r>
          </a:p>
          <a:p>
            <a:r>
              <a:rPr lang="en-US" sz="1800" dirty="0" err="1" smtClean="0"/>
              <a:t>Dimitriadis</a:t>
            </a:r>
            <a:r>
              <a:rPr lang="en-US" sz="1800" dirty="0" smtClean="0"/>
              <a:t> KD et al. (2012).  </a:t>
            </a:r>
            <a:r>
              <a:rPr lang="en-US" sz="1800" i="1" dirty="0" smtClean="0"/>
              <a:t>Med </a:t>
            </a:r>
            <a:r>
              <a:rPr lang="en-US" sz="1800" i="1" dirty="0" err="1" smtClean="0"/>
              <a:t>Educ</a:t>
            </a:r>
            <a:r>
              <a:rPr lang="en-US" sz="1800" i="1" dirty="0" smtClean="0"/>
              <a:t> Online; </a:t>
            </a:r>
            <a:r>
              <a:rPr lang="en-US" sz="1800" dirty="0" smtClean="0"/>
              <a:t>17:17242.</a:t>
            </a:r>
          </a:p>
          <a:p>
            <a:r>
              <a:rPr lang="en-US" sz="1800" dirty="0" err="1" smtClean="0"/>
              <a:t>Taherian</a:t>
            </a:r>
            <a:r>
              <a:rPr lang="en-US" sz="1800" dirty="0" smtClean="0"/>
              <a:t> K and </a:t>
            </a:r>
            <a:r>
              <a:rPr lang="en-US" sz="1800" dirty="0" err="1" smtClean="0"/>
              <a:t>Shekarchian</a:t>
            </a:r>
            <a:r>
              <a:rPr lang="en-US" sz="1800" dirty="0" smtClean="0"/>
              <a:t> (2008). </a:t>
            </a:r>
            <a:r>
              <a:rPr lang="en-US" sz="1800" i="1" dirty="0" smtClean="0"/>
              <a:t>Medical Teacher</a:t>
            </a:r>
            <a:r>
              <a:rPr lang="en-US" sz="1800" dirty="0" smtClean="0"/>
              <a:t>;30;e95-e99.</a:t>
            </a:r>
          </a:p>
          <a:p>
            <a:r>
              <a:rPr lang="en-US" sz="1800" dirty="0" smtClean="0"/>
              <a:t>Lee PR and Marsh EB (2014). </a:t>
            </a:r>
            <a:r>
              <a:rPr lang="en-US" sz="1800" i="1" dirty="0" smtClean="0"/>
              <a:t>Neurology;</a:t>
            </a:r>
            <a:r>
              <a:rPr lang="en-US" sz="1800" dirty="0" smtClean="0"/>
              <a:t>82:e85-e88.</a:t>
            </a:r>
          </a:p>
          <a:p>
            <a:r>
              <a:rPr lang="en-US" sz="1800" dirty="0" err="1" smtClean="0"/>
              <a:t>Frei</a:t>
            </a:r>
            <a:r>
              <a:rPr lang="en-US" sz="1800" dirty="0" smtClean="0"/>
              <a:t> et al. (2010).   </a:t>
            </a:r>
            <a:r>
              <a:rPr lang="en-US" sz="1800" i="1" dirty="0" smtClean="0"/>
              <a:t>BMC Medical Education</a:t>
            </a:r>
            <a:r>
              <a:rPr lang="en-US" sz="1800" dirty="0" smtClean="0"/>
              <a:t>; 10:32.</a:t>
            </a:r>
          </a:p>
          <a:p>
            <a:endParaRPr lang="en-US" dirty="0"/>
          </a:p>
        </p:txBody>
      </p:sp>
      <p:sp>
        <p:nvSpPr>
          <p:cNvPr id="3" name="Title 2"/>
          <p:cNvSpPr>
            <a:spLocks noGrp="1"/>
          </p:cNvSpPr>
          <p:nvPr>
            <p:ph type="title"/>
          </p:nvPr>
        </p:nvSpPr>
        <p:spPr/>
        <p:txBody>
          <a:bodyPr/>
          <a:lstStyle/>
          <a:p>
            <a:r>
              <a:rPr lang="en-US" dirty="0" smtClean="0"/>
              <a:t>Additional References</a:t>
            </a:r>
            <a:endParaRPr lang="en-US" dirty="0"/>
          </a:p>
        </p:txBody>
      </p:sp>
    </p:spTree>
    <p:extLst>
      <p:ext uri="{BB962C8B-B14F-4D97-AF65-F5344CB8AC3E}">
        <p14:creationId xmlns="" xmlns:p14="http://schemas.microsoft.com/office/powerpoint/2010/main" val="24497818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smtClean="0"/>
              <a:t>As of 2011: 11% shortfall in neurologists</a:t>
            </a:r>
            <a:r>
              <a:rPr lang="en-US" dirty="0" smtClean="0">
                <a:sym typeface="Wingdings" panose="05000000000000000000" pitchFamily="2" charset="2"/>
              </a:rPr>
              <a:t> 19% by 2025.</a:t>
            </a:r>
          </a:p>
          <a:p>
            <a:pPr lvl="0"/>
            <a:endParaRPr lang="en-US" dirty="0" smtClean="0">
              <a:sym typeface="Wingdings" panose="05000000000000000000" pitchFamily="2" charset="2"/>
            </a:endParaRPr>
          </a:p>
          <a:p>
            <a:pPr lvl="0"/>
            <a:r>
              <a:rPr lang="en-US" dirty="0" smtClean="0">
                <a:sym typeface="Wingdings" panose="05000000000000000000" pitchFamily="2" charset="2"/>
              </a:rPr>
              <a:t>2030: DALY 2drary to neuro 7% of total for all illness.</a:t>
            </a:r>
          </a:p>
          <a:p>
            <a:pPr lvl="0"/>
            <a:endParaRPr lang="en-US" dirty="0" smtClean="0">
              <a:sym typeface="Wingdings" panose="05000000000000000000" pitchFamily="2" charset="2"/>
            </a:endParaRPr>
          </a:p>
          <a:p>
            <a:pPr lvl="0"/>
            <a:r>
              <a:rPr lang="en-US" dirty="0" smtClean="0">
                <a:sym typeface="Wingdings" panose="05000000000000000000" pitchFamily="2" charset="2"/>
              </a:rPr>
              <a:t>About 3% of medical students pursue </a:t>
            </a:r>
            <a:r>
              <a:rPr lang="en-US" dirty="0" err="1" smtClean="0">
                <a:sym typeface="Wingdings" panose="05000000000000000000" pitchFamily="2" charset="2"/>
              </a:rPr>
              <a:t>neuromedicine</a:t>
            </a:r>
            <a:r>
              <a:rPr lang="en-US" dirty="0" smtClean="0">
                <a:sym typeface="Wingdings" panose="05000000000000000000" pitchFamily="2" charset="2"/>
              </a:rPr>
              <a:t> residencies.</a:t>
            </a:r>
          </a:p>
          <a:p>
            <a:pPr lvl="0"/>
            <a:endParaRPr lang="en-US" dirty="0">
              <a:sym typeface="Wingdings" panose="05000000000000000000" pitchFamily="2" charset="2"/>
            </a:endParaRPr>
          </a:p>
          <a:p>
            <a:pPr lvl="0"/>
            <a:r>
              <a:rPr lang="en-US" dirty="0" smtClean="0">
                <a:sym typeface="Wingdings" panose="05000000000000000000" pitchFamily="2" charset="2"/>
              </a:rPr>
              <a:t>36% of neurology residency positions were filled by IMG in 2018.</a:t>
            </a:r>
            <a:endParaRPr lang="en-US" dirty="0" smtClean="0"/>
          </a:p>
          <a:p>
            <a:endParaRPr lang="en-US" dirty="0" smtClean="0"/>
          </a:p>
        </p:txBody>
      </p:sp>
      <p:sp>
        <p:nvSpPr>
          <p:cNvPr id="13" name="Title 12"/>
          <p:cNvSpPr>
            <a:spLocks noGrp="1"/>
          </p:cNvSpPr>
          <p:nvPr>
            <p:ph type="title"/>
          </p:nvPr>
        </p:nvSpPr>
        <p:spPr/>
        <p:txBody>
          <a:bodyPr/>
          <a:lstStyle/>
          <a:p>
            <a:r>
              <a:rPr lang="en-US" dirty="0" smtClean="0"/>
              <a:t>Introduction: Scope</a:t>
            </a:r>
            <a:endParaRPr lang="en-US" dirty="0"/>
          </a:p>
        </p:txBody>
      </p:sp>
      <p:sp>
        <p:nvSpPr>
          <p:cNvPr id="2" name="TextBox 1"/>
          <p:cNvSpPr txBox="1"/>
          <p:nvPr/>
        </p:nvSpPr>
        <p:spPr>
          <a:xfrm>
            <a:off x="2902234" y="6307256"/>
            <a:ext cx="7289303" cy="646331"/>
          </a:xfrm>
          <a:prstGeom prst="rect">
            <a:avLst/>
          </a:prstGeom>
          <a:noFill/>
        </p:spPr>
        <p:txBody>
          <a:bodyPr wrap="none" rtlCol="0">
            <a:spAutoFit/>
          </a:bodyPr>
          <a:lstStyle/>
          <a:p>
            <a:r>
              <a:rPr lang="en-US" sz="1200" dirty="0">
                <a:hlinkClick r:id="rId2"/>
              </a:rPr>
              <a:t>http://</a:t>
            </a:r>
            <a:r>
              <a:rPr lang="en-US" sz="1200" dirty="0" smtClean="0">
                <a:hlinkClick r:id="rId2"/>
              </a:rPr>
              <a:t>www.nrmp.org/wp-content/uploads/2018/04/Main-Match-Result-and-Data-2018.pdf accessed 9/27/2018</a:t>
            </a:r>
            <a:r>
              <a:rPr lang="en-US" sz="1200" dirty="0" smtClean="0"/>
              <a:t>.</a:t>
            </a:r>
          </a:p>
          <a:p>
            <a:r>
              <a:rPr lang="en-US" sz="1200" dirty="0"/>
              <a:t>Albert et al. (2015). </a:t>
            </a:r>
            <a:r>
              <a:rPr lang="en-US" sz="1200" i="1" dirty="0"/>
              <a:t>Neurology</a:t>
            </a:r>
            <a:r>
              <a:rPr lang="en-US" sz="1200" dirty="0"/>
              <a:t>;85:172-176</a:t>
            </a:r>
          </a:p>
          <a:p>
            <a:endParaRPr lang="en-US" sz="1200" dirty="0"/>
          </a:p>
        </p:txBody>
      </p:sp>
    </p:spTree>
    <p:extLst>
      <p:ext uri="{BB962C8B-B14F-4D97-AF65-F5344CB8AC3E}">
        <p14:creationId xmlns="" xmlns:p14="http://schemas.microsoft.com/office/powerpoint/2010/main" val="11756732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smtClean="0"/>
              <a:t>Why are there so few students interested in neurology?</a:t>
            </a:r>
          </a:p>
          <a:p>
            <a:pPr lvl="1"/>
            <a:r>
              <a:rPr lang="en-US" dirty="0" err="1" smtClean="0"/>
              <a:t>Neurophobia</a:t>
            </a:r>
            <a:r>
              <a:rPr lang="en-US" dirty="0" smtClean="0"/>
              <a:t>:</a:t>
            </a:r>
          </a:p>
          <a:p>
            <a:pPr lvl="2"/>
            <a:r>
              <a:rPr lang="en-US" dirty="0" smtClean="0"/>
              <a:t>As high as 50% in U.S. Graduates.</a:t>
            </a:r>
          </a:p>
          <a:p>
            <a:pPr lvl="2"/>
            <a:r>
              <a:rPr lang="en-US" dirty="0" smtClean="0"/>
              <a:t>Why?</a:t>
            </a:r>
          </a:p>
          <a:p>
            <a:pPr lvl="3"/>
            <a:r>
              <a:rPr lang="en-US" dirty="0" smtClean="0"/>
              <a:t>Complexity of diseases.</a:t>
            </a:r>
          </a:p>
          <a:p>
            <a:pPr lvl="3"/>
            <a:r>
              <a:rPr lang="en-US" dirty="0" smtClean="0"/>
              <a:t>LIMITED EXPOSURE</a:t>
            </a:r>
          </a:p>
          <a:p>
            <a:pPr lvl="4"/>
            <a:r>
              <a:rPr lang="en-US" dirty="0" smtClean="0"/>
              <a:t>Clinical neurology in pre-clerkship courses</a:t>
            </a:r>
          </a:p>
          <a:p>
            <a:pPr lvl="3"/>
            <a:r>
              <a:rPr lang="en-US" dirty="0" smtClean="0"/>
              <a:t>Neuroanatomy</a:t>
            </a:r>
            <a:endParaRPr lang="en-US" dirty="0"/>
          </a:p>
          <a:p>
            <a:pPr lvl="4"/>
            <a:r>
              <a:rPr lang="en-US" dirty="0" smtClean="0"/>
              <a:t>As it applies to clinical practice.</a:t>
            </a:r>
          </a:p>
          <a:p>
            <a:pPr lvl="4"/>
            <a:endParaRPr lang="en-US" dirty="0" smtClean="0"/>
          </a:p>
        </p:txBody>
      </p:sp>
      <p:sp>
        <p:nvSpPr>
          <p:cNvPr id="13" name="Title 12"/>
          <p:cNvSpPr>
            <a:spLocks noGrp="1"/>
          </p:cNvSpPr>
          <p:nvPr>
            <p:ph type="title"/>
          </p:nvPr>
        </p:nvSpPr>
        <p:spPr/>
        <p:txBody>
          <a:bodyPr/>
          <a:lstStyle/>
          <a:p>
            <a:r>
              <a:rPr lang="en-US" dirty="0" smtClean="0"/>
              <a:t>Introduction: Scope</a:t>
            </a:r>
            <a:endParaRPr lang="en-US" dirty="0"/>
          </a:p>
        </p:txBody>
      </p:sp>
      <p:sp>
        <p:nvSpPr>
          <p:cNvPr id="3" name="TextBox 2"/>
          <p:cNvSpPr txBox="1"/>
          <p:nvPr/>
        </p:nvSpPr>
        <p:spPr>
          <a:xfrm>
            <a:off x="6098796" y="6535024"/>
            <a:ext cx="4416017" cy="369332"/>
          </a:xfrm>
          <a:prstGeom prst="rect">
            <a:avLst/>
          </a:prstGeom>
          <a:noFill/>
        </p:spPr>
        <p:txBody>
          <a:bodyPr wrap="none" rtlCol="0">
            <a:spAutoFit/>
          </a:bodyPr>
          <a:lstStyle/>
          <a:p>
            <a:r>
              <a:rPr lang="en-US" dirty="0" err="1" smtClean="0"/>
              <a:t>Zinchuck</a:t>
            </a:r>
            <a:r>
              <a:rPr lang="en-US" dirty="0" smtClean="0"/>
              <a:t> et al. (2010). </a:t>
            </a:r>
            <a:r>
              <a:rPr lang="en-US" i="1" dirty="0" smtClean="0"/>
              <a:t>BMC Med </a:t>
            </a:r>
            <a:r>
              <a:rPr lang="en-US" i="1" dirty="0" err="1" smtClean="0"/>
              <a:t>Educ</a:t>
            </a:r>
            <a:r>
              <a:rPr lang="en-US" i="1" dirty="0" smtClean="0"/>
              <a:t> </a:t>
            </a:r>
            <a:r>
              <a:rPr lang="en-US" dirty="0" smtClean="0"/>
              <a:t>: 10:49</a:t>
            </a:r>
            <a:endParaRPr lang="en-US" dirty="0"/>
          </a:p>
        </p:txBody>
      </p:sp>
    </p:spTree>
    <p:extLst>
      <p:ext uri="{BB962C8B-B14F-4D97-AF65-F5344CB8AC3E}">
        <p14:creationId xmlns="" xmlns:p14="http://schemas.microsoft.com/office/powerpoint/2010/main" val="5114530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endParaRPr lang="en-US" dirty="0" smtClean="0"/>
          </a:p>
          <a:p>
            <a:pPr lvl="1"/>
            <a:r>
              <a:rPr lang="en-US" dirty="0" smtClean="0"/>
              <a:t>Having a required neurology clerkship.</a:t>
            </a:r>
          </a:p>
          <a:p>
            <a:pPr lvl="2"/>
            <a:r>
              <a:rPr lang="en-US" dirty="0" smtClean="0"/>
              <a:t>65-70% of </a:t>
            </a:r>
            <a:r>
              <a:rPr lang="en-US" dirty="0" err="1" smtClean="0"/>
              <a:t>neuromedicine</a:t>
            </a:r>
            <a:r>
              <a:rPr lang="en-US" dirty="0" smtClean="0"/>
              <a:t> residents.</a:t>
            </a:r>
          </a:p>
          <a:p>
            <a:pPr lvl="1"/>
            <a:r>
              <a:rPr lang="en-US" dirty="0" smtClean="0"/>
              <a:t>Having an affiliated neurology residency associated with med school.</a:t>
            </a:r>
          </a:p>
          <a:p>
            <a:pPr lvl="1"/>
            <a:r>
              <a:rPr lang="en-US" dirty="0" smtClean="0"/>
              <a:t>Quality of pre-clinical and clerkship curricula.</a:t>
            </a:r>
          </a:p>
          <a:p>
            <a:pPr lvl="1"/>
            <a:r>
              <a:rPr lang="en-US" dirty="0" smtClean="0"/>
              <a:t>Encouragement from peers, residents, practicing physicians and mentors </a:t>
            </a:r>
          </a:p>
          <a:p>
            <a:pPr lvl="1"/>
            <a:r>
              <a:rPr lang="en-US" dirty="0" smtClean="0"/>
              <a:t>Intellectual content of the specialty.</a:t>
            </a:r>
          </a:p>
          <a:p>
            <a:pPr lvl="1"/>
            <a:endParaRPr lang="en-US" dirty="0" smtClean="0"/>
          </a:p>
        </p:txBody>
      </p:sp>
      <p:sp>
        <p:nvSpPr>
          <p:cNvPr id="13" name="Title 12"/>
          <p:cNvSpPr>
            <a:spLocks noGrp="1"/>
          </p:cNvSpPr>
          <p:nvPr>
            <p:ph type="title"/>
          </p:nvPr>
        </p:nvSpPr>
        <p:spPr/>
        <p:txBody>
          <a:bodyPr>
            <a:normAutofit/>
          </a:bodyPr>
          <a:lstStyle/>
          <a:p>
            <a:r>
              <a:rPr lang="en-US" dirty="0" smtClean="0"/>
              <a:t>Factors that improve neurology recruitment</a:t>
            </a:r>
            <a:endParaRPr lang="en-US" dirty="0"/>
          </a:p>
        </p:txBody>
      </p:sp>
      <p:sp>
        <p:nvSpPr>
          <p:cNvPr id="2" name="TextBox 1"/>
          <p:cNvSpPr txBox="1"/>
          <p:nvPr/>
        </p:nvSpPr>
        <p:spPr>
          <a:xfrm>
            <a:off x="6469698" y="5964572"/>
            <a:ext cx="5279522" cy="646331"/>
          </a:xfrm>
          <a:prstGeom prst="rect">
            <a:avLst/>
          </a:prstGeom>
          <a:noFill/>
        </p:spPr>
        <p:txBody>
          <a:bodyPr wrap="none" rtlCol="0">
            <a:spAutoFit/>
          </a:bodyPr>
          <a:lstStyle/>
          <a:p>
            <a:r>
              <a:rPr lang="en-US" dirty="0" smtClean="0"/>
              <a:t>Albert et al. (2015). </a:t>
            </a:r>
            <a:r>
              <a:rPr lang="en-US" i="1" dirty="0" smtClean="0"/>
              <a:t>Neurology</a:t>
            </a:r>
            <a:r>
              <a:rPr lang="en-US" dirty="0" smtClean="0"/>
              <a:t>;85:172-176</a:t>
            </a:r>
          </a:p>
          <a:p>
            <a:r>
              <a:rPr lang="en-US" dirty="0" smtClean="0"/>
              <a:t>Albert et al. (2016). </a:t>
            </a:r>
            <a:r>
              <a:rPr lang="en-US" i="1" dirty="0" smtClean="0"/>
              <a:t>Neurological Research</a:t>
            </a:r>
            <a:r>
              <a:rPr lang="en-US" dirty="0" smtClean="0"/>
              <a:t> 38(1):10-14</a:t>
            </a:r>
            <a:r>
              <a:rPr lang="en-US" sz="1200" dirty="0" smtClean="0"/>
              <a:t>.</a:t>
            </a:r>
            <a:endParaRPr lang="en-US" sz="1200" dirty="0"/>
          </a:p>
        </p:txBody>
      </p:sp>
    </p:spTree>
    <p:extLst>
      <p:ext uri="{BB962C8B-B14F-4D97-AF65-F5344CB8AC3E}">
        <p14:creationId xmlns="" xmlns:p14="http://schemas.microsoft.com/office/powerpoint/2010/main" val="16880416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lnSpcReduction="20000"/>
          </a:bodyPr>
          <a:lstStyle/>
          <a:p>
            <a:endParaRPr lang="en-US" dirty="0"/>
          </a:p>
        </p:txBody>
      </p:sp>
      <p:sp>
        <p:nvSpPr>
          <p:cNvPr id="14" name="Content Placeholder 13"/>
          <p:cNvSpPr>
            <a:spLocks noGrp="1"/>
          </p:cNvSpPr>
          <p:nvPr>
            <p:ph sz="half" idx="1"/>
          </p:nvPr>
        </p:nvSpPr>
        <p:spPr/>
        <p:txBody>
          <a:bodyPr>
            <a:normAutofit fontScale="92500" lnSpcReduction="20000"/>
          </a:bodyPr>
          <a:lstStyle/>
          <a:p>
            <a:pPr lvl="0"/>
            <a:r>
              <a:rPr lang="en-US" dirty="0" smtClean="0"/>
              <a:t>A process wherein a experienced individual aids a less experienced person with a personal or professional goal.</a:t>
            </a:r>
          </a:p>
          <a:p>
            <a:pPr lvl="0"/>
            <a:r>
              <a:rPr lang="en-US" dirty="0" smtClean="0"/>
              <a:t>Advisor</a:t>
            </a:r>
          </a:p>
          <a:p>
            <a:pPr lvl="1"/>
            <a:r>
              <a:rPr lang="en-US" dirty="0" smtClean="0"/>
              <a:t>Active listener:</a:t>
            </a:r>
          </a:p>
          <a:p>
            <a:pPr lvl="2"/>
            <a:r>
              <a:rPr lang="en-US" dirty="0" smtClean="0"/>
              <a:t>Focus on students’ concerns.</a:t>
            </a:r>
          </a:p>
          <a:p>
            <a:pPr lvl="2"/>
            <a:r>
              <a:rPr lang="en-US" dirty="0" smtClean="0"/>
              <a:t>Avoid solving problems.</a:t>
            </a:r>
          </a:p>
          <a:p>
            <a:r>
              <a:rPr lang="en-US" dirty="0" smtClean="0"/>
              <a:t>Friend</a:t>
            </a:r>
          </a:p>
          <a:p>
            <a:pPr lvl="1"/>
            <a:r>
              <a:rPr lang="en-US" dirty="0" smtClean="0"/>
              <a:t>Importance of meeting in non-professional atmosphere</a:t>
            </a:r>
          </a:p>
          <a:p>
            <a:pPr lvl="1"/>
            <a:r>
              <a:rPr lang="en-US" dirty="0" smtClean="0"/>
              <a:t>NB – Keeping boundaries so as not to play favorites.</a:t>
            </a:r>
          </a:p>
          <a:p>
            <a:pPr lvl="1"/>
            <a:endParaRPr lang="en-US" dirty="0" smtClean="0"/>
          </a:p>
        </p:txBody>
      </p:sp>
      <p:sp>
        <p:nvSpPr>
          <p:cNvPr id="13" name="Title 12"/>
          <p:cNvSpPr>
            <a:spLocks noGrp="1"/>
          </p:cNvSpPr>
          <p:nvPr>
            <p:ph type="title"/>
          </p:nvPr>
        </p:nvSpPr>
        <p:spPr/>
        <p:txBody>
          <a:bodyPr>
            <a:normAutofit/>
          </a:bodyPr>
          <a:lstStyle/>
          <a:p>
            <a:r>
              <a:rPr lang="en-US" dirty="0" smtClean="0"/>
              <a:t>MENTORING</a:t>
            </a:r>
            <a:endParaRPr lang="en-US" dirty="0"/>
          </a:p>
        </p:txBody>
      </p:sp>
      <p:pic>
        <p:nvPicPr>
          <p:cNvPr id="2050" name="Picture 2" descr="C:\Users\ges3b\AppData\Local\Microsoft\Windows\Temporary Internet Files\Content.IE5\36H8AWRQ\Depositphotos_36563165_l-201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17662" y="1722951"/>
            <a:ext cx="6092952" cy="43098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3271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smtClean="0"/>
              <a:t>Sponsor</a:t>
            </a:r>
          </a:p>
          <a:p>
            <a:pPr lvl="1"/>
            <a:r>
              <a:rPr lang="en-US" dirty="0" smtClean="0"/>
              <a:t>Offering/encouraging/facilitating opportunities.</a:t>
            </a:r>
          </a:p>
          <a:p>
            <a:pPr lvl="1"/>
            <a:r>
              <a:rPr lang="en-US" dirty="0" smtClean="0"/>
              <a:t>NB- avoid covering up for mistakes/mishaps</a:t>
            </a:r>
          </a:p>
          <a:p>
            <a:r>
              <a:rPr lang="en-US" dirty="0" smtClean="0"/>
              <a:t>Teacher</a:t>
            </a:r>
          </a:p>
          <a:p>
            <a:pPr lvl="1"/>
            <a:r>
              <a:rPr lang="en-US" dirty="0" smtClean="0"/>
              <a:t>New skills</a:t>
            </a:r>
          </a:p>
          <a:p>
            <a:pPr lvl="1"/>
            <a:r>
              <a:rPr lang="en-US" dirty="0" smtClean="0"/>
              <a:t>Application of these skills in certain situations</a:t>
            </a:r>
          </a:p>
          <a:p>
            <a:r>
              <a:rPr lang="en-US" dirty="0" smtClean="0"/>
              <a:t>Coach</a:t>
            </a:r>
          </a:p>
          <a:p>
            <a:pPr lvl="1"/>
            <a:r>
              <a:rPr lang="en-US" dirty="0" smtClean="0"/>
              <a:t>Offer support</a:t>
            </a:r>
          </a:p>
          <a:p>
            <a:pPr lvl="1"/>
            <a:r>
              <a:rPr lang="en-US" dirty="0" smtClean="0"/>
              <a:t>Reflect different points of view</a:t>
            </a:r>
          </a:p>
          <a:p>
            <a:pPr lvl="2"/>
            <a:endParaRPr lang="en-US" dirty="0"/>
          </a:p>
        </p:txBody>
      </p:sp>
      <p:sp>
        <p:nvSpPr>
          <p:cNvPr id="13" name="Title 12"/>
          <p:cNvSpPr>
            <a:spLocks noGrp="1"/>
          </p:cNvSpPr>
          <p:nvPr>
            <p:ph type="title"/>
          </p:nvPr>
        </p:nvSpPr>
        <p:spPr/>
        <p:txBody>
          <a:bodyPr/>
          <a:lstStyle/>
          <a:p>
            <a:r>
              <a:rPr lang="en-US" dirty="0" smtClean="0"/>
              <a:t>MENTORING</a:t>
            </a:r>
            <a:endParaRPr lang="en-US" dirty="0"/>
          </a:p>
        </p:txBody>
      </p:sp>
    </p:spTree>
    <p:extLst>
      <p:ext uri="{BB962C8B-B14F-4D97-AF65-F5344CB8AC3E}">
        <p14:creationId xmlns="" xmlns:p14="http://schemas.microsoft.com/office/powerpoint/2010/main" val="2779746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endParaRPr lang="en-US" dirty="0"/>
          </a:p>
        </p:txBody>
      </p:sp>
      <p:sp>
        <p:nvSpPr>
          <p:cNvPr id="14" name="Content Placeholder 13"/>
          <p:cNvSpPr>
            <a:spLocks noGrp="1"/>
          </p:cNvSpPr>
          <p:nvPr>
            <p:ph sz="half" idx="1"/>
          </p:nvPr>
        </p:nvSpPr>
        <p:spPr/>
        <p:txBody>
          <a:bodyPr/>
          <a:lstStyle/>
          <a:p>
            <a:pPr lvl="1"/>
            <a:r>
              <a:rPr lang="en-US" dirty="0" smtClean="0">
                <a:solidFill>
                  <a:srgbClr val="7030A0"/>
                </a:solidFill>
              </a:rPr>
              <a:t>M</a:t>
            </a:r>
            <a:r>
              <a:rPr lang="en-US" dirty="0" smtClean="0"/>
              <a:t>otivate</a:t>
            </a:r>
          </a:p>
          <a:p>
            <a:pPr lvl="1"/>
            <a:r>
              <a:rPr lang="en-US" dirty="0" smtClean="0">
                <a:solidFill>
                  <a:srgbClr val="7030A0"/>
                </a:solidFill>
              </a:rPr>
              <a:t>E</a:t>
            </a:r>
            <a:r>
              <a:rPr lang="en-US" dirty="0" smtClean="0"/>
              <a:t>mpower</a:t>
            </a:r>
          </a:p>
          <a:p>
            <a:pPr lvl="1"/>
            <a:r>
              <a:rPr lang="en-US" dirty="0" smtClean="0">
                <a:solidFill>
                  <a:srgbClr val="7030A0"/>
                </a:solidFill>
              </a:rPr>
              <a:t>N</a:t>
            </a:r>
            <a:r>
              <a:rPr lang="en-US" dirty="0" smtClean="0"/>
              <a:t>urture</a:t>
            </a:r>
          </a:p>
          <a:p>
            <a:pPr lvl="1"/>
            <a:r>
              <a:rPr lang="en-US" dirty="0" smtClean="0">
                <a:solidFill>
                  <a:srgbClr val="7030A0"/>
                </a:solidFill>
              </a:rPr>
              <a:t>T</a:t>
            </a:r>
            <a:r>
              <a:rPr lang="en-US" dirty="0" smtClean="0"/>
              <a:t>each by example</a:t>
            </a:r>
          </a:p>
          <a:p>
            <a:pPr lvl="1"/>
            <a:r>
              <a:rPr lang="en-US" dirty="0" smtClean="0">
                <a:solidFill>
                  <a:srgbClr val="7030A0"/>
                </a:solidFill>
              </a:rPr>
              <a:t>O</a:t>
            </a:r>
            <a:r>
              <a:rPr lang="en-US" dirty="0" smtClean="0"/>
              <a:t>ffer counsel</a:t>
            </a:r>
          </a:p>
          <a:p>
            <a:pPr lvl="1"/>
            <a:r>
              <a:rPr lang="en-US" dirty="0" smtClean="0">
                <a:solidFill>
                  <a:srgbClr val="7030A0"/>
                </a:solidFill>
              </a:rPr>
              <a:t>R</a:t>
            </a:r>
            <a:r>
              <a:rPr lang="en-US" dirty="0" smtClean="0"/>
              <a:t>aise the bar</a:t>
            </a:r>
            <a:endParaRPr lang="en-US" dirty="0"/>
          </a:p>
        </p:txBody>
      </p:sp>
      <p:sp>
        <p:nvSpPr>
          <p:cNvPr id="13" name="Title 12"/>
          <p:cNvSpPr>
            <a:spLocks noGrp="1"/>
          </p:cNvSpPr>
          <p:nvPr>
            <p:ph type="title"/>
          </p:nvPr>
        </p:nvSpPr>
        <p:spPr/>
        <p:txBody>
          <a:bodyPr/>
          <a:lstStyle/>
          <a:p>
            <a:r>
              <a:rPr lang="en-US" dirty="0" smtClean="0"/>
              <a:t>MENTORING</a:t>
            </a:r>
            <a:endParaRPr lang="en-US" dirty="0"/>
          </a:p>
        </p:txBody>
      </p:sp>
      <p:sp>
        <p:nvSpPr>
          <p:cNvPr id="2" name="TextBox 1"/>
          <p:cNvSpPr txBox="1"/>
          <p:nvPr/>
        </p:nvSpPr>
        <p:spPr>
          <a:xfrm>
            <a:off x="723207" y="6076604"/>
            <a:ext cx="2756845" cy="276999"/>
          </a:xfrm>
          <a:prstGeom prst="rect">
            <a:avLst/>
          </a:prstGeom>
          <a:noFill/>
        </p:spPr>
        <p:txBody>
          <a:bodyPr wrap="none" rtlCol="0">
            <a:spAutoFit/>
          </a:bodyPr>
          <a:lstStyle/>
          <a:p>
            <a:r>
              <a:rPr lang="en-US" sz="1200" dirty="0" err="1" smtClean="0"/>
              <a:t>Souba</a:t>
            </a:r>
            <a:r>
              <a:rPr lang="en-US" sz="1200" dirty="0" smtClean="0"/>
              <a:t> (1999) J </a:t>
            </a:r>
            <a:r>
              <a:rPr lang="en-US" sz="1200" dirty="0" err="1" smtClean="0"/>
              <a:t>Surg</a:t>
            </a:r>
            <a:r>
              <a:rPr lang="en-US" sz="1200" dirty="0" smtClean="0"/>
              <a:t> Research 82,113-120</a:t>
            </a:r>
            <a:endParaRPr lang="en-US" sz="1200" dirty="0"/>
          </a:p>
        </p:txBody>
      </p:sp>
      <p:pic>
        <p:nvPicPr>
          <p:cNvPr id="1026" name="Picture 2" descr="C:\Users\ges3b\AppData\Local\Microsoft\Windows\Temporary Internet Files\Content.IE5\3WR5A8GN\Depositphotos_8737204_l-201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74873" y="1586346"/>
            <a:ext cx="4414058" cy="44140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54622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xmlns="" name="Medical design template" id="{BE883315-6697-4975-AEB2-5905098383C4}" vid="{D3CC9EF4-996F-4232-B765-B82F773B7949}"/>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0AC149-8447-4BE5-88C7-DBE24EA73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presentation design slides</Template>
  <TotalTime>0</TotalTime>
  <Words>1919</Words>
  <Application>Microsoft Office PowerPoint</Application>
  <PresentationFormat>Custom</PresentationFormat>
  <Paragraphs>298</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Medical design template</vt:lpstr>
      <vt:lpstr>Preparing for the Future: Mentoring Students in Neurology</vt:lpstr>
      <vt:lpstr>Disclosures</vt:lpstr>
      <vt:lpstr>Learning Objectives</vt:lpstr>
      <vt:lpstr>Introduction: Scope</vt:lpstr>
      <vt:lpstr>Introduction: Scope</vt:lpstr>
      <vt:lpstr>Factors that improve neurology recruitment</vt:lpstr>
      <vt:lpstr>MENTORING</vt:lpstr>
      <vt:lpstr>MENTORING</vt:lpstr>
      <vt:lpstr>MENTORING</vt:lpstr>
      <vt:lpstr>MENTORING IN MEDICAL LITERATURE</vt:lpstr>
      <vt:lpstr>MENTORING MEDICAL STUDENTS</vt:lpstr>
      <vt:lpstr>MENTORING IN MEDICAL LITERATURE</vt:lpstr>
      <vt:lpstr>MENTORING WOMEN MEDICAL STUDENTS</vt:lpstr>
      <vt:lpstr>MENTORING WOMEN MEDICAL STUDENTS</vt:lpstr>
      <vt:lpstr>MENTORING URM</vt:lpstr>
      <vt:lpstr>MENTORING STUDENTS IN NEUROLOGY</vt:lpstr>
      <vt:lpstr>MENTORING STUDENTS IN NEUROLOGY</vt:lpstr>
      <vt:lpstr>OUTCOMES</vt:lpstr>
      <vt:lpstr>MEDICAL STUDENTS SEEKING MENTORING</vt:lpstr>
      <vt:lpstr>MENTOR</vt:lpstr>
      <vt:lpstr>SPECIFIC SKILLS FOR MENTORS TO WORK ON</vt:lpstr>
      <vt:lpstr>Slide 22</vt:lpstr>
      <vt:lpstr>MEDICAL STUDENTS AT UVA</vt:lpstr>
      <vt:lpstr>UVA SOM NEUROLOGY RECRUITMENT</vt:lpstr>
      <vt:lpstr>MENTORING STUDENTS IN NEUROLOGY -UVA</vt:lpstr>
      <vt:lpstr>MENTORING STUDENTS IN NEUROLOGY -UVA</vt:lpstr>
      <vt:lpstr>URM AND WOMEN –UVA</vt:lpstr>
      <vt:lpstr>POSSIBLE STRATEGIES</vt:lpstr>
      <vt:lpstr>Questions?</vt:lpstr>
      <vt:lpstr>Additional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2018-09-27T14:43:21Z</dcterms:created>
  <dcterms:modified xsi:type="dcterms:W3CDTF">2018-10-05T01:50:31Z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TC034605299991</vt:lpwstr>
  </property>
</Properties>
</file>