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/>
    <p:restoredTop sz="94665"/>
  </p:normalViewPr>
  <p:slideViewPr>
    <p:cSldViewPr snapToGrid="0" snapToObjects="1">
      <p:cViewPr varScale="1">
        <p:scale>
          <a:sx n="71" d="100"/>
          <a:sy n="71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93C6-C19B-8C49-BC22-876FB196C79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22D1-249A-6F47-B7C3-8EB3DC69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7851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F6C58A-77B9-4C45-A6AA-A4D234960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3" y="6072197"/>
            <a:ext cx="3623211" cy="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01800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7851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94B61-2405-F945-B942-C1B331F2E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3" y="6072197"/>
            <a:ext cx="3623211" cy="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18" y="156781"/>
            <a:ext cx="10515600" cy="607148"/>
          </a:xfrm>
        </p:spPr>
        <p:txBody>
          <a:bodyPr>
            <a:noAutofit/>
          </a:bodyPr>
          <a:lstStyle>
            <a:lvl1pPr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18" y="1159329"/>
            <a:ext cx="10793186" cy="5534727"/>
          </a:xfrm>
        </p:spPr>
        <p:txBody>
          <a:bodyPr/>
          <a:lstStyle>
            <a:lvl1pPr marL="287338" indent="-287338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9300" indent="-292100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62113" indent="-290513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24075" indent="-295275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1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18" y="1142718"/>
            <a:ext cx="5784447" cy="5038163"/>
          </a:xfrm>
        </p:spPr>
        <p:txBody>
          <a:bodyPr/>
          <a:lstStyle>
            <a:lvl1pPr>
              <a:defRPr b="0" i="0"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+mn-lt"/>
                <a:cs typeface="Arial" panose="020B0604020202020204" pitchFamily="34" charset="0"/>
              </a:defRPr>
            </a:lvl2pPr>
            <a:lvl3pPr>
              <a:defRPr b="0" i="0">
                <a:latin typeface="+mn-lt"/>
                <a:cs typeface="Arial" panose="020B0604020202020204" pitchFamily="34" charset="0"/>
              </a:defRPr>
            </a:lvl3pPr>
            <a:lvl4pPr>
              <a:defRPr b="0" i="0">
                <a:latin typeface="+mn-lt"/>
                <a:cs typeface="Arial" panose="020B0604020202020204" pitchFamily="34" charset="0"/>
              </a:defRPr>
            </a:lvl4pPr>
            <a:lvl5pPr>
              <a:defRPr b="0" i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350" y="1142718"/>
            <a:ext cx="5784447" cy="50381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63-9181-284D-8B0A-4E22D5A7727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771452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91926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714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telogo.pn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36"/>
          <a:stretch/>
        </p:blipFill>
        <p:spPr>
          <a:xfrm>
            <a:off x="10364908" y="6456680"/>
            <a:ext cx="1827094" cy="4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5450"/>
            <a:ext cx="10972800" cy="113359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UAB_WORDMAR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639" y="6132351"/>
            <a:ext cx="3020792" cy="4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UAB_WORDMAR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639" y="6132349"/>
            <a:ext cx="3020792" cy="4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6453-FE4B-4759-A9EF-3DBA5CDB9854}" type="datetime1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BA04-3461-6448-931B-E121B3E7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018" y="156780"/>
            <a:ext cx="10515600" cy="58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18" y="1165868"/>
            <a:ext cx="10515600" cy="502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6663-9181-284D-8B0A-4E22D5A7727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Proxima Nova Semibold" charset="0"/>
          <a:ea typeface="Proxima Nova Semibold" charset="0"/>
          <a:cs typeface="Proxima Nova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043"/>
        </a:buClr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885826" y="930500"/>
            <a:ext cx="9144000" cy="2927336"/>
          </a:xfrm>
        </p:spPr>
        <p:txBody>
          <a:bodyPr>
            <a:normAutofit fontScale="90000"/>
          </a:bodyPr>
          <a:lstStyle/>
          <a:p>
            <a:r>
              <a:rPr lang="en-US" dirty="0"/>
              <a:t>Philanthropy:</a:t>
            </a:r>
            <a:br>
              <a:rPr lang="en-US" dirty="0"/>
            </a:br>
            <a:r>
              <a:rPr lang="en-US" dirty="0"/>
              <a:t> Lessons Learned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Using philanthropy to support career development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85826" y="4290645"/>
            <a:ext cx="9144000" cy="12969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David G. Standaert, MD, PhD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John N. Whitaker Professor and Chair of Neurology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University of Alabama at Birmingham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77333" y="275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  <a:endParaRPr lang="en-US" dirty="0"/>
          </a:p>
        </p:txBody>
      </p:sp>
      <p:sp>
        <p:nvSpPr>
          <p:cNvPr id="20483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Standaert has served as a paid consultant to these companies within the last 12 months:</a:t>
            </a:r>
          </a:p>
          <a:p>
            <a:pPr lvl="1"/>
            <a:r>
              <a:rPr lang="en-US" dirty="0" err="1"/>
              <a:t>Abbvie</a:t>
            </a:r>
            <a:r>
              <a:rPr lang="en-US" dirty="0"/>
              <a:t> Inc.</a:t>
            </a:r>
          </a:p>
          <a:p>
            <a:pPr lvl="1"/>
            <a:r>
              <a:rPr lang="en-US" dirty="0"/>
              <a:t>Sanofi-Aventis Research and Development.</a:t>
            </a:r>
          </a:p>
          <a:p>
            <a:pPr lvl="1"/>
            <a:r>
              <a:rPr lang="en-US" dirty="0"/>
              <a:t>RTI Consulting</a:t>
            </a:r>
          </a:p>
          <a:p>
            <a:pPr lvl="1"/>
            <a:r>
              <a:rPr lang="en-US" dirty="0" err="1"/>
              <a:t>Censa</a:t>
            </a:r>
            <a:r>
              <a:rPr lang="en-US" dirty="0"/>
              <a:t> Pharmaceuticals </a:t>
            </a:r>
          </a:p>
          <a:p>
            <a:pPr lvl="1"/>
            <a:r>
              <a:rPr lang="en-US" dirty="0"/>
              <a:t>Grey Matter Technologies</a:t>
            </a:r>
          </a:p>
          <a:p>
            <a:pPr lvl="1"/>
            <a:r>
              <a:rPr lang="en-US" dirty="0" err="1"/>
              <a:t>Cerevance</a:t>
            </a:r>
            <a:r>
              <a:rPr lang="en-US" dirty="0"/>
              <a:t>, Inc.</a:t>
            </a:r>
          </a:p>
          <a:p>
            <a:pPr lvl="1"/>
            <a:r>
              <a:rPr lang="en-US" dirty="0" err="1"/>
              <a:t>Theravance</a:t>
            </a:r>
            <a:r>
              <a:rPr lang="en-US" dirty="0"/>
              <a:t>, Inc</a:t>
            </a:r>
          </a:p>
          <a:p>
            <a:pPr lvl="1"/>
            <a:r>
              <a:rPr lang="en-US" dirty="0" err="1"/>
              <a:t>AVRObio</a:t>
            </a:r>
            <a:r>
              <a:rPr lang="en-US" dirty="0"/>
              <a:t> </a:t>
            </a:r>
          </a:p>
          <a:p>
            <a:r>
              <a:rPr lang="en-US" dirty="0"/>
              <a:t>No off-label use of medications will be presented.</a:t>
            </a:r>
          </a:p>
        </p:txBody>
      </p:sp>
    </p:spTree>
    <p:extLst>
      <p:ext uri="{BB962C8B-B14F-4D97-AF65-F5344CB8AC3E}">
        <p14:creationId xmlns:p14="http://schemas.microsoft.com/office/powerpoint/2010/main" val="5652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65DE-B72E-0943-8ED3-17B8ADDA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Francis Schumann 1914 - 2013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1CEAF-A006-5C4B-BD8A-05565894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159329"/>
            <a:ext cx="3676957" cy="55347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Harvard College class of 1935</a:t>
            </a:r>
          </a:p>
          <a:p>
            <a:r>
              <a:rPr lang="en-US" dirty="0"/>
              <a:t>U Penn Medical School</a:t>
            </a:r>
          </a:p>
          <a:p>
            <a:r>
              <a:rPr lang="en-US" dirty="0"/>
              <a:t>Flight Surgeon, US Army</a:t>
            </a:r>
          </a:p>
          <a:p>
            <a:r>
              <a:rPr lang="en-US" dirty="0"/>
              <a:t>Met Heide </a:t>
            </a:r>
            <a:r>
              <a:rPr lang="en-US" dirty="0" err="1"/>
              <a:t>Jenisch</a:t>
            </a:r>
            <a:r>
              <a:rPr lang="en-US" dirty="0"/>
              <a:t> in Berlin, and married after the war </a:t>
            </a:r>
          </a:p>
          <a:p>
            <a:r>
              <a:rPr lang="en-US" dirty="0"/>
              <a:t>Surgeon, </a:t>
            </a:r>
            <a:r>
              <a:rPr lang="en-US" dirty="0" err="1"/>
              <a:t>Philadephia</a:t>
            </a:r>
            <a:r>
              <a:rPr lang="en-US" dirty="0"/>
              <a:t> General Hospital</a:t>
            </a:r>
          </a:p>
          <a:p>
            <a:r>
              <a:rPr lang="en-US" dirty="0"/>
              <a:t>Retired to Machias, 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05EB1-BEC8-1C4A-ADE9-A685A34CF8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964" y="1253112"/>
            <a:ext cx="3823017" cy="5097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BAF87-A743-B34F-A390-9EFC6328A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970" y="1253113"/>
            <a:ext cx="4069919" cy="50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43DD-81E4-2E4E-B5D5-15A8BA23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Francis and Heidi Ingeborg Schumann fellowship in Parkinson </a:t>
            </a:r>
            <a:r>
              <a:rPr lang="en-US" sz="3600" dirty="0" err="1"/>
              <a:t>diseaese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FADB-0FEC-A146-9349-EFDABF45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fellows for two years of specialized training in PD research and/or treatment</a:t>
            </a:r>
          </a:p>
          <a:p>
            <a:r>
              <a:rPr lang="en-US" dirty="0"/>
              <a:t>Has been used for both MD and PhD fellows</a:t>
            </a:r>
          </a:p>
          <a:p>
            <a:r>
              <a:rPr lang="en-US" dirty="0"/>
              <a:t>Structure is flexible, can be combined with other sources</a:t>
            </a:r>
          </a:p>
          <a:p>
            <a:r>
              <a:rPr lang="en-US" dirty="0"/>
              <a:t>Only fixed requirement is that the fellow has to travel to Maine to visit the </a:t>
            </a:r>
            <a:r>
              <a:rPr lang="en-US" dirty="0" err="1"/>
              <a:t>Schumanns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39F7-41EE-9640-8A9E-6DBDC107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Schumann Fellows visit Machias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FA0B-DEB4-FF4B-B79B-4A753E6803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24" y="1078523"/>
            <a:ext cx="3420688" cy="2565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31B04-D65C-9B44-8208-4FD8133C7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36" y="1078522"/>
            <a:ext cx="3413604" cy="2560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B8A1D-73E3-F643-B9B4-98ED94111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364" y="1078522"/>
            <a:ext cx="3381611" cy="2536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046EA-948D-DD46-A822-7B9EE9C999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364" y="3903781"/>
            <a:ext cx="3387969" cy="2540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44A638-FE3B-684D-A00A-B92551C28E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24" y="3903781"/>
            <a:ext cx="3420689" cy="2565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74F021-C78E-E847-82C6-D43379EFBE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370" y="3903781"/>
            <a:ext cx="3387970" cy="25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3E9A48F-C4E9-E749-9A16-6649C098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Schumann Fellowship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DAFE04-1BCC-EE4E-BF37-2E9E8C4C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722037"/>
            <a:ext cx="2506289" cy="3295440"/>
          </a:xfrm>
        </p:spPr>
        <p:txBody>
          <a:bodyPr/>
          <a:lstStyle/>
          <a:p>
            <a:r>
              <a:rPr lang="en-US" dirty="0"/>
              <a:t>15 Fellows</a:t>
            </a:r>
          </a:p>
          <a:p>
            <a:r>
              <a:rPr lang="en-US" dirty="0"/>
              <a:t>$1,500,000 in fellowship support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DE621-C8DE-5C45-B416-5D332FD5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07" y="952048"/>
            <a:ext cx="5064369" cy="6553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B8C780-E7D8-5746-9CE7-1E9BAAFE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6" y="952048"/>
            <a:ext cx="4563690" cy="59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DF1F-D937-4648-89B4-6D280F89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Parkinson Association of Alabama</a:t>
            </a:r>
            <a:br>
              <a:rPr lang="en-US" sz="3200" dirty="0"/>
            </a:br>
            <a:r>
              <a:rPr lang="en-US" sz="3200" dirty="0"/>
              <a:t>Pre-doctoral Scholar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6E947-4D27-9C4F-BE94-FE0D304B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5005754"/>
            <a:ext cx="10793186" cy="1688302"/>
          </a:xfrm>
        </p:spPr>
        <p:txBody>
          <a:bodyPr>
            <a:normAutofit fontScale="92500"/>
          </a:bodyPr>
          <a:lstStyle/>
          <a:p>
            <a:r>
              <a:rPr lang="en-US" dirty="0"/>
              <a:t>Funded by an annual cocktail event</a:t>
            </a:r>
          </a:p>
          <a:p>
            <a:r>
              <a:rPr lang="en-US" dirty="0"/>
              <a:t>supports a graduate student stipend and tuition for one year ($35,000)</a:t>
            </a:r>
          </a:p>
          <a:p>
            <a:r>
              <a:rPr lang="en-US" dirty="0"/>
              <a:t>More than 10 students supported so far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2FFCD-5021-ED4F-B0C6-4C7F3D4F6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105870"/>
            <a:ext cx="11230708" cy="37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4A6F-248E-7241-BAA8-18510685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Alzheimers</a:t>
            </a:r>
            <a:r>
              <a:rPr lang="en-US" sz="3600" dirty="0"/>
              <a:t> of Central Alabama</a:t>
            </a:r>
            <a:br>
              <a:rPr lang="en-US" sz="3600" dirty="0"/>
            </a:br>
            <a:r>
              <a:rPr lang="en-US" sz="3600" dirty="0"/>
              <a:t>Predoctoral Scholar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B5D4F-B384-E44C-9CB1-37DAB8D1B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5193323"/>
            <a:ext cx="10793186" cy="1500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Supports graduate student position</a:t>
            </a:r>
          </a:p>
          <a:p>
            <a:r>
              <a:rPr lang="en-US" dirty="0"/>
              <a:t>Tied to T32 selection process</a:t>
            </a:r>
          </a:p>
          <a:p>
            <a:r>
              <a:rPr lang="en-US" dirty="0"/>
              <a:t>Currently in first of two year commitment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633F75-AEFF-A24D-98C5-1FACA91E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134244"/>
            <a:ext cx="11101754" cy="40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8F70-1642-4F40-88BC-9FA1A3AE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8" y="156781"/>
            <a:ext cx="11729266" cy="607148"/>
          </a:xfrm>
        </p:spPr>
        <p:txBody>
          <a:bodyPr/>
          <a:lstStyle/>
          <a:p>
            <a:r>
              <a:rPr lang="en-US" dirty="0"/>
              <a:t>Philanthropy for career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7F44-45B0-0C42-A7C8-F57FE3540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supporting an identifiable person, rather than a project or equipment, is a powerful draw for some potential donors</a:t>
            </a:r>
          </a:p>
          <a:p>
            <a:r>
              <a:rPr lang="en-US" dirty="0"/>
              <a:t>A key part of building these relationships is letting the donors meet and get to know the individuals they are supporting</a:t>
            </a:r>
          </a:p>
          <a:p>
            <a:r>
              <a:rPr lang="en-US" sz="3600" b="1" dirty="0"/>
              <a:t>“Supporting a young scientist/physician is like planting a tree, it will continue to return benefits far into the future.”</a:t>
            </a:r>
          </a:p>
        </p:txBody>
      </p:sp>
    </p:spTree>
    <p:extLst>
      <p:ext uri="{BB962C8B-B14F-4D97-AF65-F5344CB8AC3E}">
        <p14:creationId xmlns:p14="http://schemas.microsoft.com/office/powerpoint/2010/main" val="28991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AB - DS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_TEMPLATE_SIMPLE" id="{B2AD6754-8EFB-2B4F-90BF-5390D813AF76}" vid="{1C7BD1C2-268E-A84B-A799-F5479AEFF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311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Gill Sans</vt:lpstr>
      <vt:lpstr>Proxima Nova</vt:lpstr>
      <vt:lpstr>Proxima Nova Semibold</vt:lpstr>
      <vt:lpstr>UAB - DSM</vt:lpstr>
      <vt:lpstr>Philanthropy:  Lessons Learned  Using philanthropy to support career development</vt:lpstr>
      <vt:lpstr>Disclosures</vt:lpstr>
      <vt:lpstr>Dr. Francis Schumann 1914 - 2013</vt:lpstr>
      <vt:lpstr>Francis and Heidi Ingeborg Schumann fellowship in Parkinson diseaese</vt:lpstr>
      <vt:lpstr>Schumann Fellows visit Machias</vt:lpstr>
      <vt:lpstr>Schumann Fellowship</vt:lpstr>
      <vt:lpstr>Parkinson Association of Alabama Pre-doctoral Scholar</vt:lpstr>
      <vt:lpstr>Alzheimers of Central Alabama Predoctoral Scholar</vt:lpstr>
      <vt:lpstr>Philanthropy for career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Innate and Adaptive Immunity in Parkinson Disease</dc:title>
  <dc:creator>Standaert, David George (Campus)</dc:creator>
  <cp:lastModifiedBy>Arlene George</cp:lastModifiedBy>
  <cp:revision>23</cp:revision>
  <dcterms:created xsi:type="dcterms:W3CDTF">2019-10-12T19:35:33Z</dcterms:created>
  <dcterms:modified xsi:type="dcterms:W3CDTF">2019-11-04T20:14:55Z</dcterms:modified>
</cp:coreProperties>
</file>