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9" r:id="rId2"/>
    <p:sldId id="415" r:id="rId3"/>
    <p:sldId id="411" r:id="rId4"/>
    <p:sldId id="416" r:id="rId5"/>
    <p:sldId id="398" r:id="rId6"/>
    <p:sldId id="403" r:id="rId7"/>
    <p:sldId id="404" r:id="rId8"/>
    <p:sldId id="405" r:id="rId9"/>
    <p:sldId id="401" r:id="rId10"/>
    <p:sldId id="417" r:id="rId11"/>
    <p:sldId id="258" r:id="rId12"/>
    <p:sldId id="418" r:id="rId13"/>
    <p:sldId id="408" r:id="rId14"/>
    <p:sldId id="419" r:id="rId15"/>
    <p:sldId id="412" r:id="rId16"/>
    <p:sldId id="421" r:id="rId17"/>
    <p:sldId id="407" r:id="rId18"/>
    <p:sldId id="420" r:id="rId19"/>
    <p:sldId id="400" r:id="rId20"/>
    <p:sldId id="409" r:id="rId21"/>
    <p:sldId id="399" r:id="rId22"/>
    <p:sldId id="406" r:id="rId23"/>
    <p:sldId id="41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B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22"/>
    <p:restoredTop sz="94667"/>
  </p:normalViewPr>
  <p:slideViewPr>
    <p:cSldViewPr snapToGrid="0" snapToObjects="1">
      <p:cViewPr varScale="1">
        <p:scale>
          <a:sx n="85" d="100"/>
          <a:sy n="85" d="100"/>
        </p:scale>
        <p:origin x="81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90" d="100"/>
        <a:sy n="19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98EC59-7175-834C-A848-8FDEB2CD9D62}" type="datetimeFigureOut">
              <a:rPr lang="en-US" smtClean="0"/>
              <a:t>10/7/2020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4AEA21-FB0B-0E43-B7EE-E3E35F66D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16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370771-4689-4152-B494-7FA92159189D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0638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370771-4689-4152-B494-7FA92159189D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4278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370771-4689-4152-B494-7FA92159189D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7279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370771-4689-4152-B494-7FA92159189D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896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370771-4689-4152-B494-7FA92159189D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2274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370771-4689-4152-B494-7FA92159189D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9605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370771-4689-4152-B494-7FA92159189D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2557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370771-4689-4152-B494-7FA92159189D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8880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370771-4689-4152-B494-7FA92159189D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4737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370771-4689-4152-B494-7FA92159189D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4490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370771-4689-4152-B494-7FA92159189D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5864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370771-4689-4152-B494-7FA92159189D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8771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370771-4689-4152-B494-7FA92159189D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6468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370771-4689-4152-B494-7FA92159189D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6655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370771-4689-4152-B494-7FA92159189D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4555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370771-4689-4152-B494-7FA92159189D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238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4AEA21-FB0B-0E43-B7EE-E3E35F66D99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5572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4AEA21-FB0B-0E43-B7EE-E3E35F66D99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0036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370771-4689-4152-B494-7FA92159189D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29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BEE94-381C-6248-A223-EFCEB41C67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 i="0">
                <a:solidFill>
                  <a:srgbClr val="FFCB0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1B01C2-69A0-944C-9CD3-CBD7CCB789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09090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5E5A8-75BA-CA4D-90E6-DDB32917A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942C48-6BAF-264F-9EE0-267AE91B73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375CEC-2EF9-4E46-8E91-6913B2CDBA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E7F63E-0509-7846-8350-4C8F122F1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82A09-95D2-2240-80C2-29088F96D921}" type="datetimeFigureOut">
              <a:rPr lang="en-US" smtClean="0"/>
              <a:t>10/7/2020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A41E06-0A1E-7C43-8FB9-440C07506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4A68C2-D82C-9949-8F1B-F1C018B54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EA3BA-9030-1A47-8BD4-CB9A31420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052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A4272-DDCD-7E47-828A-0E357C58C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D102EE-BF95-F540-BC8D-14D302ADD9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4596E6-6208-514D-80C3-FB5DD567B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82A09-95D2-2240-80C2-29088F96D921}" type="datetimeFigureOut">
              <a:rPr lang="en-US" smtClean="0"/>
              <a:t>10/7/2020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810B6D-5107-4A48-8B41-60FECEB05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9674DB-9BB9-8943-9B3C-0763D6793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EA3BA-9030-1A47-8BD4-CB9A31420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5671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9ED5C0-C0E5-3840-9D29-B4AE0F24F7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59BECF-1F3B-2749-BF07-4AA851697B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E8F142-79D5-4B4E-9261-4F79680FF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82A09-95D2-2240-80C2-29088F96D921}" type="datetimeFigureOut">
              <a:rPr lang="en-US" smtClean="0"/>
              <a:t>10/7/2020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256CA9-22A2-404F-9BC6-41A6C9D8B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828A0D-A6F1-434B-9523-473BA49BF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EA3BA-9030-1A47-8BD4-CB9A31420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390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85271C-D62F-FB40-AD7B-989F76485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82A09-95D2-2240-80C2-29088F96D921}" type="datetimeFigureOut">
              <a:rPr lang="en-US" smtClean="0"/>
              <a:t>10/7/2020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B3D289-84F5-104B-AAD7-BFBC9A0F1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EB158A-6F30-5645-82C5-4105A8DDB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EA3BA-9030-1A47-8BD4-CB9A314201D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C70FB41-B185-8A4F-8AA1-0D9FEB34D9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814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2106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67D28-B624-9041-BBBE-D2ADFEDB2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A1DA0B-5198-F744-AF70-0172BF5CC1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814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1C1FAA-2B4E-D249-9D85-57C6A059A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82A09-95D2-2240-80C2-29088F96D921}" type="datetimeFigureOut">
              <a:rPr lang="en-US" smtClean="0"/>
              <a:t>10/7/2020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CA9805-8AE7-EB44-813C-93C11C3A9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BAD56E-E6E5-584A-869D-71A8221FF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EA3BA-9030-1A47-8BD4-CB9A31420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876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B60F7-126E-4F4C-9B11-C1E3646C7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752476"/>
            <a:ext cx="10515600" cy="2852737"/>
          </a:xfrm>
        </p:spPr>
        <p:txBody>
          <a:bodyPr anchor="b"/>
          <a:lstStyle>
            <a:lvl1pPr>
              <a:defRPr sz="6000"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50263F-04D9-6745-8B03-010D7160EB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63220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0F7A4A-7B20-6D4C-8CFD-F43D8D372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82A09-95D2-2240-80C2-29088F96D921}" type="datetimeFigureOut">
              <a:rPr lang="en-US" smtClean="0"/>
              <a:t>10/7/2020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3F5E7D-B2F6-204D-97F9-D05DDC448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19A96-A54F-FD4D-91D9-E13F27298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EA3BA-9030-1A47-8BD4-CB9A31420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016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0601C-AC44-1443-AC2A-5F73818A2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1346B5-1CB8-F346-8E05-65AD300DF8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EE29BD-2A5F-8F48-9123-5BE3C521BA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C6C14F-A391-A64A-8A91-87C036478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82A09-95D2-2240-80C2-29088F96D921}" type="datetimeFigureOut">
              <a:rPr lang="en-US" smtClean="0"/>
              <a:t>10/7/2020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8F50CE-4C2B-8F47-91FB-3CDB7B992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DD688B-D951-4549-A757-C74BCF3B8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EA3BA-9030-1A47-8BD4-CB9A31420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668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2BE3C-4339-ED4A-8321-2DAA0AC85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26AA71-A57B-F44F-9AE3-D8600E527D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7D49D6-304C-3540-BDAE-51ABAB6E98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2EC895-E29F-374A-971B-A9A3424B60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3C2F5B-1643-364B-98CA-B9D3487293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808244-E7DB-D846-A649-63C2CB556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82A09-95D2-2240-80C2-29088F96D921}" type="datetimeFigureOut">
              <a:rPr lang="en-US" smtClean="0"/>
              <a:t>10/7/2020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7A6242-E291-8345-ABE9-15D19B259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0CA1AE-2227-7440-81BA-3A00633DF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EA3BA-9030-1A47-8BD4-CB9A31420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676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1ED07-F194-1045-ABF0-D8071314F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F6872E-CB17-544C-AE17-F0CA10695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82A09-95D2-2240-80C2-29088F96D921}" type="datetimeFigureOut">
              <a:rPr lang="en-US" smtClean="0"/>
              <a:t>10/7/2020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D8EBE9-8F27-0848-916E-A92AC635E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9F74BC-8500-A94D-A11E-0B042C34F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EA3BA-9030-1A47-8BD4-CB9A31420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575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15BEAF-466A-D041-A753-4BDCF8E1B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82A09-95D2-2240-80C2-29088F96D921}" type="datetimeFigureOut">
              <a:rPr lang="en-US" smtClean="0"/>
              <a:t>10/7/2020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F2A479-1CA4-6C4A-9F7C-DBD27624C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0A3D5B-DC02-2647-915D-82CA2AC9D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EA3BA-9030-1A47-8BD4-CB9A31420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014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5C4B5-B0F8-6F4E-BCC9-821B63F78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C24C5F-4519-4F4C-998C-4446C2390B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BB9B7D-7592-4F46-B626-F87AD0DA24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7D0A8D-0931-554A-97DB-9729FBF0F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82A09-95D2-2240-80C2-29088F96D921}" type="datetimeFigureOut">
              <a:rPr lang="en-US" smtClean="0"/>
              <a:t>10/7/2020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BE8FDB-4A67-504F-A726-41480667E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2222C6-ECFF-E640-81DA-906B3154E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EA3BA-9030-1A47-8BD4-CB9A31420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919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806FFA-0CFD-F646-B323-0B62858EA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5BC3A5-AA84-D147-9541-87C9DBA60A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246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1A7AB5-CA07-564E-81D5-456BAA7559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53419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D82A09-95D2-2240-80C2-29088F96D921}" type="datetimeFigureOut">
              <a:rPr lang="en-US" smtClean="0"/>
              <a:t>10/7/2020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33FFB2-DB33-4944-8CB9-06D8973654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53419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242042-7FE4-6540-802E-C01D1DBEC2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53419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EA3BA-9030-1A47-8BD4-CB9A31420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834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77903-695A-9844-9F5F-0B5B57ACF2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987" y="1897704"/>
            <a:ext cx="11981794" cy="1034618"/>
          </a:xfrm>
        </p:spPr>
        <p:txBody>
          <a:bodyPr>
            <a:normAutofit fontScale="90000"/>
          </a:bodyPr>
          <a:lstStyle/>
          <a:p>
            <a:br>
              <a:rPr lang="en-US" b="0" dirty="0"/>
            </a:br>
            <a:r>
              <a:rPr lang="en-US" sz="4400" b="0" dirty="0"/>
              <a:t>Managing Up and Down:</a:t>
            </a:r>
            <a:br>
              <a:rPr lang="en-US" sz="4400" b="0" dirty="0"/>
            </a:br>
            <a:r>
              <a:rPr lang="en-US" sz="3200" b="0" dirty="0"/>
              <a:t>Getting What You Need From Your Faculty and Your Dean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C3CCB7-9FAC-5F4D-9A71-1EBF833F43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329342"/>
            <a:ext cx="9144000" cy="1655762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Steven T. DeKosky, MD, FACP, FANA, FAAN</a:t>
            </a:r>
          </a:p>
          <a:p>
            <a:r>
              <a:rPr lang="en-US" sz="2000" b="1" dirty="0"/>
              <a:t>Aerts-Cosper Professor of Alzheimer’s Research</a:t>
            </a:r>
          </a:p>
          <a:p>
            <a:r>
              <a:rPr lang="en-US" sz="2000" b="1" dirty="0"/>
              <a:t>Deputy Director, McKnight Brain Institute</a:t>
            </a:r>
          </a:p>
          <a:p>
            <a:r>
              <a:rPr lang="en-US" sz="2000" b="1" dirty="0"/>
              <a:t>Professor of Neurology and Neuroscience</a:t>
            </a:r>
          </a:p>
          <a:p>
            <a:r>
              <a:rPr lang="en-US" sz="2000" b="1" dirty="0"/>
              <a:t>University of Florida</a:t>
            </a:r>
          </a:p>
          <a:p>
            <a:endParaRPr lang="en-US" dirty="0"/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EB5D7A41-17AD-4621-8270-C18CA25BBB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987" y="97126"/>
            <a:ext cx="1341013" cy="121443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D84857A-6EA2-459C-BE9C-CA007BFE6E0E}"/>
              </a:ext>
            </a:extLst>
          </p:cNvPr>
          <p:cNvSpPr txBox="1">
            <a:spLocks/>
          </p:cNvSpPr>
          <p:nvPr/>
        </p:nvSpPr>
        <p:spPr>
          <a:xfrm>
            <a:off x="508808" y="276946"/>
            <a:ext cx="5913013" cy="10346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rgbClr val="FFCB0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4766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5230E-8432-1445-A232-38F67F247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351" y="341644"/>
            <a:ext cx="10515600" cy="892540"/>
          </a:xfrm>
        </p:spPr>
        <p:txBody>
          <a:bodyPr>
            <a:normAutofit/>
          </a:bodyPr>
          <a:lstStyle/>
          <a:p>
            <a:r>
              <a:rPr lang="en-US" sz="5300" dirty="0">
                <a:solidFill>
                  <a:srgbClr val="0070C0"/>
                </a:solidFill>
              </a:rPr>
              <a:t>Managing down: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B44D3C-CCDD-0C47-9A0D-3208CCAA60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8405" y="1410305"/>
            <a:ext cx="10857296" cy="3601589"/>
          </a:xfrm>
        </p:spPr>
        <p:txBody>
          <a:bodyPr>
            <a:normAutofit fontScale="92500"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Cultivate your own empathy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Understand your style of leadership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What got you here may not be the best for the new job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Do you need a moderate “restyling?”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Dealing with faculty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/>
                </a:solidFill>
              </a:rPr>
              <a:t>Early		=Will I succeed? Get tenure? Make friends? Happy family?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/>
                </a:solidFill>
              </a:rPr>
              <a:t>Mid-career	=Decision points: look for new position? Stay?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/>
                </a:solidFill>
              </a:rPr>
              <a:t>Senior		=Respect. Legacy. Mentoring. Cut back? Retire? Competence?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F95B7C-FDE2-1A45-B951-3FB81B63BCD7}"/>
              </a:ext>
            </a:extLst>
          </p:cNvPr>
          <p:cNvSpPr txBox="1"/>
          <p:nvPr/>
        </p:nvSpPr>
        <p:spPr>
          <a:xfrm>
            <a:off x="1584809" y="5188016"/>
            <a:ext cx="8579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“We do not learn from experience... we learn from reflecting on experience.”								John Dewey</a:t>
            </a:r>
          </a:p>
        </p:txBody>
      </p:sp>
    </p:spTree>
    <p:extLst>
      <p:ext uri="{BB962C8B-B14F-4D97-AF65-F5344CB8AC3E}">
        <p14:creationId xmlns:p14="http://schemas.microsoft.com/office/powerpoint/2010/main" val="28312563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8A4D6FC2-E952-4EBF-AA5B-01FA14C23A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1359" y="5934507"/>
            <a:ext cx="1067367" cy="96662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48D2BBE-9A4A-0E49-A059-63045C88E130}"/>
              </a:ext>
            </a:extLst>
          </p:cNvPr>
          <p:cNvSpPr/>
          <p:nvPr/>
        </p:nvSpPr>
        <p:spPr>
          <a:xfrm>
            <a:off x="1239258" y="1019824"/>
            <a:ext cx="10629468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1365250" algn="l"/>
              </a:tabLst>
            </a:pPr>
            <a:r>
              <a:rPr lang="en-US" sz="2400" u="sng" dirty="0">
                <a:solidFill>
                  <a:srgbClr val="000000"/>
                </a:solidFill>
              </a:rPr>
              <a:t>The Ideal</a:t>
            </a:r>
            <a:r>
              <a:rPr lang="en-US" sz="2400" dirty="0">
                <a:solidFill>
                  <a:srgbClr val="000000"/>
                </a:solidFill>
              </a:rPr>
              <a:t>:	 	Authority equal to or exceeding responsibilities</a:t>
            </a:r>
          </a:p>
          <a:p>
            <a:pPr>
              <a:tabLst>
                <a:tab pos="1365250" algn="l"/>
              </a:tabLst>
            </a:pPr>
            <a:endParaRPr lang="en-US" sz="1600" dirty="0">
              <a:solidFill>
                <a:srgbClr val="000000"/>
              </a:solidFill>
            </a:endParaRPr>
          </a:p>
          <a:p>
            <a:pPr>
              <a:tabLst>
                <a:tab pos="1365250" algn="l"/>
              </a:tabLst>
            </a:pPr>
            <a:r>
              <a:rPr lang="en-US" sz="2400" u="sng" dirty="0">
                <a:solidFill>
                  <a:srgbClr val="000000"/>
                </a:solidFill>
              </a:rPr>
              <a:t>The Reality</a:t>
            </a:r>
            <a:r>
              <a:rPr lang="en-US" sz="2400" dirty="0">
                <a:solidFill>
                  <a:srgbClr val="000000"/>
                </a:solidFill>
              </a:rPr>
              <a:t>: 	The responsibilities of every chair exceeds their authority, and if  they 		try to increase their authority to equal their 	responsibility, they will 		likely diminish both.</a:t>
            </a:r>
            <a:br>
              <a:rPr lang="en-US" sz="2800" dirty="0">
                <a:solidFill>
                  <a:srgbClr val="000000"/>
                </a:solidFill>
              </a:rPr>
            </a:br>
            <a:br>
              <a:rPr lang="en-US" sz="1200" dirty="0">
                <a:solidFill>
                  <a:srgbClr val="000000"/>
                </a:solidFill>
              </a:rPr>
            </a:br>
            <a:endParaRPr lang="en-US" sz="1200" dirty="0">
              <a:solidFill>
                <a:srgbClr val="000000"/>
              </a:solidFill>
            </a:endParaRPr>
          </a:p>
          <a:p>
            <a:pPr>
              <a:tabLst>
                <a:tab pos="1365250" algn="l"/>
              </a:tabLst>
            </a:pPr>
            <a:endParaRPr lang="en-US" sz="1200" dirty="0">
              <a:solidFill>
                <a:srgbClr val="000000"/>
              </a:solidFill>
            </a:endParaRPr>
          </a:p>
          <a:p>
            <a:pPr marL="1836738" indent="-1836738">
              <a:tabLst>
                <a:tab pos="1365250" algn="l"/>
              </a:tabLst>
            </a:pPr>
            <a:r>
              <a:rPr lang="en-US" sz="2200" dirty="0">
                <a:solidFill>
                  <a:srgbClr val="000000"/>
                </a:solidFill>
              </a:rPr>
              <a:t>Most academic leaders at any level generally feel [at least sometimes] that they can make better decisions than either their superiors or their subordinates.</a:t>
            </a:r>
          </a:p>
          <a:p>
            <a:pPr>
              <a:tabLst>
                <a:tab pos="1365250" algn="l"/>
              </a:tabLst>
            </a:pPr>
            <a:endParaRPr lang="en-US" sz="1600" dirty="0">
              <a:solidFill>
                <a:srgbClr val="000000"/>
              </a:solidFill>
            </a:endParaRPr>
          </a:p>
          <a:p>
            <a:pPr marL="922338" indent="-912813"/>
            <a:r>
              <a:rPr lang="en-US" sz="2200" dirty="0">
                <a:solidFill>
                  <a:srgbClr val="000000"/>
                </a:solidFill>
              </a:rPr>
              <a:t>Chairs therefore seek maximum delegation(s) from their superiors and may provide 	minimum delegations to their subordinates.</a:t>
            </a:r>
          </a:p>
          <a:p>
            <a:pPr marL="922338" indent="-912813"/>
            <a:r>
              <a:rPr lang="en-US" sz="2200" dirty="0">
                <a:solidFill>
                  <a:srgbClr val="000000"/>
                </a:solidFill>
              </a:rPr>
              <a:t>Since many chairs are usually better talkers than listeners, subordinates need courage 	and tenacity to make their bosses hear what they do not want to hear.</a:t>
            </a:r>
            <a:endParaRPr lang="en-US" sz="22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6724F6D-06D5-324D-9023-D4D1029EC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153" y="-154004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Responsibility and Authority</a:t>
            </a:r>
          </a:p>
        </p:txBody>
      </p:sp>
      <p:pic>
        <p:nvPicPr>
          <p:cNvPr id="1026" name="Picture 2" descr="Caution Sign by SafetySign.com - X5875">
            <a:extLst>
              <a:ext uri="{FF2B5EF4-FFF2-40B4-BE49-F238E27FC236}">
                <a16:creationId xmlns:a16="http://schemas.microsoft.com/office/drawing/2014/main" id="{D2F40A06-E84C-9E4F-8807-427D5A951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00" y="3392905"/>
            <a:ext cx="921624" cy="921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57395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8A4D6FC2-E952-4EBF-AA5B-01FA14C23A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1359" y="5934507"/>
            <a:ext cx="1067367" cy="96662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48D2BBE-9A4A-0E49-A059-63045C88E130}"/>
              </a:ext>
            </a:extLst>
          </p:cNvPr>
          <p:cNvSpPr/>
          <p:nvPr/>
        </p:nvSpPr>
        <p:spPr>
          <a:xfrm>
            <a:off x="852664" y="932663"/>
            <a:ext cx="11746806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1365250" algn="l"/>
              </a:tabLst>
            </a:pPr>
            <a:r>
              <a:rPr lang="en-US" sz="2200" u="sng" dirty="0">
                <a:solidFill>
                  <a:srgbClr val="000000"/>
                </a:solidFill>
              </a:rPr>
              <a:t>Delegate</a:t>
            </a:r>
            <a:r>
              <a:rPr lang="en-US" sz="2200" dirty="0">
                <a:solidFill>
                  <a:srgbClr val="000000"/>
                </a:solidFill>
              </a:rPr>
              <a:t>.  You cannot do it alone.</a:t>
            </a:r>
          </a:p>
          <a:p>
            <a:pPr>
              <a:tabLst>
                <a:tab pos="1365250" algn="l"/>
              </a:tabLst>
            </a:pPr>
            <a:endParaRPr lang="en-US" sz="2200" u="sng" dirty="0">
              <a:solidFill>
                <a:srgbClr val="000000"/>
              </a:solidFill>
            </a:endParaRPr>
          </a:p>
          <a:p>
            <a:pPr marL="1201738">
              <a:tabLst>
                <a:tab pos="1365250" algn="l"/>
              </a:tabLst>
            </a:pPr>
            <a:r>
              <a:rPr lang="en-US" sz="2200" dirty="0">
                <a:solidFill>
                  <a:srgbClr val="000000"/>
                </a:solidFill>
              </a:rPr>
              <a:t>Find people you can trust, choose wisely </a:t>
            </a:r>
          </a:p>
          <a:p>
            <a:pPr marL="1201738">
              <a:tabLst>
                <a:tab pos="1365250" algn="l"/>
              </a:tabLst>
            </a:pPr>
            <a:r>
              <a:rPr lang="en-US" sz="2200" dirty="0">
                <a:solidFill>
                  <a:srgbClr val="000000"/>
                </a:solidFill>
              </a:rPr>
              <a:t>Allow your staff freedom to lead, help when requested, have quarterly meetings</a:t>
            </a:r>
          </a:p>
          <a:p>
            <a:pPr marL="1201738">
              <a:tabLst>
                <a:tab pos="1365250" algn="l"/>
              </a:tabLst>
            </a:pPr>
            <a:r>
              <a:rPr lang="en-US" sz="2200" dirty="0">
                <a:solidFill>
                  <a:srgbClr val="000000"/>
                </a:solidFill>
              </a:rPr>
              <a:t>Staff appreciates these opportunities, and this enhances loyalty</a:t>
            </a:r>
          </a:p>
          <a:p>
            <a:pPr marL="1201738">
              <a:tabLst>
                <a:tab pos="1365250" algn="l"/>
              </a:tabLst>
            </a:pPr>
            <a:r>
              <a:rPr lang="en-US" sz="2200" dirty="0">
                <a:solidFill>
                  <a:srgbClr val="000000"/>
                </a:solidFill>
              </a:rPr>
              <a:t>These actions ease your efforts to change things</a:t>
            </a:r>
          </a:p>
          <a:p>
            <a:pPr marL="1201738">
              <a:tabLst>
                <a:tab pos="1365250" algn="l"/>
              </a:tabLst>
            </a:pPr>
            <a:endParaRPr lang="en-US" sz="2200" dirty="0">
              <a:solidFill>
                <a:srgbClr val="000000"/>
              </a:solidFill>
            </a:endParaRPr>
          </a:p>
          <a:p>
            <a:pPr marL="1201738">
              <a:tabLst>
                <a:tab pos="1365250" algn="l"/>
              </a:tabLst>
            </a:pPr>
            <a:r>
              <a:rPr lang="en-US" sz="2200" dirty="0">
                <a:solidFill>
                  <a:srgbClr val="000000"/>
                </a:solidFill>
              </a:rPr>
              <a:t>Do not assume the former chair is a foe. </a:t>
            </a:r>
          </a:p>
          <a:p>
            <a:pPr marL="1201738">
              <a:tabLst>
                <a:tab pos="1365250" algn="l"/>
              </a:tabLst>
            </a:pPr>
            <a:r>
              <a:rPr lang="en-US" sz="2200" dirty="0">
                <a:solidFill>
                  <a:srgbClr val="000000"/>
                </a:solidFill>
              </a:rPr>
              <a:t>Find people you can trust, choose wisely</a:t>
            </a:r>
          </a:p>
          <a:p>
            <a:pPr marL="1201738">
              <a:tabLst>
                <a:tab pos="1365250" algn="l"/>
              </a:tabLst>
            </a:pPr>
            <a:r>
              <a:rPr lang="en-US" sz="2200" dirty="0">
                <a:solidFill>
                  <a:srgbClr val="000000"/>
                </a:solidFill>
              </a:rPr>
              <a:t>Do not have friends review your programs-neutral people will be more helpful</a:t>
            </a:r>
          </a:p>
          <a:p>
            <a:pPr marL="1201738">
              <a:tabLst>
                <a:tab pos="1365250" algn="l"/>
              </a:tabLst>
            </a:pPr>
            <a:r>
              <a:rPr lang="en-US" sz="2200" dirty="0">
                <a:solidFill>
                  <a:srgbClr val="000000"/>
                </a:solidFill>
              </a:rPr>
              <a:t>Appoint vice chairs for clinical affairs, research, teaching, diversity</a:t>
            </a:r>
          </a:p>
          <a:p>
            <a:pPr marL="1201738">
              <a:tabLst>
                <a:tab pos="1365250" algn="l"/>
              </a:tabLst>
            </a:pPr>
            <a:r>
              <a:rPr lang="en-US" sz="2200" dirty="0">
                <a:solidFill>
                  <a:srgbClr val="000000"/>
                </a:solidFill>
              </a:rPr>
              <a:t>Find your one or two “sounding boards” who will always be straight with you</a:t>
            </a:r>
          </a:p>
          <a:p>
            <a:pPr>
              <a:tabLst>
                <a:tab pos="1365250" algn="l"/>
              </a:tabLst>
            </a:pPr>
            <a:endParaRPr lang="en-US" sz="22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6724F6D-06D5-324D-9023-D4D1029EC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857" y="-17592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Responsibility and Authority</a:t>
            </a:r>
          </a:p>
        </p:txBody>
      </p:sp>
    </p:spTree>
    <p:extLst>
      <p:ext uri="{BB962C8B-B14F-4D97-AF65-F5344CB8AC3E}">
        <p14:creationId xmlns:p14="http://schemas.microsoft.com/office/powerpoint/2010/main" val="41845193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331" y="-137160"/>
            <a:ext cx="12079705" cy="1143000"/>
          </a:xfrm>
        </p:spPr>
        <p:txBody>
          <a:bodyPr>
            <a:normAutofit/>
          </a:bodyPr>
          <a:lstStyle/>
          <a:p>
            <a:r>
              <a:rPr lang="en-US" sz="3000" b="0" dirty="0">
                <a:solidFill>
                  <a:srgbClr val="0070C0"/>
                </a:solidFill>
                <a:latin typeface="+mn-lt"/>
              </a:rPr>
              <a:t>Changes: Academic departments’ major sources of revenue are threatened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0375" y="1111718"/>
            <a:ext cx="10191249" cy="3886200"/>
          </a:xfrm>
        </p:spPr>
        <p:txBody>
          <a:bodyPr>
            <a:normAutofit fontScale="92500"/>
          </a:bodyPr>
          <a:lstStyle/>
          <a:p>
            <a:pPr lvl="1">
              <a:lnSpc>
                <a:spcPct val="140000"/>
              </a:lnSpc>
            </a:pPr>
            <a:r>
              <a:rPr lang="en-US" dirty="0"/>
              <a:t>Anticipated contraction of reimbursements [Medicare, ?Medicaid]</a:t>
            </a:r>
          </a:p>
          <a:p>
            <a:pPr lvl="1">
              <a:lnSpc>
                <a:spcPct val="140000"/>
              </a:lnSpc>
            </a:pPr>
            <a:r>
              <a:rPr lang="en-US" dirty="0"/>
              <a:t>Increased competition from private and community hospitals</a:t>
            </a:r>
          </a:p>
          <a:p>
            <a:pPr lvl="2">
              <a:lnSpc>
                <a:spcPct val="140000"/>
              </a:lnSpc>
            </a:pPr>
            <a:r>
              <a:rPr lang="en-US" sz="2400" dirty="0"/>
              <a:t>Aggregation of hospitals into networks may alter referral patterns</a:t>
            </a:r>
          </a:p>
          <a:p>
            <a:pPr lvl="2">
              <a:lnSpc>
                <a:spcPct val="140000"/>
              </a:lnSpc>
            </a:pPr>
            <a:r>
              <a:rPr lang="en-US" sz="2400" dirty="0"/>
              <a:t>Commoditization of instrumentation </a:t>
            </a:r>
          </a:p>
          <a:p>
            <a:pPr lvl="2">
              <a:lnSpc>
                <a:spcPct val="140000"/>
              </a:lnSpc>
            </a:pPr>
            <a:r>
              <a:rPr lang="en-US" sz="2400" dirty="0"/>
              <a:t>Complex procedures are revenue source for hospitals--fewer secondary or tertiary referrals</a:t>
            </a:r>
          </a:p>
          <a:p>
            <a:pPr lvl="2">
              <a:lnSpc>
                <a:spcPct val="140000"/>
              </a:lnSpc>
            </a:pPr>
            <a:r>
              <a:rPr lang="en-US" sz="2400" dirty="0"/>
              <a:t>“Patient experience” key to maintaining patients as “expertise” is denigrated</a:t>
            </a:r>
          </a:p>
        </p:txBody>
      </p:sp>
    </p:spTree>
    <p:extLst>
      <p:ext uri="{BB962C8B-B14F-4D97-AF65-F5344CB8AC3E}">
        <p14:creationId xmlns:p14="http://schemas.microsoft.com/office/powerpoint/2010/main" val="9455480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331" y="-137160"/>
            <a:ext cx="12079705" cy="1143000"/>
          </a:xfrm>
        </p:spPr>
        <p:txBody>
          <a:bodyPr>
            <a:normAutofit/>
          </a:bodyPr>
          <a:lstStyle/>
          <a:p>
            <a:r>
              <a:rPr lang="en-US" sz="3000" b="0" dirty="0">
                <a:solidFill>
                  <a:srgbClr val="0070C0"/>
                </a:solidFill>
                <a:latin typeface="+mn-lt"/>
              </a:rPr>
              <a:t>Changes: Academic departments’ major sources of revenue are threatened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9311" y="890335"/>
            <a:ext cx="10191249" cy="4605690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40000"/>
              </a:lnSpc>
            </a:pPr>
            <a:r>
              <a:rPr lang="en-US" sz="3800" b="1" dirty="0"/>
              <a:t>Research Grants (NIH)</a:t>
            </a:r>
          </a:p>
          <a:p>
            <a:pPr lvl="1">
              <a:lnSpc>
                <a:spcPct val="140000"/>
              </a:lnSpc>
            </a:pPr>
            <a:r>
              <a:rPr lang="en-US" sz="3600" dirty="0"/>
              <a:t>Cannot sustain the current mass of investigators</a:t>
            </a:r>
          </a:p>
          <a:p>
            <a:pPr lvl="1">
              <a:lnSpc>
                <a:spcPct val="140000"/>
              </a:lnSpc>
            </a:pPr>
            <a:r>
              <a:rPr lang="en-US" sz="3600" dirty="0"/>
              <a:t>Threats to the pipeline of clinician-investigators</a:t>
            </a:r>
          </a:p>
          <a:p>
            <a:pPr lvl="1">
              <a:lnSpc>
                <a:spcPct val="140000"/>
              </a:lnSpc>
            </a:pPr>
            <a:r>
              <a:rPr lang="en-US" sz="3600" dirty="0"/>
              <a:t>Issues for promotion of researchers in “collaborative science”</a:t>
            </a:r>
          </a:p>
          <a:p>
            <a:pPr lvl="1">
              <a:lnSpc>
                <a:spcPct val="140000"/>
              </a:lnSpc>
            </a:pPr>
            <a:r>
              <a:rPr lang="en-US" sz="3600" dirty="0"/>
              <a:t>Current Promotion &amp; Tenure systems do not easily accommodate collaborative science</a:t>
            </a:r>
          </a:p>
          <a:p>
            <a:pPr lvl="1">
              <a:lnSpc>
                <a:spcPct val="140000"/>
              </a:lnSpc>
            </a:pPr>
            <a:endParaRPr lang="en-US" sz="1000" dirty="0"/>
          </a:p>
          <a:p>
            <a:pPr>
              <a:lnSpc>
                <a:spcPct val="140000"/>
              </a:lnSpc>
            </a:pPr>
            <a:r>
              <a:rPr lang="en-US" sz="3800" b="1" dirty="0"/>
              <a:t>Development and philanthropy</a:t>
            </a:r>
          </a:p>
          <a:p>
            <a:pPr lvl="1">
              <a:lnSpc>
                <a:spcPct val="140000"/>
              </a:lnSpc>
            </a:pPr>
            <a:r>
              <a:rPr lang="en-US" sz="3600" dirty="0"/>
              <a:t>Competition from both inside and outside the health system</a:t>
            </a:r>
          </a:p>
          <a:p>
            <a:pPr>
              <a:lnSpc>
                <a:spcPct val="140000"/>
              </a:lnSpc>
            </a:pPr>
            <a:r>
              <a:rPr lang="en-US" sz="3800" b="1" dirty="0"/>
              <a:t>State funding (now 6-12% of revenue)</a:t>
            </a:r>
          </a:p>
          <a:p>
            <a:pPr lvl="1">
              <a:lnSpc>
                <a:spcPct val="140000"/>
              </a:lnSpc>
            </a:pPr>
            <a:r>
              <a:rPr lang="en-US" sz="3600" dirty="0"/>
              <a:t>may drop further with decreased tax revenues as a result of the SARS2 pandemic, increased Medicare and Medicaid costs</a:t>
            </a:r>
          </a:p>
        </p:txBody>
      </p:sp>
    </p:spTree>
    <p:extLst>
      <p:ext uri="{BB962C8B-B14F-4D97-AF65-F5344CB8AC3E}">
        <p14:creationId xmlns:p14="http://schemas.microsoft.com/office/powerpoint/2010/main" val="39692465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49352" y="0"/>
            <a:ext cx="7162800" cy="114300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The “New Normal”*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6988" y="1616491"/>
            <a:ext cx="10690283" cy="4222820"/>
          </a:xfrm>
        </p:spPr>
        <p:txBody>
          <a:bodyPr>
            <a:normAutofit/>
          </a:bodyPr>
          <a:lstStyle/>
          <a:p>
            <a:r>
              <a:rPr lang="en-US" dirty="0"/>
              <a:t>State cuts from university and state budgets will likely not be restored</a:t>
            </a:r>
          </a:p>
          <a:p>
            <a:r>
              <a:rPr lang="en-US" dirty="0"/>
              <a:t>NIH budget won’t double again</a:t>
            </a:r>
          </a:p>
          <a:p>
            <a:r>
              <a:rPr lang="en-US" dirty="0"/>
              <a:t>Federal cutbacks will affect reimbursements</a:t>
            </a:r>
          </a:p>
          <a:p>
            <a:r>
              <a:rPr lang="en-US" dirty="0"/>
              <a:t>Competition - New methods and systems of care</a:t>
            </a:r>
          </a:p>
          <a:p>
            <a:pPr lvl="1"/>
            <a:r>
              <a:rPr lang="en-US" dirty="0"/>
              <a:t> e.g., large systems without traditional medical school and AMC</a:t>
            </a:r>
          </a:p>
          <a:p>
            <a:pPr lvl="1"/>
            <a:r>
              <a:rPr lang="en-US" dirty="0"/>
              <a:t>Lower costs and more agility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43B533-E5A7-DE45-9F23-5CB3DE643E67}"/>
              </a:ext>
            </a:extLst>
          </p:cNvPr>
          <p:cNvSpPr txBox="1"/>
          <p:nvPr/>
        </p:nvSpPr>
        <p:spPr>
          <a:xfrm>
            <a:off x="272888" y="5469979"/>
            <a:ext cx="5606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* Calling anything the “New Normal” is the New Normal…</a:t>
            </a:r>
          </a:p>
        </p:txBody>
      </p:sp>
    </p:spTree>
    <p:extLst>
      <p:ext uri="{BB962C8B-B14F-4D97-AF65-F5344CB8AC3E}">
        <p14:creationId xmlns:p14="http://schemas.microsoft.com/office/powerpoint/2010/main" val="40776540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49352" y="0"/>
            <a:ext cx="7162800" cy="114300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The “New Normal”*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9400" y="1131786"/>
            <a:ext cx="10690283" cy="4222820"/>
          </a:xfrm>
        </p:spPr>
        <p:txBody>
          <a:bodyPr>
            <a:normAutofit/>
          </a:bodyPr>
          <a:lstStyle/>
          <a:p>
            <a:r>
              <a:rPr lang="en-US" dirty="0"/>
              <a:t>Quality</a:t>
            </a:r>
          </a:p>
          <a:p>
            <a:pPr lvl="1"/>
            <a:r>
              <a:rPr lang="en-US" dirty="0"/>
              <a:t>Quality data are available on the Web; if patients don’t find it, your competition will, and use it against you</a:t>
            </a:r>
          </a:p>
          <a:p>
            <a:pPr lvl="1"/>
            <a:r>
              <a:rPr lang="en-US" dirty="0"/>
              <a:t>Is our value proposition really that strong? </a:t>
            </a:r>
          </a:p>
          <a:p>
            <a:pPr lvl="1"/>
            <a:r>
              <a:rPr lang="en-US" dirty="0"/>
              <a:t>Can we prove it with data? </a:t>
            </a:r>
          </a:p>
          <a:p>
            <a:pPr lvl="1"/>
            <a:r>
              <a:rPr lang="en-US" dirty="0"/>
              <a:t>AMCs are a strong addition to care systems but more expensive…</a:t>
            </a:r>
          </a:p>
          <a:p>
            <a:r>
              <a:rPr lang="en-US" dirty="0"/>
              <a:t>Downsizing or stability of programs</a:t>
            </a:r>
          </a:p>
          <a:p>
            <a:pPr lvl="1"/>
            <a:r>
              <a:rPr lang="en-US" dirty="0"/>
              <a:t>No more automatic growth</a:t>
            </a:r>
          </a:p>
          <a:p>
            <a:pPr lvl="1"/>
            <a:r>
              <a:rPr lang="en-US" dirty="0"/>
              <a:t>These have implications for expectations in negotiations and program growth</a:t>
            </a:r>
          </a:p>
          <a:p>
            <a:pPr lvl="1"/>
            <a:r>
              <a:rPr lang="en-US" u="sng" dirty="0"/>
              <a:t>Align your goals with those of the institution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43B533-E5A7-DE45-9F23-5CB3DE643E67}"/>
              </a:ext>
            </a:extLst>
          </p:cNvPr>
          <p:cNvSpPr txBox="1"/>
          <p:nvPr/>
        </p:nvSpPr>
        <p:spPr>
          <a:xfrm>
            <a:off x="272888" y="5469979"/>
            <a:ext cx="61850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* Calling anything the “New Normal” is the New Normal…</a:t>
            </a:r>
          </a:p>
        </p:txBody>
      </p:sp>
    </p:spTree>
    <p:extLst>
      <p:ext uri="{BB962C8B-B14F-4D97-AF65-F5344CB8AC3E}">
        <p14:creationId xmlns:p14="http://schemas.microsoft.com/office/powerpoint/2010/main" val="37101761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38" y="101329"/>
            <a:ext cx="5207269" cy="1143000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Leading Change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9410" y="1530417"/>
            <a:ext cx="10635917" cy="3368842"/>
          </a:xfrm>
        </p:spPr>
        <p:txBody>
          <a:bodyPr>
            <a:noAutofit/>
          </a:bodyPr>
          <a:lstStyle/>
          <a:p>
            <a:r>
              <a:rPr lang="en-US" dirty="0"/>
              <a:t>Point to a successful future</a:t>
            </a:r>
          </a:p>
          <a:p>
            <a:r>
              <a:rPr lang="en-US" dirty="0"/>
              <a:t>Articulate your vision repeatedly. Publish a vision letter. </a:t>
            </a:r>
          </a:p>
          <a:p>
            <a:r>
              <a:rPr lang="en-US" dirty="0"/>
              <a:t>Make clear the direction in which you want to take the department</a:t>
            </a:r>
            <a:endParaRPr lang="en-US" sz="3200" dirty="0"/>
          </a:p>
          <a:p>
            <a:r>
              <a:rPr lang="en-US" dirty="0"/>
              <a:t>Can you give a great elevator speech? </a:t>
            </a:r>
          </a:p>
          <a:p>
            <a:pPr lvl="1"/>
            <a:r>
              <a:rPr lang="en-US" dirty="0"/>
              <a:t>In 2 minutes, can you articulate the vision: essence, benefits, distinction?</a:t>
            </a:r>
          </a:p>
          <a:p>
            <a:r>
              <a:rPr lang="en-US" dirty="0"/>
              <a:t>Practice it! Try it out on trusted advisors</a:t>
            </a:r>
          </a:p>
        </p:txBody>
      </p:sp>
    </p:spTree>
    <p:extLst>
      <p:ext uri="{BB962C8B-B14F-4D97-AF65-F5344CB8AC3E}">
        <p14:creationId xmlns:p14="http://schemas.microsoft.com/office/powerpoint/2010/main" val="11848232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38" y="101329"/>
            <a:ext cx="7661711" cy="1143000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Leading Change </a:t>
            </a:r>
            <a:r>
              <a:rPr lang="en-US" sz="3200" dirty="0">
                <a:solidFill>
                  <a:srgbClr val="0070C0"/>
                </a:solidFill>
              </a:rPr>
              <a:t>(continued)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9319" y="1244329"/>
            <a:ext cx="10937505" cy="3886200"/>
          </a:xfrm>
        </p:spPr>
        <p:txBody>
          <a:bodyPr>
            <a:noAutofit/>
          </a:bodyPr>
          <a:lstStyle/>
          <a:p>
            <a:r>
              <a:rPr lang="en-US" sz="2400" dirty="0"/>
              <a:t>Organize discussions: large and small groups of faculty and staff</a:t>
            </a:r>
          </a:p>
          <a:p>
            <a:pPr lvl="1"/>
            <a:r>
              <a:rPr lang="en-US" dirty="0"/>
              <a:t>Prep the groups with ideas that point to the future</a:t>
            </a:r>
          </a:p>
          <a:p>
            <a:pPr lvl="1"/>
            <a:r>
              <a:rPr lang="en-US" dirty="0"/>
              <a:t>Put the idea out, let the group punch for about 20 minutes. (Rope a dope)</a:t>
            </a:r>
          </a:p>
          <a:p>
            <a:pPr lvl="2"/>
            <a:r>
              <a:rPr lang="en-US" sz="2200" dirty="0"/>
              <a:t>If people go to extremes, e.g., false dichotomies, let them play it out. </a:t>
            </a:r>
          </a:p>
          <a:p>
            <a:pPr lvl="1"/>
            <a:r>
              <a:rPr lang="en-US" dirty="0"/>
              <a:t>LISTEN! Don't jump in early if it is your idea; this will make you look defensive.</a:t>
            </a:r>
            <a:br>
              <a:rPr lang="en-US" dirty="0"/>
            </a:br>
            <a:endParaRPr lang="en-US" dirty="0"/>
          </a:p>
          <a:p>
            <a:r>
              <a:rPr lang="en-US" sz="2400" dirty="0"/>
              <a:t>Unfailing optimism! Passion! Confidence!</a:t>
            </a:r>
          </a:p>
          <a:p>
            <a:pPr lvl="1"/>
            <a:r>
              <a:rPr lang="en-US" dirty="0"/>
              <a:t>Your faculty will look to see if you really believe.</a:t>
            </a:r>
          </a:p>
          <a:p>
            <a:r>
              <a:rPr lang="en-US" sz="2400" dirty="0"/>
              <a:t>Imagine the change. What is the vision of what the status could be post change?</a:t>
            </a:r>
          </a:p>
          <a:p>
            <a:r>
              <a:rPr lang="en-US" sz="2400" dirty="0"/>
              <a:t>Maintain an open-door policy (to keep track of things)</a:t>
            </a:r>
          </a:p>
        </p:txBody>
      </p:sp>
    </p:spTree>
    <p:extLst>
      <p:ext uri="{BB962C8B-B14F-4D97-AF65-F5344CB8AC3E}">
        <p14:creationId xmlns:p14="http://schemas.microsoft.com/office/powerpoint/2010/main" val="38461978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660" y="108466"/>
            <a:ext cx="9733722" cy="1143000"/>
          </a:xfrm>
        </p:spPr>
        <p:txBody>
          <a:bodyPr/>
          <a:lstStyle/>
          <a:p>
            <a:r>
              <a:rPr lang="en-US" sz="3600" dirty="0">
                <a:solidFill>
                  <a:srgbClr val="0070C0"/>
                </a:solidFill>
              </a:rPr>
              <a:t>“None of us, acting alone, can achieve success.”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5007" y="1363950"/>
            <a:ext cx="9483927" cy="4314955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Know &amp; understand your culture before making a change.</a:t>
            </a:r>
          </a:p>
          <a:p>
            <a:r>
              <a:rPr lang="en-US" sz="2400" dirty="0"/>
              <a:t>Develop a strong group of advisers</a:t>
            </a:r>
          </a:p>
          <a:p>
            <a:r>
              <a:rPr lang="en-US" sz="2400" dirty="0"/>
              <a:t>Emphasize communication at all levels </a:t>
            </a:r>
          </a:p>
          <a:p>
            <a:r>
              <a:rPr lang="en-US" sz="2400" dirty="0"/>
              <a:t>As the leader you don't want to be the prime mover for everything. </a:t>
            </a:r>
          </a:p>
          <a:p>
            <a:pPr lvl="1"/>
            <a:r>
              <a:rPr lang="en-US" sz="2200" dirty="0"/>
              <a:t>Find a thinking partner. </a:t>
            </a:r>
          </a:p>
          <a:p>
            <a:pPr lvl="1"/>
            <a:r>
              <a:rPr lang="en-US" sz="2200" dirty="0"/>
              <a:t>You can manage two such close partners at most</a:t>
            </a:r>
          </a:p>
          <a:p>
            <a:r>
              <a:rPr lang="en-US" sz="2400" dirty="0"/>
              <a:t>Remember the people in your own office. Say thanks to them frequently</a:t>
            </a:r>
          </a:p>
          <a:p>
            <a:r>
              <a:rPr lang="en-US" sz="2400" dirty="0"/>
              <a:t>Communicate with the faculty </a:t>
            </a:r>
            <a:r>
              <a:rPr lang="en-US" sz="2400" i="1" dirty="0"/>
              <a:t>and</a:t>
            </a:r>
            <a:r>
              <a:rPr lang="en-US" sz="2400" dirty="0"/>
              <a:t> staff regularly</a:t>
            </a:r>
          </a:p>
          <a:p>
            <a:pPr lvl="1"/>
            <a:r>
              <a:rPr lang="en-US" sz="2200" dirty="0"/>
              <a:t>Friday afternoon messages with praise, updates, progress</a:t>
            </a:r>
          </a:p>
          <a:p>
            <a:pPr lvl="1"/>
            <a:r>
              <a:rPr lang="en-US" sz="2200" dirty="0"/>
              <a:t>We underestimate how much such communication engenders familiarity, loyalty, sense of pride, ownership</a:t>
            </a:r>
          </a:p>
          <a:p>
            <a:pPr marL="457200" lvl="1" indent="0">
              <a:buNone/>
            </a:pPr>
            <a:endParaRPr lang="en-US" sz="2200" dirty="0"/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8656983" y="890344"/>
            <a:ext cx="1747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Nelson Mandela</a:t>
            </a:r>
          </a:p>
        </p:txBody>
      </p:sp>
      <p:pic>
        <p:nvPicPr>
          <p:cNvPr id="2050" name="Picture 2" descr="W44A (CA) TWO WAY TRAFFIC SIGN – Main Street Signs, Athaco ...">
            <a:extLst>
              <a:ext uri="{FF2B5EF4-FFF2-40B4-BE49-F238E27FC236}">
                <a16:creationId xmlns:a16="http://schemas.microsoft.com/office/drawing/2014/main" id="{D469FD75-E3F5-0D48-90B9-BDDFC7108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4" y="1164655"/>
            <a:ext cx="1597393" cy="159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36378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F2A94E2-AFAA-4347-B02F-C2C056F875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216" y="1795480"/>
            <a:ext cx="11280114" cy="388143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000" b="1" i="1" dirty="0">
                <a:solidFill>
                  <a:schemeClr val="accent5"/>
                </a:solidFill>
              </a:rPr>
              <a:t>My disclosures have no relationship to or conflict of interest with content of this presentation.</a:t>
            </a:r>
          </a:p>
          <a:p>
            <a:pPr marL="0" indent="0">
              <a:buNone/>
            </a:pPr>
            <a:endParaRPr lang="en-US" sz="2000" b="1" dirty="0">
              <a:solidFill>
                <a:schemeClr val="accent5"/>
              </a:solidFill>
            </a:endParaRPr>
          </a:p>
          <a:p>
            <a:pPr marL="0" indent="0">
              <a:buNone/>
            </a:pPr>
            <a:r>
              <a:rPr lang="en-US" sz="2000" b="1" dirty="0">
                <a:solidFill>
                  <a:schemeClr val="accent5"/>
                </a:solidFill>
              </a:rPr>
              <a:t>Consultant for Acumen, Biogen, Cognition Therapeutics, Prevail, Vaccinex for development of therapeutics for Alzheimer’s disease</a:t>
            </a:r>
          </a:p>
          <a:p>
            <a:pPr marL="0" indent="0">
              <a:buNone/>
            </a:pPr>
            <a:endParaRPr lang="en-US" sz="2000" b="1" dirty="0">
              <a:solidFill>
                <a:schemeClr val="accent5"/>
              </a:solidFill>
            </a:endParaRPr>
          </a:p>
          <a:p>
            <a:pPr marL="0" indent="0">
              <a:buNone/>
            </a:pPr>
            <a:r>
              <a:rPr lang="en-US" sz="2000" b="1" dirty="0">
                <a:solidFill>
                  <a:schemeClr val="accent5"/>
                </a:solidFill>
              </a:rPr>
              <a:t>Editor for Dementia, Up-To-Date (point of care electronic textbook)</a:t>
            </a:r>
          </a:p>
          <a:p>
            <a:pPr marL="0" indent="0">
              <a:buNone/>
            </a:pPr>
            <a:r>
              <a:rPr lang="en-US" sz="2000" b="1" dirty="0">
                <a:solidFill>
                  <a:schemeClr val="accent5"/>
                </a:solidFill>
              </a:rPr>
              <a:t>Associate Editor, Neurotherapeutics</a:t>
            </a:r>
          </a:p>
          <a:p>
            <a:pPr marL="0" indent="0">
              <a:buNone/>
            </a:pPr>
            <a:r>
              <a:rPr lang="en-US" sz="2000" b="1" dirty="0">
                <a:solidFill>
                  <a:schemeClr val="accent5"/>
                </a:solidFill>
              </a:rPr>
              <a:t>Associate Editor, Current Opinion in Neurology</a:t>
            </a:r>
          </a:p>
          <a:p>
            <a:pPr marL="0" indent="0">
              <a:buNone/>
            </a:pPr>
            <a:r>
              <a:rPr lang="en-US" sz="2000" b="1" dirty="0">
                <a:solidFill>
                  <a:schemeClr val="accent5"/>
                </a:solidFill>
              </a:rPr>
              <a:t>Associate Editor, Alzheimer’s &amp; Dementia: </a:t>
            </a:r>
            <a:r>
              <a:rPr lang="en-US" sz="1600" b="1" dirty="0">
                <a:solidFill>
                  <a:schemeClr val="accent5"/>
                </a:solidFill>
              </a:rPr>
              <a:t>Translational Research and Clinical Innovation</a:t>
            </a:r>
            <a:endParaRPr lang="en-US" sz="2000" b="1" dirty="0">
              <a:solidFill>
                <a:schemeClr val="accent5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chemeClr val="accent5"/>
              </a:solidFill>
            </a:endParaRP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A358EB82-1CBE-4E9C-A39B-F94F60725E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1359" y="5934507"/>
            <a:ext cx="1067367" cy="966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1567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737" y="0"/>
            <a:ext cx="7162800" cy="1143000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Difficult Choices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6341" y="1485900"/>
            <a:ext cx="10385659" cy="3886200"/>
          </a:xfrm>
        </p:spPr>
        <p:txBody>
          <a:bodyPr>
            <a:normAutofit/>
          </a:bodyPr>
          <a:lstStyle/>
          <a:p>
            <a:r>
              <a:rPr lang="en-US" sz="2400" dirty="0"/>
              <a:t>Alignment: what if the institution’s goals is not aligned with your vision?</a:t>
            </a:r>
          </a:p>
          <a:p>
            <a:r>
              <a:rPr lang="en-US" sz="2400" dirty="0"/>
              <a:t>Recruiting and retention</a:t>
            </a:r>
          </a:p>
          <a:p>
            <a:pPr lvl="1"/>
            <a:r>
              <a:rPr lang="en-US" sz="1800" dirty="0"/>
              <a:t>Institutional help</a:t>
            </a:r>
          </a:p>
          <a:p>
            <a:pPr lvl="1"/>
            <a:r>
              <a:rPr lang="en-US" sz="1800" dirty="0"/>
              <a:t>Alignment?</a:t>
            </a:r>
          </a:p>
          <a:p>
            <a:pPr lvl="1"/>
            <a:r>
              <a:rPr lang="en-US" sz="1800" dirty="0"/>
              <a:t>Strategic? No more random “best athlete” </a:t>
            </a:r>
          </a:p>
          <a:p>
            <a:r>
              <a:rPr lang="en-US" sz="2400" dirty="0"/>
              <a:t>Size of divisions</a:t>
            </a:r>
          </a:p>
          <a:p>
            <a:pPr lvl="1"/>
            <a:r>
              <a:rPr lang="en-US" sz="2000" dirty="0"/>
              <a:t>The “New Normal” does not allow simple, easy growth in all directions</a:t>
            </a:r>
            <a:endParaRPr lang="en-US" sz="1600" dirty="0"/>
          </a:p>
          <a:p>
            <a:r>
              <a:rPr lang="en-US" sz="2400" dirty="0"/>
              <a:t>Resource allocation: impaired growth if the department is in deficit</a:t>
            </a:r>
          </a:p>
          <a:p>
            <a:pPr lvl="1"/>
            <a:r>
              <a:rPr lang="en-US" sz="2000" dirty="0"/>
              <a:t>Salary reduction/retraining/buyouts</a:t>
            </a:r>
          </a:p>
          <a:p>
            <a:pPr lvl="1"/>
            <a:r>
              <a:rPr lang="en-US" sz="2000" dirty="0"/>
              <a:t>Ask department leadership to help address the problems</a:t>
            </a:r>
          </a:p>
          <a:p>
            <a:pPr lvl="1"/>
            <a:endParaRPr lang="en-US" sz="18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232563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013" y="69574"/>
            <a:ext cx="11651974" cy="1143000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Wisdom from Other Deans, re Being a Great Chair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5620" y="1269932"/>
            <a:ext cx="10360760" cy="4318135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Great chairs make mistakes; they do it because they take chances to be great. </a:t>
            </a:r>
          </a:p>
          <a:p>
            <a:r>
              <a:rPr lang="en-US" dirty="0"/>
              <a:t>They do not make the same mistake twice.</a:t>
            </a:r>
          </a:p>
          <a:p>
            <a:r>
              <a:rPr lang="en-US" dirty="0"/>
              <a:t>Don’t make a choice out of fear- make it with intention and institutional alignment</a:t>
            </a:r>
          </a:p>
          <a:p>
            <a:r>
              <a:rPr lang="en-US" dirty="0"/>
              <a:t>Mindfulness…</a:t>
            </a:r>
          </a:p>
          <a:p>
            <a:pPr lvl="1"/>
            <a:r>
              <a:rPr lang="en-US" dirty="0"/>
              <a:t>keep a Journal -- in the margins, note the points to keep in mind.</a:t>
            </a:r>
          </a:p>
          <a:p>
            <a:r>
              <a:rPr lang="en-US" u="sng" dirty="0"/>
              <a:t>Talk</a:t>
            </a:r>
            <a:r>
              <a:rPr lang="en-US" dirty="0"/>
              <a:t> to the students and residents, several times per year, at the end of their rotations</a:t>
            </a:r>
          </a:p>
          <a:p>
            <a:pPr lvl="1"/>
            <a:r>
              <a:rPr lang="en-US" dirty="0"/>
              <a:t>Make this regular, so it is expected by everyone</a:t>
            </a:r>
          </a:p>
          <a:p>
            <a:pPr lvl="1"/>
            <a:r>
              <a:rPr lang="en-US" dirty="0"/>
              <a:t>They will value this time with the chair</a:t>
            </a:r>
          </a:p>
          <a:p>
            <a:pPr lvl="1"/>
            <a:r>
              <a:rPr lang="en-US" dirty="0"/>
              <a:t>Find out things that are not in the written evaluations.</a:t>
            </a:r>
          </a:p>
          <a:p>
            <a:pPr lvl="1"/>
            <a:r>
              <a:rPr lang="en-US" dirty="0"/>
              <a:t>Try not to terrify them. Bring food. Make sure there are vegetarian dishes</a:t>
            </a:r>
          </a:p>
        </p:txBody>
      </p:sp>
    </p:spTree>
    <p:extLst>
      <p:ext uri="{BB962C8B-B14F-4D97-AF65-F5344CB8AC3E}">
        <p14:creationId xmlns:p14="http://schemas.microsoft.com/office/powerpoint/2010/main" val="20054523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8931" y="196160"/>
            <a:ext cx="10515600" cy="1076049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Sullivan’s rules: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9463" y="1758249"/>
            <a:ext cx="10515600" cy="3881438"/>
          </a:xfrm>
        </p:spPr>
        <p:txBody>
          <a:bodyPr/>
          <a:lstStyle/>
          <a:p>
            <a:r>
              <a:rPr lang="en-US" dirty="0"/>
              <a:t>Never surprise an administrator</a:t>
            </a:r>
          </a:p>
          <a:p>
            <a:pPr lvl="1">
              <a:buNone/>
            </a:pPr>
            <a:r>
              <a:rPr lang="en-US" sz="2800" dirty="0"/>
              <a:t>…but don’t kill the messenger</a:t>
            </a:r>
          </a:p>
          <a:p>
            <a:r>
              <a:rPr lang="en-US" dirty="0"/>
              <a:t>Gather all your resources so that you can use them wisely</a:t>
            </a:r>
          </a:p>
          <a:p>
            <a:r>
              <a:rPr lang="en-US" dirty="0"/>
              <a:t>Make sure you FIND all your resources-they are </a:t>
            </a:r>
            <a:r>
              <a:rPr lang="en-US" u="sng" dirty="0"/>
              <a:t>not</a:t>
            </a:r>
            <a:r>
              <a:rPr lang="en-US" dirty="0"/>
              <a:t> all space and money. Most are </a:t>
            </a:r>
            <a:r>
              <a:rPr lang="en-US" i="1" u="sng" dirty="0"/>
              <a:t>people</a:t>
            </a:r>
            <a:r>
              <a:rPr lang="en-US" i="1" dirty="0"/>
              <a:t>. Find them, or recruit them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26029800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017" y="69574"/>
            <a:ext cx="7162800" cy="1143000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Looking to the future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4704" y="1384852"/>
            <a:ext cx="10764078" cy="3886200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/>
              <a:t>Show intentionality in everything you do</a:t>
            </a:r>
          </a:p>
          <a:p>
            <a:r>
              <a:rPr lang="en-US" sz="3200" dirty="0"/>
              <a:t>Have a succession plan, with diversity in leadership</a:t>
            </a:r>
          </a:p>
          <a:p>
            <a:r>
              <a:rPr lang="en-US" sz="3200" dirty="0"/>
              <a:t>Think about your legacy– what will you be known for after 5 years?</a:t>
            </a:r>
          </a:p>
          <a:p>
            <a:r>
              <a:rPr lang="en-US" sz="3200" dirty="0"/>
              <a:t>What can be reasonably accomplished in 5-year blocks?</a:t>
            </a:r>
          </a:p>
          <a:p>
            <a:pPr lvl="1"/>
            <a:r>
              <a:rPr lang="en-US" sz="2800" dirty="0"/>
              <a:t>Specific program development</a:t>
            </a:r>
          </a:p>
          <a:p>
            <a:pPr lvl="1"/>
            <a:r>
              <a:rPr lang="en-US" sz="2800" dirty="0"/>
              <a:t>Short term stress for long term gains/stability</a:t>
            </a:r>
          </a:p>
          <a:p>
            <a:r>
              <a:rPr lang="en-US" sz="3200" dirty="0"/>
              <a:t>Get a hobby</a:t>
            </a:r>
          </a:p>
          <a:p>
            <a:pPr lvl="1"/>
            <a:r>
              <a:rPr lang="en-US" sz="2800" dirty="0"/>
              <a:t>Life is short. And your spouse won’t let you retire until you get one.</a:t>
            </a:r>
          </a:p>
          <a:p>
            <a:pPr lvl="1"/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40590237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0349" y="-154005"/>
            <a:ext cx="3507317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13891" y="993966"/>
            <a:ext cx="8564217" cy="4887070"/>
          </a:xfrm>
        </p:spPr>
        <p:txBody>
          <a:bodyPr>
            <a:normAutofit lnSpcReduction="10000"/>
          </a:bodyPr>
          <a:lstStyle/>
          <a:p>
            <a:r>
              <a:rPr lang="en-US" sz="2600" dirty="0"/>
              <a:t>Managing up: </a:t>
            </a:r>
          </a:p>
          <a:p>
            <a:pPr lvl="1"/>
            <a:r>
              <a:rPr lang="en-US" sz="2200" dirty="0"/>
              <a:t>Appreciation of the perspectives of individual leaders</a:t>
            </a:r>
          </a:p>
          <a:p>
            <a:pPr lvl="1"/>
            <a:r>
              <a:rPr lang="en-US" sz="2200" dirty="0"/>
              <a:t>Alignment with the institution</a:t>
            </a:r>
          </a:p>
          <a:p>
            <a:pPr lvl="1"/>
            <a:r>
              <a:rPr lang="en-US" sz="2200" dirty="0"/>
              <a:t>Responsibility and Authority…are never equal</a:t>
            </a:r>
          </a:p>
          <a:p>
            <a:pPr lvl="1"/>
            <a:endParaRPr lang="en-US" sz="2200" dirty="0"/>
          </a:p>
          <a:p>
            <a:r>
              <a:rPr lang="en-US" sz="2600" dirty="0"/>
              <a:t>Managing down:</a:t>
            </a:r>
          </a:p>
          <a:p>
            <a:pPr lvl="1"/>
            <a:r>
              <a:rPr lang="en-US" sz="2200" dirty="0"/>
              <a:t>Style of leadership/Mindfulness/Empathy</a:t>
            </a:r>
          </a:p>
          <a:p>
            <a:pPr lvl="1"/>
            <a:r>
              <a:rPr lang="en-US" sz="2200" dirty="0"/>
              <a:t>Early, midcareer and senior faculty</a:t>
            </a:r>
          </a:p>
          <a:p>
            <a:pPr lvl="1"/>
            <a:r>
              <a:rPr lang="en-US" sz="2200" dirty="0"/>
              <a:t>Initiating and managing change</a:t>
            </a:r>
          </a:p>
          <a:p>
            <a:pPr lvl="1"/>
            <a:r>
              <a:rPr lang="en-US" sz="2200" dirty="0"/>
              <a:t>Responsibility and Authority…are never equal</a:t>
            </a:r>
          </a:p>
          <a:p>
            <a:pPr lvl="1"/>
            <a:endParaRPr lang="en-US" sz="2200" dirty="0"/>
          </a:p>
          <a:p>
            <a:r>
              <a:rPr lang="en-US" sz="2600" dirty="0"/>
              <a:t>Advancing the field:</a:t>
            </a:r>
          </a:p>
          <a:p>
            <a:pPr lvl="1"/>
            <a:r>
              <a:rPr lang="en-US" sz="2200" dirty="0"/>
              <a:t>Research, clinical care, teaching, social media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774610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5230E-8432-1445-A232-38F67F247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460" y="136460"/>
            <a:ext cx="11372983" cy="893444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0070C0"/>
                </a:solidFill>
              </a:rPr>
              <a:t>Managing up: </a:t>
            </a:r>
            <a:r>
              <a:rPr lang="en-US" sz="4800" dirty="0">
                <a:solidFill>
                  <a:srgbClr val="0070C0"/>
                </a:solidFill>
              </a:rPr>
              <a:t>the perspectives of your leaders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B44D3C-CCDD-0C47-9A0D-3208CCAA60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01541" y="1731682"/>
            <a:ext cx="10690459" cy="3394635"/>
          </a:xfrm>
        </p:spPr>
        <p:txBody>
          <a:bodyPr>
            <a:norm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Academics, research, clinical care, faculty development, service </a:t>
            </a:r>
          </a:p>
          <a:p>
            <a:pPr marL="1663700" lvl="1" indent="-5588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The Chair</a:t>
            </a:r>
          </a:p>
          <a:p>
            <a:pPr marL="1663700" lvl="1" indent="-5588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The Dean</a:t>
            </a:r>
          </a:p>
          <a:p>
            <a:pPr marL="1663700" lvl="1" indent="-5588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The Provost</a:t>
            </a:r>
          </a:p>
          <a:p>
            <a:pPr marL="1663700" lvl="1" indent="-5588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The President of the University</a:t>
            </a:r>
            <a:br>
              <a:rPr lang="en-US" sz="2400" dirty="0">
                <a:solidFill>
                  <a:schemeClr val="tx1"/>
                </a:solidFill>
              </a:rPr>
            </a:br>
            <a:endParaRPr lang="en-US" sz="2400" dirty="0">
              <a:solidFill>
                <a:schemeClr val="tx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Alignment with the institution</a:t>
            </a:r>
            <a:endParaRPr 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5167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509" y="-261174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“Where you stand depends on where you sit.”</a:t>
            </a:r>
          </a:p>
        </p:txBody>
      </p:sp>
      <p:sp>
        <p:nvSpPr>
          <p:cNvPr id="5" name="Oval 4"/>
          <p:cNvSpPr/>
          <p:nvPr/>
        </p:nvSpPr>
        <p:spPr bwMode="auto">
          <a:xfrm>
            <a:off x="3745832" y="1957140"/>
            <a:ext cx="2971800" cy="2971800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charset="0"/>
              <a:ea typeface="ＭＳ Ｐゴシック" charset="-128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6031832" y="4090740"/>
            <a:ext cx="1143000" cy="1143000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charset="0"/>
              <a:ea typeface="ＭＳ Ｐゴシック" charset="-128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6987707" y="4818015"/>
            <a:ext cx="304800" cy="304800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charset="0"/>
              <a:ea typeface="ＭＳ Ｐゴシック" charset="-128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8943998" y="3100140"/>
            <a:ext cx="685800" cy="685800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charset="0"/>
              <a:ea typeface="ＭＳ Ｐゴシック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6438" y="833695"/>
            <a:ext cx="3202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The </a:t>
            </a:r>
            <a:r>
              <a:rPr lang="en-US" sz="2400" b="1" u="sng" dirty="0"/>
              <a:t>Chair</a:t>
            </a:r>
            <a:r>
              <a:rPr lang="en-US" sz="2400" b="1" dirty="0"/>
              <a:t> of Neurology: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70139" y="2996076"/>
            <a:ext cx="20749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Department of</a:t>
            </a:r>
          </a:p>
          <a:p>
            <a:pPr algn="ctr"/>
            <a:r>
              <a:rPr lang="en-US" sz="2400" b="1" dirty="0"/>
              <a:t>Neurology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251032" y="4906678"/>
            <a:ext cx="34091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The rest of the University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286898" y="3704690"/>
            <a:ext cx="28537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The rest of the world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22318" y="4259241"/>
            <a:ext cx="26196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School of Medicine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5509" y="5497407"/>
            <a:ext cx="4319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Graphics adapted from Bob </a:t>
            </a:r>
            <a:r>
              <a:rPr lang="en-US" dirty="0" err="1"/>
              <a:t>Barchi’s</a:t>
            </a:r>
            <a:r>
              <a:rPr lang="en-US" dirty="0"/>
              <a:t> wisdom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08AF87-7603-8A4D-B42A-EE0CB2699FD9}"/>
              </a:ext>
            </a:extLst>
          </p:cNvPr>
          <p:cNvSpPr txBox="1"/>
          <p:nvPr/>
        </p:nvSpPr>
        <p:spPr>
          <a:xfrm>
            <a:off x="8432132" y="689652"/>
            <a:ext cx="2076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Rufus E. Miles, 1948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5C8C2F0-207F-E047-BE39-BE06DF24A2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756" b="12863"/>
          <a:stretch/>
        </p:blipFill>
        <p:spPr bwMode="auto">
          <a:xfrm>
            <a:off x="657679" y="1328056"/>
            <a:ext cx="1796011" cy="2043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607275D4-BCFF-3B48-BA45-14164DC02335}"/>
              </a:ext>
            </a:extLst>
          </p:cNvPr>
          <p:cNvSpPr/>
          <p:nvPr/>
        </p:nvSpPr>
        <p:spPr bwMode="auto">
          <a:xfrm>
            <a:off x="6550818" y="2012603"/>
            <a:ext cx="1143000" cy="1143000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charset="0"/>
              <a:ea typeface="ＭＳ Ｐゴシック" charset="-12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33F78C5-1B93-3841-8F35-44CF1D20D737}"/>
              </a:ext>
            </a:extLst>
          </p:cNvPr>
          <p:cNvSpPr txBox="1"/>
          <p:nvPr/>
        </p:nvSpPr>
        <p:spPr>
          <a:xfrm>
            <a:off x="7693818" y="2336200"/>
            <a:ext cx="28537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The Hospital</a:t>
            </a:r>
          </a:p>
        </p:txBody>
      </p:sp>
    </p:spTree>
    <p:extLst>
      <p:ext uri="{BB962C8B-B14F-4D97-AF65-F5344CB8AC3E}">
        <p14:creationId xmlns:p14="http://schemas.microsoft.com/office/powerpoint/2010/main" val="8735940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 bwMode="auto">
          <a:xfrm>
            <a:off x="3281680" y="2001520"/>
            <a:ext cx="2971800" cy="2971800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charset="0"/>
              <a:ea typeface="ＭＳ Ｐゴシック" charset="-128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5683843" y="4274677"/>
            <a:ext cx="1143000" cy="1143000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charset="0"/>
              <a:ea typeface="ＭＳ Ｐゴシック" charset="-128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3738880" y="4592320"/>
            <a:ext cx="304800" cy="304800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charset="0"/>
              <a:ea typeface="ＭＳ Ｐゴシック" charset="-128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8811150" y="3144520"/>
            <a:ext cx="914400" cy="914400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charset="0"/>
              <a:ea typeface="ＭＳ Ｐゴシック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18535" y="1328191"/>
            <a:ext cx="14782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The </a:t>
            </a:r>
            <a:r>
              <a:rPr lang="en-US" sz="2400" b="1" u="sng" dirty="0"/>
              <a:t>Dean</a:t>
            </a:r>
            <a:r>
              <a:rPr lang="en-US" sz="2400" b="1" dirty="0"/>
              <a:t>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57881" y="3296920"/>
            <a:ext cx="26196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School of Medicine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57680" y="5049520"/>
            <a:ext cx="34689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Department of Neurology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049150" y="2687320"/>
            <a:ext cx="28537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The rest of the world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82772" y="4615344"/>
            <a:ext cx="29304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Rest of the University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711F39-7A5F-9E4F-B1C8-2147A070AD46}"/>
              </a:ext>
            </a:extLst>
          </p:cNvPr>
          <p:cNvSpPr txBox="1"/>
          <p:nvPr/>
        </p:nvSpPr>
        <p:spPr>
          <a:xfrm>
            <a:off x="8287139" y="856227"/>
            <a:ext cx="1497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Rufus E. Miles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AB85B84-9E6F-0B43-BB57-1466D3F2EE6A}"/>
              </a:ext>
            </a:extLst>
          </p:cNvPr>
          <p:cNvSpPr txBox="1">
            <a:spLocks/>
          </p:cNvSpPr>
          <p:nvPr/>
        </p:nvSpPr>
        <p:spPr>
          <a:xfrm>
            <a:off x="364709" y="17710"/>
            <a:ext cx="928063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451A47E-569F-1A40-A323-042714C8B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387" y="-82453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“Where you stand depends on where you sit.”</a:t>
            </a:r>
          </a:p>
        </p:txBody>
      </p:sp>
      <p:pic>
        <p:nvPicPr>
          <p:cNvPr id="2052" name="Picture 4" descr="Judge Sitting At Bench Holding Gavel High-Res Stock Photo - Getty Images">
            <a:extLst>
              <a:ext uri="{FF2B5EF4-FFF2-40B4-BE49-F238E27FC236}">
                <a16:creationId xmlns:a16="http://schemas.microsoft.com/office/drawing/2014/main" id="{38E53D0D-B55C-F944-919F-852DB25514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31" r="3809" b="19639"/>
          <a:stretch/>
        </p:blipFill>
        <p:spPr bwMode="auto">
          <a:xfrm>
            <a:off x="755947" y="1761093"/>
            <a:ext cx="2325963" cy="2058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26FFDEC6-0BE3-B146-A6B7-524667A10473}"/>
              </a:ext>
            </a:extLst>
          </p:cNvPr>
          <p:cNvSpPr/>
          <p:nvPr/>
        </p:nvSpPr>
        <p:spPr bwMode="auto">
          <a:xfrm>
            <a:off x="5812845" y="1312147"/>
            <a:ext cx="1667130" cy="1667130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charset="0"/>
              <a:ea typeface="ＭＳ Ｐゴシック" charset="-128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A8EEE12-99DD-7F46-9F61-3D2CA8E200E1}"/>
              </a:ext>
            </a:extLst>
          </p:cNvPr>
          <p:cNvSpPr txBox="1"/>
          <p:nvPr/>
        </p:nvSpPr>
        <p:spPr>
          <a:xfrm>
            <a:off x="7544245" y="1801902"/>
            <a:ext cx="17814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The Hospital</a:t>
            </a:r>
          </a:p>
        </p:txBody>
      </p:sp>
    </p:spTree>
    <p:extLst>
      <p:ext uri="{BB962C8B-B14F-4D97-AF65-F5344CB8AC3E}">
        <p14:creationId xmlns:p14="http://schemas.microsoft.com/office/powerpoint/2010/main" val="30909852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 bwMode="auto">
          <a:xfrm>
            <a:off x="3474720" y="2103120"/>
            <a:ext cx="2971800" cy="2971800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charset="0"/>
              <a:ea typeface="ＭＳ Ｐゴシック" charset="-128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5760720" y="4236720"/>
            <a:ext cx="1143000" cy="1143000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charset="0"/>
              <a:ea typeface="ＭＳ Ｐゴシック" charset="-128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6735418" y="5079385"/>
            <a:ext cx="228600" cy="228600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charset="0"/>
              <a:ea typeface="ＭＳ Ｐゴシック" charset="-128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7818120" y="3246120"/>
            <a:ext cx="1143000" cy="1143000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charset="0"/>
              <a:ea typeface="ＭＳ Ｐゴシック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6679" y="1039266"/>
            <a:ext cx="1378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The Provost: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99108" y="3341357"/>
            <a:ext cx="20230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The University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79920" y="5074920"/>
            <a:ext cx="1509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Neurology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913749" y="3341356"/>
            <a:ext cx="28537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The rest of the world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94121" y="4541520"/>
            <a:ext cx="26196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School of Medicine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A563CDA-0582-DE46-9B88-1814855D4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354" y="92725"/>
            <a:ext cx="8758410" cy="114300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“Where you stand depends on where you sit.”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1FB403-A906-AE4A-9163-9AF62615F653}"/>
              </a:ext>
            </a:extLst>
          </p:cNvPr>
          <p:cNvSpPr txBox="1"/>
          <p:nvPr/>
        </p:nvSpPr>
        <p:spPr>
          <a:xfrm>
            <a:off x="8287139" y="856227"/>
            <a:ext cx="1497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Rufus E. Miles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21EAFD-6207-E348-96FA-844C64A240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747" y="1408598"/>
            <a:ext cx="1992173" cy="2621280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EB8CE9CA-6E29-5847-938E-74F8A7BA658C}"/>
              </a:ext>
            </a:extLst>
          </p:cNvPr>
          <p:cNvSpPr/>
          <p:nvPr/>
        </p:nvSpPr>
        <p:spPr bwMode="auto">
          <a:xfrm>
            <a:off x="5922162" y="1493520"/>
            <a:ext cx="1378711" cy="1363911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charset="0"/>
              <a:ea typeface="ＭＳ Ｐゴシック" charset="-128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A4A74BD-8DEE-0643-9973-5F715F1AF625}"/>
              </a:ext>
            </a:extLst>
          </p:cNvPr>
          <p:cNvSpPr txBox="1"/>
          <p:nvPr/>
        </p:nvSpPr>
        <p:spPr>
          <a:xfrm>
            <a:off x="7300873" y="1779257"/>
            <a:ext cx="243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The Hospital</a:t>
            </a:r>
          </a:p>
        </p:txBody>
      </p:sp>
    </p:spTree>
    <p:extLst>
      <p:ext uri="{BB962C8B-B14F-4D97-AF65-F5344CB8AC3E}">
        <p14:creationId xmlns:p14="http://schemas.microsoft.com/office/powerpoint/2010/main" val="4650986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242433" y="1524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1" dirty="0"/>
          </a:p>
        </p:txBody>
      </p:sp>
      <p:sp>
        <p:nvSpPr>
          <p:cNvPr id="5" name="Oval 4"/>
          <p:cNvSpPr/>
          <p:nvPr/>
        </p:nvSpPr>
        <p:spPr bwMode="auto">
          <a:xfrm>
            <a:off x="3810000" y="1642872"/>
            <a:ext cx="2971800" cy="2971800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charset="0"/>
              <a:ea typeface="ＭＳ Ｐゴシック" charset="-128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6552673" y="3905214"/>
            <a:ext cx="1371600" cy="1371600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charset="0"/>
              <a:ea typeface="ＭＳ Ｐゴシック" charset="-128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7730004" y="5042325"/>
            <a:ext cx="152400" cy="145493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charset="0"/>
              <a:ea typeface="ＭＳ Ｐゴシック" charset="-128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8387379" y="2709244"/>
            <a:ext cx="1371600" cy="1371600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charset="0"/>
              <a:ea typeface="ＭＳ Ｐゴシック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866" y="1049098"/>
            <a:ext cx="3203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The </a:t>
            </a:r>
            <a:r>
              <a:rPr lang="en-US" b="1" u="sng" dirty="0"/>
              <a:t>President</a:t>
            </a:r>
            <a:r>
              <a:rPr lang="en-US" b="1" dirty="0"/>
              <a:t> of the University: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48630" y="2821232"/>
            <a:ext cx="23298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The University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820140" y="5024229"/>
            <a:ext cx="17320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Neurology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14272" y="2452369"/>
            <a:ext cx="28537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The rest of the world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765648" y="4256473"/>
            <a:ext cx="30283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School of Medicine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628936" y="4916507"/>
            <a:ext cx="229203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Donors</a:t>
            </a:r>
          </a:p>
          <a:p>
            <a:pPr algn="ctr"/>
            <a:r>
              <a:rPr lang="en-US" dirty="0"/>
              <a:t>(cannot show to scale)</a:t>
            </a:r>
          </a:p>
        </p:txBody>
      </p:sp>
      <p:sp>
        <p:nvSpPr>
          <p:cNvPr id="17" name="Oval 16"/>
          <p:cNvSpPr/>
          <p:nvPr/>
        </p:nvSpPr>
        <p:spPr bwMode="auto">
          <a:xfrm>
            <a:off x="-517963" y="3344452"/>
            <a:ext cx="5638474" cy="5665486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charset="0"/>
              <a:ea typeface="ＭＳ Ｐゴシック" charset="-128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593E09D-23BD-2B49-83C3-D6297DA0EDEB}"/>
              </a:ext>
            </a:extLst>
          </p:cNvPr>
          <p:cNvSpPr txBox="1">
            <a:spLocks/>
          </p:cNvSpPr>
          <p:nvPr/>
        </p:nvSpPr>
        <p:spPr>
          <a:xfrm>
            <a:off x="364709" y="17710"/>
            <a:ext cx="928063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0070C0"/>
                </a:solidFill>
              </a:rPr>
              <a:t>“Where you stand depends on where you sit.”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9AA242C-5CF4-AE46-A3E3-EF26AD08EC70}"/>
              </a:ext>
            </a:extLst>
          </p:cNvPr>
          <p:cNvSpPr txBox="1"/>
          <p:nvPr/>
        </p:nvSpPr>
        <p:spPr>
          <a:xfrm>
            <a:off x="8287139" y="856227"/>
            <a:ext cx="1497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Rufus E. Miles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223848D-D7B2-3049-A38E-B04B059F45F7}"/>
              </a:ext>
            </a:extLst>
          </p:cNvPr>
          <p:cNvSpPr/>
          <p:nvPr/>
        </p:nvSpPr>
        <p:spPr bwMode="auto">
          <a:xfrm>
            <a:off x="-3504184" y="2683201"/>
            <a:ext cx="6144031" cy="6248400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charset="0"/>
              <a:ea typeface="ＭＳ Ｐゴシック" charset="-128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1605F15-9882-0B4E-BB51-C70DBA14CF19}"/>
              </a:ext>
            </a:extLst>
          </p:cNvPr>
          <p:cNvSpPr txBox="1"/>
          <p:nvPr/>
        </p:nvSpPr>
        <p:spPr>
          <a:xfrm>
            <a:off x="-18294" y="4376407"/>
            <a:ext cx="236148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Board of Regents</a:t>
            </a:r>
          </a:p>
          <a:p>
            <a:r>
              <a:rPr lang="en-US" dirty="0"/>
              <a:t>(cannot show to scale)</a:t>
            </a:r>
          </a:p>
        </p:txBody>
      </p:sp>
      <p:pic>
        <p:nvPicPr>
          <p:cNvPr id="4102" name="Picture 6">
            <a:extLst>
              <a:ext uri="{FF2B5EF4-FFF2-40B4-BE49-F238E27FC236}">
                <a16:creationId xmlns:a16="http://schemas.microsoft.com/office/drawing/2014/main" id="{4C5646E8-9A43-9942-93AE-CAD4B85C0A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03" t="12485" r="17108" b="21913"/>
          <a:stretch/>
        </p:blipFill>
        <p:spPr bwMode="auto">
          <a:xfrm>
            <a:off x="1394026" y="1418430"/>
            <a:ext cx="1844474" cy="1932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28BDF1DF-CC6A-BC4D-8993-DFAAAC505271}"/>
              </a:ext>
            </a:extLst>
          </p:cNvPr>
          <p:cNvSpPr/>
          <p:nvPr/>
        </p:nvSpPr>
        <p:spPr bwMode="auto">
          <a:xfrm>
            <a:off x="6506997" y="1288662"/>
            <a:ext cx="1510168" cy="1510168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charset="0"/>
              <a:ea typeface="ＭＳ Ｐゴシック" charset="-128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BCD6127-3126-8545-9BC9-B4479F5FDC32}"/>
              </a:ext>
            </a:extLst>
          </p:cNvPr>
          <p:cNvSpPr txBox="1"/>
          <p:nvPr/>
        </p:nvSpPr>
        <p:spPr>
          <a:xfrm>
            <a:off x="8334798" y="1753990"/>
            <a:ext cx="3573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The </a:t>
            </a:r>
            <a:r>
              <a:rPr lang="en-US" sz="2400" b="1" dirty="0"/>
              <a:t>Hospital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8780825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008" y="0"/>
            <a:ext cx="10044801" cy="114300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0070C0"/>
                </a:solidFill>
              </a:rPr>
              <a:t>Lessons Learned…dealing with the dean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2121" y="1149178"/>
            <a:ext cx="9004187" cy="4243754"/>
          </a:xfrm>
        </p:spPr>
        <p:txBody>
          <a:bodyPr>
            <a:normAutofit fontScale="85000" lnSpcReduction="20000"/>
          </a:bodyPr>
          <a:lstStyle/>
          <a:p>
            <a:r>
              <a:rPr lang="en-US" sz="3200" dirty="0"/>
              <a:t>The importance of alignment</a:t>
            </a:r>
          </a:p>
          <a:p>
            <a:pPr lvl="1"/>
            <a:r>
              <a:rPr lang="en-US" sz="3000" dirty="0"/>
              <a:t>With the dean</a:t>
            </a:r>
          </a:p>
          <a:p>
            <a:pPr lvl="1"/>
            <a:r>
              <a:rPr lang="en-US" sz="3000" dirty="0"/>
              <a:t>With the hospital</a:t>
            </a:r>
          </a:p>
          <a:p>
            <a:pPr lvl="1"/>
            <a:r>
              <a:rPr lang="en-US" sz="3000" dirty="0"/>
              <a:t>With the University’s interdisciplinary goals</a:t>
            </a:r>
            <a:br>
              <a:rPr lang="en-US" sz="3000" dirty="0"/>
            </a:br>
            <a:endParaRPr lang="en-US" sz="3000" dirty="0"/>
          </a:p>
          <a:p>
            <a:r>
              <a:rPr lang="en-US" sz="3000" i="1" dirty="0"/>
              <a:t>“If there was </a:t>
            </a:r>
            <a:r>
              <a:rPr lang="en-US" sz="3000" i="1" u="sng" dirty="0"/>
              <a:t>one</a:t>
            </a:r>
            <a:r>
              <a:rPr lang="en-US" sz="3000" i="1" dirty="0"/>
              <a:t> thing you need from your chairs…?”</a:t>
            </a:r>
          </a:p>
          <a:p>
            <a:pPr lvl="1"/>
            <a:r>
              <a:rPr lang="en-US" sz="2600" dirty="0"/>
              <a:t>The importance of staying within your budget</a:t>
            </a:r>
          </a:p>
          <a:p>
            <a:pPr lvl="1"/>
            <a:r>
              <a:rPr lang="en-US" sz="2600" dirty="0"/>
              <a:t>Not meeting it is disruptive to the dean in a variety of ways</a:t>
            </a:r>
          </a:p>
          <a:p>
            <a:pPr lvl="1"/>
            <a:endParaRPr lang="en-US" sz="2600" dirty="0"/>
          </a:p>
          <a:p>
            <a:r>
              <a:rPr lang="en-US" sz="3000" dirty="0"/>
              <a:t>Try not to let your first meeting with the dean be an ask</a:t>
            </a:r>
            <a:br>
              <a:rPr lang="en-US" sz="3000" dirty="0"/>
            </a:br>
            <a:endParaRPr lang="en-US" sz="3000" dirty="0"/>
          </a:p>
          <a:p>
            <a:r>
              <a:rPr lang="en-US" sz="3200" dirty="0"/>
              <a:t>You’re a middle manager</a:t>
            </a:r>
          </a:p>
        </p:txBody>
      </p:sp>
    </p:spTree>
    <p:extLst>
      <p:ext uri="{BB962C8B-B14F-4D97-AF65-F5344CB8AC3E}">
        <p14:creationId xmlns:p14="http://schemas.microsoft.com/office/powerpoint/2010/main" val="38008909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SHT 2020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CB08"/>
      </a:accent1>
      <a:accent2>
        <a:srgbClr val="242E5A"/>
      </a:accent2>
      <a:accent3>
        <a:srgbClr val="ED3052"/>
      </a:accent3>
      <a:accent4>
        <a:srgbClr val="4FBD86"/>
      </a:accent4>
      <a:accent5>
        <a:srgbClr val="D02427"/>
      </a:accent5>
      <a:accent6>
        <a:srgbClr val="00AEEF"/>
      </a:accent6>
      <a:hlink>
        <a:srgbClr val="00AEEF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6228</TotalTime>
  <Words>1758</Words>
  <Application>Microsoft Office PowerPoint</Application>
  <PresentationFormat>Widescreen</PresentationFormat>
  <Paragraphs>238</Paragraphs>
  <Slides>23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 Managing Up and Down: Getting What You Need From Your Faculty and Your Dean</vt:lpstr>
      <vt:lpstr>PowerPoint Presentation</vt:lpstr>
      <vt:lpstr>Overview</vt:lpstr>
      <vt:lpstr>Managing up: the perspectives of your leaders</vt:lpstr>
      <vt:lpstr>“Where you stand depends on where you sit.”</vt:lpstr>
      <vt:lpstr>“Where you stand depends on where you sit.”</vt:lpstr>
      <vt:lpstr>“Where you stand depends on where you sit.”</vt:lpstr>
      <vt:lpstr>PowerPoint Presentation</vt:lpstr>
      <vt:lpstr>Lessons Learned…dealing with the dean</vt:lpstr>
      <vt:lpstr>Managing down:</vt:lpstr>
      <vt:lpstr>Responsibility and Authority</vt:lpstr>
      <vt:lpstr>Responsibility and Authority</vt:lpstr>
      <vt:lpstr>Changes: Academic departments’ major sources of revenue are threatened</vt:lpstr>
      <vt:lpstr>Changes: Academic departments’ major sources of revenue are threatened</vt:lpstr>
      <vt:lpstr>The “New Normal”*</vt:lpstr>
      <vt:lpstr>The “New Normal”*</vt:lpstr>
      <vt:lpstr>Leading Change</vt:lpstr>
      <vt:lpstr>Leading Change (continued)</vt:lpstr>
      <vt:lpstr>“None of us, acting alone, can achieve success.”</vt:lpstr>
      <vt:lpstr>Difficult Choices</vt:lpstr>
      <vt:lpstr>Wisdom from Other Deans, re Being a Great Chair</vt:lpstr>
      <vt:lpstr>Sullivan’s rules:</vt:lpstr>
      <vt:lpstr>Looking to the future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Gianna DeWitt</dc:creator>
  <cp:lastModifiedBy>Katie - AUPN</cp:lastModifiedBy>
  <cp:revision>62</cp:revision>
  <cp:lastPrinted>2020-09-13T17:16:48Z</cp:lastPrinted>
  <dcterms:created xsi:type="dcterms:W3CDTF">2020-08-03T19:37:56Z</dcterms:created>
  <dcterms:modified xsi:type="dcterms:W3CDTF">2020-10-07T17:15:29Z</dcterms:modified>
</cp:coreProperties>
</file>