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57" r:id="rId3"/>
    <p:sldId id="271" r:id="rId4"/>
    <p:sldId id="261" r:id="rId5"/>
    <p:sldId id="265" r:id="rId6"/>
    <p:sldId id="266" r:id="rId7"/>
    <p:sldId id="267" r:id="rId8"/>
    <p:sldId id="269" r:id="rId9"/>
    <p:sldId id="270" r:id="rId10"/>
    <p:sldId id="268" r:id="rId11"/>
    <p:sldId id="262" r:id="rId12"/>
    <p:sldId id="263" r:id="rId13"/>
    <p:sldId id="264" r:id="rId14"/>
    <p:sldId id="285" r:id="rId15"/>
    <p:sldId id="272" r:id="rId16"/>
    <p:sldId id="273" r:id="rId17"/>
    <p:sldId id="276" r:id="rId18"/>
    <p:sldId id="274" r:id="rId19"/>
    <p:sldId id="277" r:id="rId20"/>
    <p:sldId id="278" r:id="rId21"/>
    <p:sldId id="279" r:id="rId22"/>
    <p:sldId id="280" r:id="rId23"/>
    <p:sldId id="281" r:id="rId24"/>
    <p:sldId id="283"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07E"/>
    <a:srgbClr val="122045"/>
    <a:srgbClr val="FFFFFF"/>
    <a:srgbClr val="FFCB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0" autoAdjust="0"/>
    <p:restoredTop sz="94694"/>
  </p:normalViewPr>
  <p:slideViewPr>
    <p:cSldViewPr snapToGrid="0" snapToObjects="1">
      <p:cViewPr varScale="1">
        <p:scale>
          <a:sx n="63" d="100"/>
          <a:sy n="63" d="100"/>
        </p:scale>
        <p:origin x="912" y="6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Weight</c:v>
                </c:pt>
              </c:strCache>
            </c:strRef>
          </c:tx>
          <c:dPt>
            <c:idx val="0"/>
            <c:bubble3D val="0"/>
            <c:spPr>
              <a:solidFill>
                <a:srgbClr val="0400CE"/>
              </a:solidFill>
              <a:ln w="19050">
                <a:solidFill>
                  <a:schemeClr val="lt1"/>
                </a:solidFill>
              </a:ln>
              <a:effectLst/>
            </c:spPr>
            <c:extLst>
              <c:ext xmlns:c16="http://schemas.microsoft.com/office/drawing/2014/chart" uri="{C3380CC4-5D6E-409C-BE32-E72D297353CC}">
                <c16:uniqueId val="{00000001-ACEE-4F93-BE0F-C36F58DADA06}"/>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ACEE-4F93-BE0F-C36F58DADA06}"/>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5-ACEE-4F93-BE0F-C36F58DADA06}"/>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ACEE-4F93-BE0F-C36F58DADA06}"/>
              </c:ext>
            </c:extLst>
          </c:dPt>
          <c:dPt>
            <c:idx val="4"/>
            <c:bubble3D val="0"/>
            <c:spPr>
              <a:solidFill>
                <a:srgbClr val="FF872E"/>
              </a:solidFill>
              <a:ln w="19050">
                <a:solidFill>
                  <a:schemeClr val="lt1"/>
                </a:solidFill>
              </a:ln>
              <a:effectLst/>
            </c:spPr>
            <c:extLst>
              <c:ext xmlns:c16="http://schemas.microsoft.com/office/drawing/2014/chart" uri="{C3380CC4-5D6E-409C-BE32-E72D297353CC}">
                <c16:uniqueId val="{00000009-ACEE-4F93-BE0F-C36F58DADA06}"/>
              </c:ext>
            </c:extLst>
          </c:dPt>
          <c:dPt>
            <c:idx val="5"/>
            <c:bubble3D val="0"/>
            <c:spPr>
              <a:solidFill>
                <a:srgbClr val="122045"/>
              </a:solidFill>
              <a:ln w="19050">
                <a:solidFill>
                  <a:schemeClr val="lt1"/>
                </a:solidFill>
              </a:ln>
              <a:effectLst/>
            </c:spPr>
            <c:extLst>
              <c:ext xmlns:c16="http://schemas.microsoft.com/office/drawing/2014/chart" uri="{C3380CC4-5D6E-409C-BE32-E72D297353CC}">
                <c16:uniqueId val="{0000000B-ACEE-4F93-BE0F-C36F58DADA06}"/>
              </c:ext>
            </c:extLst>
          </c:dPt>
          <c:cat>
            <c:strRef>
              <c:f>Sheet1!$A$2:$A$7</c:f>
              <c:strCache>
                <c:ptCount val="6"/>
                <c:pt idx="0">
                  <c:v>Lifestyle (including time for family)</c:v>
                </c:pt>
                <c:pt idx="1">
                  <c:v>Personal interest </c:v>
                </c:pt>
                <c:pt idx="2">
                  <c:v>Relationships with patients </c:v>
                </c:pt>
                <c:pt idx="3">
                  <c:v>Impact</c:v>
                </c:pt>
                <c:pt idx="4">
                  <c:v>Patient population </c:v>
                </c:pt>
                <c:pt idx="5">
                  <c:v>Other</c:v>
                </c:pt>
              </c:strCache>
            </c:strRef>
          </c:cat>
          <c:val>
            <c:numRef>
              <c:f>Sheet1!$B$2:$B$7</c:f>
              <c:numCache>
                <c:formatCode>General</c:formatCode>
                <c:ptCount val="6"/>
                <c:pt idx="0">
                  <c:v>406</c:v>
                </c:pt>
                <c:pt idx="1">
                  <c:v>295</c:v>
                </c:pt>
                <c:pt idx="2">
                  <c:v>161</c:v>
                </c:pt>
                <c:pt idx="3">
                  <c:v>128</c:v>
                </c:pt>
                <c:pt idx="4">
                  <c:v>124</c:v>
                </c:pt>
                <c:pt idx="5">
                  <c:v>371</c:v>
                </c:pt>
              </c:numCache>
            </c:numRef>
          </c:val>
          <c:extLst>
            <c:ext xmlns:c16="http://schemas.microsoft.com/office/drawing/2014/chart" uri="{C3380CC4-5D6E-409C-BE32-E72D297353CC}">
              <c16:uniqueId val="{0000000C-ACEE-4F93-BE0F-C36F58DADA0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0.79121</cdr:x>
      <cdr:y>0.16607</cdr:y>
    </cdr:from>
    <cdr:to>
      <cdr:x>0.9029</cdr:x>
      <cdr:y>0.26309</cdr:y>
    </cdr:to>
    <cdr:cxnSp macro="">
      <cdr:nvCxnSpPr>
        <cdr:cNvPr id="3" name="Straight Arrow Connector 2">
          <a:extLst xmlns:a="http://schemas.openxmlformats.org/drawingml/2006/main">
            <a:ext uri="{FF2B5EF4-FFF2-40B4-BE49-F238E27FC236}">
              <a16:creationId xmlns:a16="http://schemas.microsoft.com/office/drawing/2014/main" id="{FC87A920-6C7D-3144-84E7-9EC959D63A7B}"/>
            </a:ext>
          </a:extLst>
        </cdr:cNvPr>
        <cdr:cNvCxnSpPr>
          <a:cxnSpLocks xmlns:a="http://schemas.openxmlformats.org/drawingml/2006/main"/>
        </cdr:cNvCxnSpPr>
      </cdr:nvCxnSpPr>
      <cdr:spPr>
        <a:xfrm xmlns:a="http://schemas.openxmlformats.org/drawingml/2006/main" flipH="1">
          <a:off x="4887617" y="685509"/>
          <a:ext cx="689954" cy="400482"/>
        </a:xfrm>
        <a:prstGeom xmlns:a="http://schemas.openxmlformats.org/drawingml/2006/main" prst="straightConnector1">
          <a:avLst/>
        </a:prstGeom>
        <a:ln xmlns:a="http://schemas.openxmlformats.org/drawingml/2006/main" w="63500">
          <a:solidFill>
            <a:srgbClr val="0400CF"/>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BEE94-381C-6248-A223-EFCEB41C6757}"/>
              </a:ext>
            </a:extLst>
          </p:cNvPr>
          <p:cNvSpPr>
            <a:spLocks noGrp="1"/>
          </p:cNvSpPr>
          <p:nvPr>
            <p:ph type="ctrTitle"/>
          </p:nvPr>
        </p:nvSpPr>
        <p:spPr>
          <a:xfrm>
            <a:off x="1524000" y="1122363"/>
            <a:ext cx="9144000" cy="2387600"/>
          </a:xfrm>
        </p:spPr>
        <p:txBody>
          <a:bodyPr anchor="b"/>
          <a:lstStyle>
            <a:lvl1pPr algn="ctr">
              <a:defRPr sz="6000" b="1" i="0">
                <a:solidFill>
                  <a:srgbClr val="FFCB08"/>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01B01C2-69A0-944C-9CD3-CBD7CCB789C7}"/>
              </a:ext>
            </a:extLst>
          </p:cNvPr>
          <p:cNvSpPr>
            <a:spLocks noGrp="1"/>
          </p:cNvSpPr>
          <p:nvPr>
            <p:ph type="subTitle" idx="1"/>
          </p:nvPr>
        </p:nvSpPr>
        <p:spPr>
          <a:xfrm>
            <a:off x="1524000" y="3602038"/>
            <a:ext cx="9144000" cy="1655762"/>
          </a:xfr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909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5E5A8-75BA-CA4D-90E6-DDB32917AD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42C48-6BAF-264F-9EE0-267AE91B73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375CEC-2EF9-4E46-8E91-6913B2CDBA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E7F63E-0509-7846-8350-4C8F122F1EF3}"/>
              </a:ext>
            </a:extLst>
          </p:cNvPr>
          <p:cNvSpPr>
            <a:spLocks noGrp="1"/>
          </p:cNvSpPr>
          <p:nvPr>
            <p:ph type="dt" sz="half" idx="10"/>
          </p:nvPr>
        </p:nvSpPr>
        <p:spPr/>
        <p:txBody>
          <a:bodyPr/>
          <a:lstStyle/>
          <a:p>
            <a:fld id="{41D82A09-95D2-2240-80C2-29088F96D921}" type="datetimeFigureOut">
              <a:rPr lang="en-US" smtClean="0"/>
              <a:t>9/15/2020</a:t>
            </a:fld>
            <a:endParaRPr lang="en-US"/>
          </a:p>
        </p:txBody>
      </p:sp>
      <p:sp>
        <p:nvSpPr>
          <p:cNvPr id="6" name="Footer Placeholder 5">
            <a:extLst>
              <a:ext uri="{FF2B5EF4-FFF2-40B4-BE49-F238E27FC236}">
                <a16:creationId xmlns:a16="http://schemas.microsoft.com/office/drawing/2014/main" id="{42A41E06-0A1E-7C43-8FB9-440C075063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4A68C2-D82C-9949-8F1B-F1C018B54359}"/>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251305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4272-DDCD-7E47-828A-0E357C58C2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102EE-BF95-F540-BC8D-14D302ADD9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596E6-6208-514D-80C3-FB5DD567BDAF}"/>
              </a:ext>
            </a:extLst>
          </p:cNvPr>
          <p:cNvSpPr>
            <a:spLocks noGrp="1"/>
          </p:cNvSpPr>
          <p:nvPr>
            <p:ph type="dt" sz="half" idx="10"/>
          </p:nvPr>
        </p:nvSpPr>
        <p:spPr/>
        <p:txBody>
          <a:bodyPr/>
          <a:lstStyle/>
          <a:p>
            <a:fld id="{41D82A09-95D2-2240-80C2-29088F96D921}" type="datetimeFigureOut">
              <a:rPr lang="en-US" smtClean="0"/>
              <a:t>9/15/2020</a:t>
            </a:fld>
            <a:endParaRPr lang="en-US"/>
          </a:p>
        </p:txBody>
      </p:sp>
      <p:sp>
        <p:nvSpPr>
          <p:cNvPr id="5" name="Footer Placeholder 4">
            <a:extLst>
              <a:ext uri="{FF2B5EF4-FFF2-40B4-BE49-F238E27FC236}">
                <a16:creationId xmlns:a16="http://schemas.microsoft.com/office/drawing/2014/main" id="{0A810B6D-5107-4A48-8B41-60FECEB052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674DB-9BB9-8943-9B3C-0763D6793DBF}"/>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1258567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9ED5C0-C0E5-3840-9D29-B4AE0F24F7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9BECF-1F3B-2749-BF07-4AA851697B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8F142-79D5-4B4E-9261-4F79680FF2AB}"/>
              </a:ext>
            </a:extLst>
          </p:cNvPr>
          <p:cNvSpPr>
            <a:spLocks noGrp="1"/>
          </p:cNvSpPr>
          <p:nvPr>
            <p:ph type="dt" sz="half" idx="10"/>
          </p:nvPr>
        </p:nvSpPr>
        <p:spPr/>
        <p:txBody>
          <a:bodyPr/>
          <a:lstStyle/>
          <a:p>
            <a:fld id="{41D82A09-95D2-2240-80C2-29088F96D921}" type="datetimeFigureOut">
              <a:rPr lang="en-US" smtClean="0"/>
              <a:t>9/15/2020</a:t>
            </a:fld>
            <a:endParaRPr lang="en-US"/>
          </a:p>
        </p:txBody>
      </p:sp>
      <p:sp>
        <p:nvSpPr>
          <p:cNvPr id="5" name="Footer Placeholder 4">
            <a:extLst>
              <a:ext uri="{FF2B5EF4-FFF2-40B4-BE49-F238E27FC236}">
                <a16:creationId xmlns:a16="http://schemas.microsoft.com/office/drawing/2014/main" id="{12256CA9-22A2-404F-9BC6-41A6C9D8B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28A0D-A6F1-434B-9523-473BA49BF390}"/>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2696390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B85271C-D62F-FB40-AD7B-989F76485459}"/>
              </a:ext>
            </a:extLst>
          </p:cNvPr>
          <p:cNvSpPr>
            <a:spLocks noGrp="1"/>
          </p:cNvSpPr>
          <p:nvPr>
            <p:ph type="dt" sz="half" idx="10"/>
          </p:nvPr>
        </p:nvSpPr>
        <p:spPr/>
        <p:txBody>
          <a:bodyPr/>
          <a:lstStyle/>
          <a:p>
            <a:fld id="{41D82A09-95D2-2240-80C2-29088F96D921}" type="datetimeFigureOut">
              <a:rPr lang="en-US" smtClean="0"/>
              <a:t>9/15/2020</a:t>
            </a:fld>
            <a:endParaRPr lang="en-US"/>
          </a:p>
        </p:txBody>
      </p:sp>
      <p:sp>
        <p:nvSpPr>
          <p:cNvPr id="4" name="Footer Placeholder 3">
            <a:extLst>
              <a:ext uri="{FF2B5EF4-FFF2-40B4-BE49-F238E27FC236}">
                <a16:creationId xmlns:a16="http://schemas.microsoft.com/office/drawing/2014/main" id="{71B3D289-84F5-104B-AAD7-BFBC9A0F1B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EB158A-6F30-5645-82C5-4105A8DDB71C}"/>
              </a:ext>
            </a:extLst>
          </p:cNvPr>
          <p:cNvSpPr>
            <a:spLocks noGrp="1"/>
          </p:cNvSpPr>
          <p:nvPr>
            <p:ph type="sldNum" sz="quarter" idx="12"/>
          </p:nvPr>
        </p:nvSpPr>
        <p:spPr/>
        <p:txBody>
          <a:bodyPr/>
          <a:lstStyle/>
          <a:p>
            <a:fld id="{559EA3BA-9030-1A47-8BD4-CB9A314201DF}" type="slidenum">
              <a:rPr lang="en-US" smtClean="0"/>
              <a:t>‹#›</a:t>
            </a:fld>
            <a:endParaRPr lang="en-US"/>
          </a:p>
        </p:txBody>
      </p:sp>
      <p:sp>
        <p:nvSpPr>
          <p:cNvPr id="6" name="Content Placeholder 2">
            <a:extLst>
              <a:ext uri="{FF2B5EF4-FFF2-40B4-BE49-F238E27FC236}">
                <a16:creationId xmlns:a16="http://schemas.microsoft.com/office/drawing/2014/main" id="{0C70FB41-B185-8A4F-8AA1-0D9FEB34D933}"/>
              </a:ext>
            </a:extLst>
          </p:cNvPr>
          <p:cNvSpPr>
            <a:spLocks noGrp="1"/>
          </p:cNvSpPr>
          <p:nvPr>
            <p:ph idx="1"/>
          </p:nvPr>
        </p:nvSpPr>
        <p:spPr>
          <a:xfrm>
            <a:off x="838200" y="1825625"/>
            <a:ext cx="10515600" cy="3881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210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67D28-B624-9041-BBBE-D2ADFEDB2174}"/>
              </a:ext>
            </a:extLst>
          </p:cNvPr>
          <p:cNvSpPr>
            <a:spLocks noGrp="1"/>
          </p:cNvSpPr>
          <p:nvPr>
            <p:ph type="title"/>
          </p:nvPr>
        </p:nvSpPr>
        <p:spPr/>
        <p:txBody>
          <a:bodyPr/>
          <a:lstStyle>
            <a:lvl1pPr>
              <a:defRPr b="1">
                <a:solidFill>
                  <a:schemeClr val="accent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3A1DA0B-5198-F744-AF70-0172BF5CC153}"/>
              </a:ext>
            </a:extLst>
          </p:cNvPr>
          <p:cNvSpPr>
            <a:spLocks noGrp="1"/>
          </p:cNvSpPr>
          <p:nvPr>
            <p:ph idx="1"/>
          </p:nvPr>
        </p:nvSpPr>
        <p:spPr>
          <a:xfrm>
            <a:off x="838200" y="1825625"/>
            <a:ext cx="10515600" cy="3881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C1FAA-2B4E-D249-9D85-57C6A059A6A3}"/>
              </a:ext>
            </a:extLst>
          </p:cNvPr>
          <p:cNvSpPr>
            <a:spLocks noGrp="1"/>
          </p:cNvSpPr>
          <p:nvPr>
            <p:ph type="dt" sz="half" idx="10"/>
          </p:nvPr>
        </p:nvSpPr>
        <p:spPr/>
        <p:txBody>
          <a:bodyPr/>
          <a:lstStyle/>
          <a:p>
            <a:fld id="{41D82A09-95D2-2240-80C2-29088F96D921}" type="datetimeFigureOut">
              <a:rPr lang="en-US" smtClean="0"/>
              <a:t>9/15/2020</a:t>
            </a:fld>
            <a:endParaRPr lang="en-US"/>
          </a:p>
        </p:txBody>
      </p:sp>
      <p:sp>
        <p:nvSpPr>
          <p:cNvPr id="5" name="Footer Placeholder 4">
            <a:extLst>
              <a:ext uri="{FF2B5EF4-FFF2-40B4-BE49-F238E27FC236}">
                <a16:creationId xmlns:a16="http://schemas.microsoft.com/office/drawing/2014/main" id="{4FCA9805-8AE7-EB44-813C-93C11C3A9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BAD56E-E6E5-584A-869D-71A8221FF3FD}"/>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3679876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60F7-126E-4F4C-9B11-C1E3646C7322}"/>
              </a:ext>
            </a:extLst>
          </p:cNvPr>
          <p:cNvSpPr>
            <a:spLocks noGrp="1"/>
          </p:cNvSpPr>
          <p:nvPr>
            <p:ph type="title"/>
          </p:nvPr>
        </p:nvSpPr>
        <p:spPr>
          <a:xfrm>
            <a:off x="831850" y="752476"/>
            <a:ext cx="10515600" cy="2852737"/>
          </a:xfrm>
        </p:spPr>
        <p:txBody>
          <a:bodyPr anchor="b"/>
          <a:lstStyle>
            <a:lvl1pPr>
              <a:defRPr sz="6000" b="1">
                <a:solidFill>
                  <a:schemeClr val="accent3"/>
                </a:solidFill>
              </a:defRPr>
            </a:lvl1pPr>
          </a:lstStyle>
          <a:p>
            <a:r>
              <a:rPr lang="en-US"/>
              <a:t>Click to edit Master title style</a:t>
            </a:r>
          </a:p>
        </p:txBody>
      </p:sp>
      <p:sp>
        <p:nvSpPr>
          <p:cNvPr id="3" name="Text Placeholder 2">
            <a:extLst>
              <a:ext uri="{FF2B5EF4-FFF2-40B4-BE49-F238E27FC236}">
                <a16:creationId xmlns:a16="http://schemas.microsoft.com/office/drawing/2014/main" id="{4150263F-04D9-6745-8B03-010D7160EB16}"/>
              </a:ext>
            </a:extLst>
          </p:cNvPr>
          <p:cNvSpPr>
            <a:spLocks noGrp="1"/>
          </p:cNvSpPr>
          <p:nvPr>
            <p:ph type="body" idx="1"/>
          </p:nvPr>
        </p:nvSpPr>
        <p:spPr>
          <a:xfrm>
            <a:off x="831850" y="36322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0F7A4A-7B20-6D4C-8CFD-F43D8D372976}"/>
              </a:ext>
            </a:extLst>
          </p:cNvPr>
          <p:cNvSpPr>
            <a:spLocks noGrp="1"/>
          </p:cNvSpPr>
          <p:nvPr>
            <p:ph type="dt" sz="half" idx="10"/>
          </p:nvPr>
        </p:nvSpPr>
        <p:spPr/>
        <p:txBody>
          <a:bodyPr/>
          <a:lstStyle/>
          <a:p>
            <a:fld id="{41D82A09-95D2-2240-80C2-29088F96D921}" type="datetimeFigureOut">
              <a:rPr lang="en-US" smtClean="0"/>
              <a:t>9/15/2020</a:t>
            </a:fld>
            <a:endParaRPr lang="en-US"/>
          </a:p>
        </p:txBody>
      </p:sp>
      <p:sp>
        <p:nvSpPr>
          <p:cNvPr id="5" name="Footer Placeholder 4">
            <a:extLst>
              <a:ext uri="{FF2B5EF4-FFF2-40B4-BE49-F238E27FC236}">
                <a16:creationId xmlns:a16="http://schemas.microsoft.com/office/drawing/2014/main" id="{F53F5E7D-B2F6-204D-97F9-D05DDC448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19A96-A54F-FD4D-91D9-E13F27298F3D}"/>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359301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601C-AC44-1443-AC2A-5F73818A20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1346B5-1CB8-F346-8E05-65AD300DF8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EE29BD-2A5F-8F48-9123-5BE3C521BA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C6C14F-A391-A64A-8A91-87C036478783}"/>
              </a:ext>
            </a:extLst>
          </p:cNvPr>
          <p:cNvSpPr>
            <a:spLocks noGrp="1"/>
          </p:cNvSpPr>
          <p:nvPr>
            <p:ph type="dt" sz="half" idx="10"/>
          </p:nvPr>
        </p:nvSpPr>
        <p:spPr/>
        <p:txBody>
          <a:bodyPr/>
          <a:lstStyle/>
          <a:p>
            <a:fld id="{41D82A09-95D2-2240-80C2-29088F96D921}" type="datetimeFigureOut">
              <a:rPr lang="en-US" smtClean="0"/>
              <a:t>9/15/2020</a:t>
            </a:fld>
            <a:endParaRPr lang="en-US"/>
          </a:p>
        </p:txBody>
      </p:sp>
      <p:sp>
        <p:nvSpPr>
          <p:cNvPr id="6" name="Footer Placeholder 5">
            <a:extLst>
              <a:ext uri="{FF2B5EF4-FFF2-40B4-BE49-F238E27FC236}">
                <a16:creationId xmlns:a16="http://schemas.microsoft.com/office/drawing/2014/main" id="{9B8F50CE-4C2B-8F47-91FB-3CDB7B992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DD688B-D951-4549-A757-C74BCF3B800C}"/>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3231668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2BE3C-4339-ED4A-8321-2DAA0AC850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6AA71-A57B-F44F-9AE3-D8600E527D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49D6-304C-3540-BDAE-51ABAB6E98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2EC895-E29F-374A-971B-A9A3424B60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3C2F5B-1643-364B-98CA-B9D3487293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808244-E7DB-D846-A649-63C2CB5565BC}"/>
              </a:ext>
            </a:extLst>
          </p:cNvPr>
          <p:cNvSpPr>
            <a:spLocks noGrp="1"/>
          </p:cNvSpPr>
          <p:nvPr>
            <p:ph type="dt" sz="half" idx="10"/>
          </p:nvPr>
        </p:nvSpPr>
        <p:spPr/>
        <p:txBody>
          <a:bodyPr/>
          <a:lstStyle/>
          <a:p>
            <a:fld id="{41D82A09-95D2-2240-80C2-29088F96D921}" type="datetimeFigureOut">
              <a:rPr lang="en-US" smtClean="0"/>
              <a:t>9/15/2020</a:t>
            </a:fld>
            <a:endParaRPr lang="en-US"/>
          </a:p>
        </p:txBody>
      </p:sp>
      <p:sp>
        <p:nvSpPr>
          <p:cNvPr id="8" name="Footer Placeholder 7">
            <a:extLst>
              <a:ext uri="{FF2B5EF4-FFF2-40B4-BE49-F238E27FC236}">
                <a16:creationId xmlns:a16="http://schemas.microsoft.com/office/drawing/2014/main" id="{6E7A6242-E291-8345-ABE9-15D19B2599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0CA1AE-2227-7440-81BA-3A00633DF1F3}"/>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1557676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1ED07-F194-1045-ABF0-D8071314F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F6872E-CB17-544C-AE17-F0CA10695460}"/>
              </a:ext>
            </a:extLst>
          </p:cNvPr>
          <p:cNvSpPr>
            <a:spLocks noGrp="1"/>
          </p:cNvSpPr>
          <p:nvPr>
            <p:ph type="dt" sz="half" idx="10"/>
          </p:nvPr>
        </p:nvSpPr>
        <p:spPr/>
        <p:txBody>
          <a:bodyPr/>
          <a:lstStyle/>
          <a:p>
            <a:fld id="{41D82A09-95D2-2240-80C2-29088F96D921}" type="datetimeFigureOut">
              <a:rPr lang="en-US" smtClean="0"/>
              <a:t>9/15/2020</a:t>
            </a:fld>
            <a:endParaRPr lang="en-US"/>
          </a:p>
        </p:txBody>
      </p:sp>
      <p:sp>
        <p:nvSpPr>
          <p:cNvPr id="4" name="Footer Placeholder 3">
            <a:extLst>
              <a:ext uri="{FF2B5EF4-FFF2-40B4-BE49-F238E27FC236}">
                <a16:creationId xmlns:a16="http://schemas.microsoft.com/office/drawing/2014/main" id="{AFD8EBE9-8F27-0848-916E-A92AC635EA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9F74BC-8500-A94D-A11E-0B042C34F584}"/>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1444575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15BEAF-466A-D041-A753-4BDCF8E1B7A8}"/>
              </a:ext>
            </a:extLst>
          </p:cNvPr>
          <p:cNvSpPr>
            <a:spLocks noGrp="1"/>
          </p:cNvSpPr>
          <p:nvPr>
            <p:ph type="dt" sz="half" idx="10"/>
          </p:nvPr>
        </p:nvSpPr>
        <p:spPr/>
        <p:txBody>
          <a:bodyPr/>
          <a:lstStyle/>
          <a:p>
            <a:fld id="{41D82A09-95D2-2240-80C2-29088F96D921}" type="datetimeFigureOut">
              <a:rPr lang="en-US" smtClean="0"/>
              <a:t>9/15/2020</a:t>
            </a:fld>
            <a:endParaRPr lang="en-US"/>
          </a:p>
        </p:txBody>
      </p:sp>
      <p:sp>
        <p:nvSpPr>
          <p:cNvPr id="3" name="Footer Placeholder 2">
            <a:extLst>
              <a:ext uri="{FF2B5EF4-FFF2-40B4-BE49-F238E27FC236}">
                <a16:creationId xmlns:a16="http://schemas.microsoft.com/office/drawing/2014/main" id="{6BF2A479-1CA4-6C4A-9F7C-DBD27624C7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0A3D5B-DC02-2647-915D-82CA2AC9D34C}"/>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1435014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5C4B5-B0F8-6F4E-BCC9-821B63F78C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24C5F-4519-4F4C-998C-4446C2390B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BB9B7D-7592-4F46-B626-F87AD0DA24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7D0A8D-0931-554A-97DB-9729FBF0F683}"/>
              </a:ext>
            </a:extLst>
          </p:cNvPr>
          <p:cNvSpPr>
            <a:spLocks noGrp="1"/>
          </p:cNvSpPr>
          <p:nvPr>
            <p:ph type="dt" sz="half" idx="10"/>
          </p:nvPr>
        </p:nvSpPr>
        <p:spPr/>
        <p:txBody>
          <a:bodyPr/>
          <a:lstStyle/>
          <a:p>
            <a:fld id="{41D82A09-95D2-2240-80C2-29088F96D921}" type="datetimeFigureOut">
              <a:rPr lang="en-US" smtClean="0"/>
              <a:t>9/15/2020</a:t>
            </a:fld>
            <a:endParaRPr lang="en-US"/>
          </a:p>
        </p:txBody>
      </p:sp>
      <p:sp>
        <p:nvSpPr>
          <p:cNvPr id="6" name="Footer Placeholder 5">
            <a:extLst>
              <a:ext uri="{FF2B5EF4-FFF2-40B4-BE49-F238E27FC236}">
                <a16:creationId xmlns:a16="http://schemas.microsoft.com/office/drawing/2014/main" id="{12BE8FDB-4A67-504F-A726-41480667E5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222C6-ECFF-E640-81DA-906B3154E9E2}"/>
              </a:ext>
            </a:extLst>
          </p:cNvPr>
          <p:cNvSpPr>
            <a:spLocks noGrp="1"/>
          </p:cNvSpPr>
          <p:nvPr>
            <p:ph type="sldNum" sz="quarter" idx="12"/>
          </p:nvPr>
        </p:nvSpPr>
        <p:spPr/>
        <p:txBody>
          <a:bodyPr/>
          <a:lstStyle/>
          <a:p>
            <a:fld id="{559EA3BA-9030-1A47-8BD4-CB9A314201DF}" type="slidenum">
              <a:rPr lang="en-US" smtClean="0"/>
              <a:t>‹#›</a:t>
            </a:fld>
            <a:endParaRPr lang="en-US"/>
          </a:p>
        </p:txBody>
      </p:sp>
    </p:spTree>
    <p:extLst>
      <p:ext uri="{BB962C8B-B14F-4D97-AF65-F5344CB8AC3E}">
        <p14:creationId xmlns:p14="http://schemas.microsoft.com/office/powerpoint/2010/main" val="2727919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806FFA-0CFD-F646-B323-0B62858EA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5BC3A5-AA84-D147-9541-87C9DBA60A90}"/>
              </a:ext>
            </a:extLst>
          </p:cNvPr>
          <p:cNvSpPr>
            <a:spLocks noGrp="1"/>
          </p:cNvSpPr>
          <p:nvPr>
            <p:ph type="body" idx="1"/>
          </p:nvPr>
        </p:nvSpPr>
        <p:spPr>
          <a:xfrm>
            <a:off x="838200" y="1825625"/>
            <a:ext cx="10515600" cy="3246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A7AB5-CA07-564E-81D5-456BAA7559A8}"/>
              </a:ext>
            </a:extLst>
          </p:cNvPr>
          <p:cNvSpPr>
            <a:spLocks noGrp="1"/>
          </p:cNvSpPr>
          <p:nvPr>
            <p:ph type="dt" sz="half" idx="2"/>
          </p:nvPr>
        </p:nvSpPr>
        <p:spPr>
          <a:xfrm>
            <a:off x="838200" y="534193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82A09-95D2-2240-80C2-29088F96D921}" type="datetimeFigureOut">
              <a:rPr lang="en-US" smtClean="0"/>
              <a:t>9/15/2020</a:t>
            </a:fld>
            <a:endParaRPr lang="en-US"/>
          </a:p>
        </p:txBody>
      </p:sp>
      <p:sp>
        <p:nvSpPr>
          <p:cNvPr id="5" name="Footer Placeholder 4">
            <a:extLst>
              <a:ext uri="{FF2B5EF4-FFF2-40B4-BE49-F238E27FC236}">
                <a16:creationId xmlns:a16="http://schemas.microsoft.com/office/drawing/2014/main" id="{5C33FFB2-DB33-4944-8CB9-06D897365449}"/>
              </a:ext>
            </a:extLst>
          </p:cNvPr>
          <p:cNvSpPr>
            <a:spLocks noGrp="1"/>
          </p:cNvSpPr>
          <p:nvPr>
            <p:ph type="ftr" sz="quarter" idx="3"/>
          </p:nvPr>
        </p:nvSpPr>
        <p:spPr>
          <a:xfrm>
            <a:off x="4038600" y="534193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242042-7FE4-6540-802E-C01D1DBEC2E7}"/>
              </a:ext>
            </a:extLst>
          </p:cNvPr>
          <p:cNvSpPr>
            <a:spLocks noGrp="1"/>
          </p:cNvSpPr>
          <p:nvPr>
            <p:ph type="sldNum" sz="quarter" idx="4"/>
          </p:nvPr>
        </p:nvSpPr>
        <p:spPr>
          <a:xfrm>
            <a:off x="8610600" y="534193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9EA3BA-9030-1A47-8BD4-CB9A314201DF}" type="slidenum">
              <a:rPr lang="en-US" smtClean="0"/>
              <a:t>‹#›</a:t>
            </a:fld>
            <a:endParaRPr lang="en-US"/>
          </a:p>
        </p:txBody>
      </p:sp>
    </p:spTree>
    <p:extLst>
      <p:ext uri="{BB962C8B-B14F-4D97-AF65-F5344CB8AC3E}">
        <p14:creationId xmlns:p14="http://schemas.microsoft.com/office/powerpoint/2010/main" val="103183461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7903-695A-9844-9F5F-0B5B57ACF20C}"/>
              </a:ext>
            </a:extLst>
          </p:cNvPr>
          <p:cNvSpPr>
            <a:spLocks noGrp="1"/>
          </p:cNvSpPr>
          <p:nvPr>
            <p:ph type="ctrTitle"/>
          </p:nvPr>
        </p:nvSpPr>
        <p:spPr>
          <a:xfrm>
            <a:off x="182880" y="1977390"/>
            <a:ext cx="11826239" cy="1532573"/>
          </a:xfrm>
        </p:spPr>
        <p:txBody>
          <a:bodyPr>
            <a:normAutofit fontScale="90000"/>
          </a:bodyPr>
          <a:lstStyle/>
          <a:p>
            <a:r>
              <a:rPr lang="en-US" dirty="0" smtClean="0"/>
              <a:t>How to </a:t>
            </a:r>
            <a:r>
              <a:rPr lang="en-US" dirty="0"/>
              <a:t>G</a:t>
            </a:r>
            <a:r>
              <a:rPr lang="en-US" dirty="0" smtClean="0"/>
              <a:t>et More Medical Students to Choose Neurology as a Career </a:t>
            </a:r>
            <a:endParaRPr lang="en-US" dirty="0"/>
          </a:p>
        </p:txBody>
      </p:sp>
      <p:sp>
        <p:nvSpPr>
          <p:cNvPr id="3" name="Subtitle 2">
            <a:extLst>
              <a:ext uri="{FF2B5EF4-FFF2-40B4-BE49-F238E27FC236}">
                <a16:creationId xmlns:a16="http://schemas.microsoft.com/office/drawing/2014/main" id="{8DC3CCB7-9FAC-5F4D-9A71-1EBF833F4341}"/>
              </a:ext>
            </a:extLst>
          </p:cNvPr>
          <p:cNvSpPr>
            <a:spLocks noGrp="1"/>
          </p:cNvSpPr>
          <p:nvPr>
            <p:ph type="subTitle" idx="1"/>
          </p:nvPr>
        </p:nvSpPr>
        <p:spPr/>
        <p:txBody>
          <a:bodyPr>
            <a:normAutofit lnSpcReduction="10000"/>
          </a:bodyPr>
          <a:lstStyle/>
          <a:p>
            <a:r>
              <a:rPr lang="en-US" sz="3200" b="1" dirty="0" smtClean="0"/>
              <a:t>Rachel </a:t>
            </a:r>
            <a:r>
              <a:rPr lang="en-US" sz="3200" b="1" dirty="0"/>
              <a:t>Gottlieb-Smith, </a:t>
            </a:r>
            <a:r>
              <a:rPr lang="en-US" sz="3200" b="1" dirty="0" smtClean="0"/>
              <a:t>MD</a:t>
            </a:r>
          </a:p>
          <a:p>
            <a:r>
              <a:rPr lang="en-US" sz="3200" b="1" dirty="0"/>
              <a:t>Douglas Gelb, MD, </a:t>
            </a:r>
            <a:r>
              <a:rPr lang="en-US" sz="3200" b="1" dirty="0" smtClean="0"/>
              <a:t>PhD</a:t>
            </a:r>
          </a:p>
          <a:p>
            <a:r>
              <a:rPr lang="en-US" sz="3200" b="1" dirty="0" smtClean="0"/>
              <a:t>University of Michigan</a:t>
            </a:r>
            <a:endParaRPr lang="en-US" sz="3200" b="1" dirty="0"/>
          </a:p>
          <a:p>
            <a:endParaRPr lang="en-US" dirty="0"/>
          </a:p>
        </p:txBody>
      </p:sp>
      <p:pic>
        <p:nvPicPr>
          <p:cNvPr id="5" name="Picture 4" descr="A picture containing drawing&#10;&#10;Description automatically generated">
            <a:extLst>
              <a:ext uri="{FF2B5EF4-FFF2-40B4-BE49-F238E27FC236}">
                <a16:creationId xmlns:a16="http://schemas.microsoft.com/office/drawing/2014/main" id="{EB5D7A41-17AD-4621-8270-C18CA25BBB50}"/>
              </a:ext>
            </a:extLst>
          </p:cNvPr>
          <p:cNvPicPr>
            <a:picLocks noChangeAspect="1"/>
          </p:cNvPicPr>
          <p:nvPr/>
        </p:nvPicPr>
        <p:blipFill>
          <a:blip r:embed="rId3"/>
          <a:stretch>
            <a:fillRect/>
          </a:stretch>
        </p:blipFill>
        <p:spPr>
          <a:xfrm>
            <a:off x="182987" y="97126"/>
            <a:ext cx="1341013" cy="1214438"/>
          </a:xfrm>
          <a:prstGeom prst="rect">
            <a:avLst/>
          </a:prstGeom>
        </p:spPr>
      </p:pic>
      <p:sp>
        <p:nvSpPr>
          <p:cNvPr id="6" name="Title 1">
            <a:extLst>
              <a:ext uri="{FF2B5EF4-FFF2-40B4-BE49-F238E27FC236}">
                <a16:creationId xmlns:a16="http://schemas.microsoft.com/office/drawing/2014/main" id="{CD84857A-6EA2-459C-BE9C-CA007BFE6E0E}"/>
              </a:ext>
            </a:extLst>
          </p:cNvPr>
          <p:cNvSpPr txBox="1">
            <a:spLocks/>
          </p:cNvSpPr>
          <p:nvPr/>
        </p:nvSpPr>
        <p:spPr>
          <a:xfrm>
            <a:off x="1261110" y="866602"/>
            <a:ext cx="9144000" cy="103461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b="1" i="0" kern="1200">
                <a:solidFill>
                  <a:srgbClr val="FFCB08"/>
                </a:solidFill>
                <a:latin typeface="Arial" panose="020B0604020202020204" pitchFamily="34" charset="0"/>
                <a:ea typeface="+mj-ea"/>
                <a:cs typeface="Arial" panose="020B0604020202020204" pitchFamily="34" charset="0"/>
              </a:defRPr>
            </a:lvl1pPr>
          </a:lstStyle>
          <a:p>
            <a:r>
              <a:rPr lang="en-US" dirty="0"/>
              <a:t>AUPN Fall Chairs Session</a:t>
            </a:r>
          </a:p>
        </p:txBody>
      </p:sp>
    </p:spTree>
    <p:extLst>
      <p:ext uri="{BB962C8B-B14F-4D97-AF65-F5344CB8AC3E}">
        <p14:creationId xmlns:p14="http://schemas.microsoft.com/office/powerpoint/2010/main" val="25174766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A4D6FC2-E952-4EBF-AA5B-01FA14C23A30}"/>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2" name="Title 1"/>
          <p:cNvSpPr>
            <a:spLocks noGrp="1"/>
          </p:cNvSpPr>
          <p:nvPr>
            <p:ph type="title"/>
          </p:nvPr>
        </p:nvSpPr>
        <p:spPr>
          <a:xfrm>
            <a:off x="838200" y="214312"/>
            <a:ext cx="10515600" cy="1325563"/>
          </a:xfrm>
        </p:spPr>
        <p:txBody>
          <a:bodyPr/>
          <a:lstStyle/>
          <a:p>
            <a:pPr algn="ctr"/>
            <a:r>
              <a:rPr lang="en-US" dirty="0" smtClean="0"/>
              <a:t>WHY  SHOULD  WE?</a:t>
            </a:r>
            <a:endParaRPr lang="en-US" dirty="0"/>
          </a:p>
        </p:txBody>
      </p:sp>
      <p:sp>
        <p:nvSpPr>
          <p:cNvPr id="4" name="Content Placeholder 3"/>
          <p:cNvSpPr>
            <a:spLocks noGrp="1"/>
          </p:cNvSpPr>
          <p:nvPr>
            <p:ph idx="1"/>
          </p:nvPr>
        </p:nvSpPr>
        <p:spPr>
          <a:xfrm>
            <a:off x="739432" y="1539875"/>
            <a:ext cx="10515600" cy="3881438"/>
          </a:xfrm>
        </p:spPr>
        <p:txBody>
          <a:bodyPr>
            <a:normAutofit fontScale="62500" lnSpcReduction="20000"/>
          </a:bodyPr>
          <a:lstStyle/>
          <a:p>
            <a:r>
              <a:rPr lang="en-US" sz="5800" dirty="0"/>
              <a:t>m</a:t>
            </a:r>
            <a:r>
              <a:rPr lang="en-US" sz="5800" dirty="0" smtClean="0"/>
              <a:t>ed students are grown-ups</a:t>
            </a:r>
          </a:p>
          <a:p>
            <a:pPr lvl="2"/>
            <a:r>
              <a:rPr lang="en-US" sz="3800" dirty="0"/>
              <a:t>t</a:t>
            </a:r>
            <a:r>
              <a:rPr lang="en-US" sz="3800" dirty="0" smtClean="0"/>
              <a:t>hey know what they like</a:t>
            </a:r>
          </a:p>
          <a:p>
            <a:pPr lvl="2"/>
            <a:r>
              <a:rPr lang="en-US" sz="3800" dirty="0"/>
              <a:t>t</a:t>
            </a:r>
            <a:r>
              <a:rPr lang="en-US" sz="3800" dirty="0" smtClean="0"/>
              <a:t>hey can decide for themselves if neurology is a good fit</a:t>
            </a:r>
          </a:p>
          <a:p>
            <a:endParaRPr lang="en-US" sz="4000" dirty="0" smtClean="0"/>
          </a:p>
          <a:p>
            <a:r>
              <a:rPr lang="en-US" sz="5800" dirty="0"/>
              <a:t>e</a:t>
            </a:r>
            <a:r>
              <a:rPr lang="en-US" sz="5800" dirty="0" smtClean="0"/>
              <a:t>very medical specialty does good</a:t>
            </a:r>
          </a:p>
          <a:p>
            <a:endParaRPr lang="en-US" sz="4000" dirty="0" smtClean="0"/>
          </a:p>
          <a:p>
            <a:r>
              <a:rPr lang="en-US" sz="5800" dirty="0"/>
              <a:t>n</a:t>
            </a:r>
            <a:r>
              <a:rPr lang="en-US" sz="5800" dirty="0" smtClean="0"/>
              <a:t>o medical specialty has too many practitioners</a:t>
            </a:r>
          </a:p>
          <a:p>
            <a:endParaRPr lang="en-US" sz="4000" dirty="0" smtClean="0"/>
          </a:p>
          <a:p>
            <a:pPr marL="0" indent="0">
              <a:buNone/>
            </a:pPr>
            <a:r>
              <a:rPr lang="en-US" sz="5800" dirty="0">
                <a:latin typeface="Batang" pitchFamily="18" charset="-127"/>
                <a:ea typeface="Batang" pitchFamily="18" charset="-127"/>
              </a:rPr>
              <a:t>⇒ </a:t>
            </a:r>
            <a:r>
              <a:rPr lang="en-US" sz="5800" dirty="0" smtClean="0"/>
              <a:t>we should inform, not promote</a:t>
            </a:r>
            <a:endParaRPr lang="en-US" sz="5800" dirty="0"/>
          </a:p>
        </p:txBody>
      </p:sp>
    </p:spTree>
    <p:extLst>
      <p:ext uri="{BB962C8B-B14F-4D97-AF65-F5344CB8AC3E}">
        <p14:creationId xmlns:p14="http://schemas.microsoft.com/office/powerpoint/2010/main" val="4032837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A4D6FC2-E952-4EBF-AA5B-01FA14C23A30}"/>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2" name="Title 1"/>
          <p:cNvSpPr>
            <a:spLocks noGrp="1"/>
          </p:cNvSpPr>
          <p:nvPr>
            <p:ph type="title"/>
          </p:nvPr>
        </p:nvSpPr>
        <p:spPr>
          <a:xfrm>
            <a:off x="838200" y="214312"/>
            <a:ext cx="10515600" cy="1325563"/>
          </a:xfrm>
        </p:spPr>
        <p:txBody>
          <a:bodyPr/>
          <a:lstStyle/>
          <a:p>
            <a:pPr algn="ctr"/>
            <a:r>
              <a:rPr lang="en-US" dirty="0" smtClean="0"/>
              <a:t>WHY  SHOULD  WE?</a:t>
            </a:r>
            <a:endParaRPr lang="en-US" dirty="0"/>
          </a:p>
        </p:txBody>
      </p:sp>
      <p:sp>
        <p:nvSpPr>
          <p:cNvPr id="4" name="Content Placeholder 3"/>
          <p:cNvSpPr>
            <a:spLocks noGrp="1"/>
          </p:cNvSpPr>
          <p:nvPr>
            <p:ph idx="1"/>
          </p:nvPr>
        </p:nvSpPr>
        <p:spPr>
          <a:xfrm>
            <a:off x="739432" y="1539875"/>
            <a:ext cx="10515600" cy="3881438"/>
          </a:xfrm>
        </p:spPr>
        <p:txBody>
          <a:bodyPr>
            <a:normAutofit fontScale="62500" lnSpcReduction="20000"/>
          </a:bodyPr>
          <a:lstStyle/>
          <a:p>
            <a:r>
              <a:rPr lang="en-US" sz="5800" dirty="0"/>
              <a:t>m</a:t>
            </a:r>
            <a:r>
              <a:rPr lang="en-US" sz="5800" dirty="0" smtClean="0"/>
              <a:t>ed students are grown-ups</a:t>
            </a:r>
          </a:p>
          <a:p>
            <a:pPr lvl="2"/>
            <a:r>
              <a:rPr lang="en-US" sz="3800" dirty="0"/>
              <a:t>t</a:t>
            </a:r>
            <a:r>
              <a:rPr lang="en-US" sz="3800" dirty="0" smtClean="0"/>
              <a:t>hey know what they like</a:t>
            </a:r>
          </a:p>
          <a:p>
            <a:pPr lvl="2"/>
            <a:r>
              <a:rPr lang="en-US" sz="3800" strike="sngStrike" dirty="0">
                <a:solidFill>
                  <a:srgbClr val="FF0000"/>
                </a:solidFill>
              </a:rPr>
              <a:t>t</a:t>
            </a:r>
            <a:r>
              <a:rPr lang="en-US" sz="3800" strike="sngStrike" dirty="0" smtClean="0">
                <a:solidFill>
                  <a:srgbClr val="FF0000"/>
                </a:solidFill>
              </a:rPr>
              <a:t>hey can decide for themselves if neurology is a good fit</a:t>
            </a:r>
          </a:p>
          <a:p>
            <a:endParaRPr lang="en-US" sz="4000" dirty="0" smtClean="0"/>
          </a:p>
          <a:p>
            <a:r>
              <a:rPr lang="en-US" sz="5800" dirty="0"/>
              <a:t>e</a:t>
            </a:r>
            <a:r>
              <a:rPr lang="en-US" sz="5800" dirty="0" smtClean="0"/>
              <a:t>very medical specialty does good</a:t>
            </a:r>
          </a:p>
          <a:p>
            <a:endParaRPr lang="en-US" sz="4000" dirty="0" smtClean="0"/>
          </a:p>
          <a:p>
            <a:r>
              <a:rPr lang="en-US" sz="5800" dirty="0"/>
              <a:t>n</a:t>
            </a:r>
            <a:r>
              <a:rPr lang="en-US" sz="5800" dirty="0" smtClean="0"/>
              <a:t>o medical specialty has too many practitioners</a:t>
            </a:r>
          </a:p>
          <a:p>
            <a:endParaRPr lang="en-US" sz="4000" dirty="0" smtClean="0"/>
          </a:p>
          <a:p>
            <a:pPr marL="0" indent="0">
              <a:buNone/>
            </a:pPr>
            <a:r>
              <a:rPr lang="en-US" sz="5800" dirty="0">
                <a:latin typeface="Batang" pitchFamily="18" charset="-127"/>
                <a:ea typeface="Batang" pitchFamily="18" charset="-127"/>
              </a:rPr>
              <a:t>⇒ </a:t>
            </a:r>
            <a:r>
              <a:rPr lang="en-US" sz="5800" dirty="0" smtClean="0"/>
              <a:t>we should inform, not promote</a:t>
            </a:r>
            <a:endParaRPr lang="en-US" sz="5800" dirty="0"/>
          </a:p>
        </p:txBody>
      </p:sp>
    </p:spTree>
    <p:extLst>
      <p:ext uri="{BB962C8B-B14F-4D97-AF65-F5344CB8AC3E}">
        <p14:creationId xmlns:p14="http://schemas.microsoft.com/office/powerpoint/2010/main" val="2830550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A4D6FC2-E952-4EBF-AA5B-01FA14C23A30}"/>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2" name="Title 1"/>
          <p:cNvSpPr>
            <a:spLocks noGrp="1"/>
          </p:cNvSpPr>
          <p:nvPr>
            <p:ph type="title"/>
          </p:nvPr>
        </p:nvSpPr>
        <p:spPr>
          <a:xfrm>
            <a:off x="838200" y="214312"/>
            <a:ext cx="10515600" cy="1325563"/>
          </a:xfrm>
        </p:spPr>
        <p:txBody>
          <a:bodyPr/>
          <a:lstStyle/>
          <a:p>
            <a:pPr algn="ctr"/>
            <a:r>
              <a:rPr lang="en-US" dirty="0" smtClean="0"/>
              <a:t>WHY  SHOULD  WE?</a:t>
            </a:r>
            <a:endParaRPr lang="en-US" dirty="0"/>
          </a:p>
        </p:txBody>
      </p:sp>
      <p:sp>
        <p:nvSpPr>
          <p:cNvPr id="4" name="Content Placeholder 3"/>
          <p:cNvSpPr>
            <a:spLocks noGrp="1"/>
          </p:cNvSpPr>
          <p:nvPr>
            <p:ph idx="1"/>
          </p:nvPr>
        </p:nvSpPr>
        <p:spPr>
          <a:xfrm>
            <a:off x="739432" y="1539875"/>
            <a:ext cx="10515600" cy="3881438"/>
          </a:xfrm>
        </p:spPr>
        <p:txBody>
          <a:bodyPr>
            <a:normAutofit fontScale="62500" lnSpcReduction="20000"/>
          </a:bodyPr>
          <a:lstStyle/>
          <a:p>
            <a:r>
              <a:rPr lang="en-US" sz="5800" dirty="0"/>
              <a:t>m</a:t>
            </a:r>
            <a:r>
              <a:rPr lang="en-US" sz="5800" dirty="0" smtClean="0"/>
              <a:t>ed students are grown-ups</a:t>
            </a:r>
          </a:p>
          <a:p>
            <a:pPr lvl="2"/>
            <a:r>
              <a:rPr lang="en-US" sz="3800" strike="sngStrike" dirty="0">
                <a:solidFill>
                  <a:srgbClr val="FF0000"/>
                </a:solidFill>
              </a:rPr>
              <a:t>t</a:t>
            </a:r>
            <a:r>
              <a:rPr lang="en-US" sz="3800" strike="sngStrike" dirty="0" smtClean="0">
                <a:solidFill>
                  <a:srgbClr val="FF0000"/>
                </a:solidFill>
              </a:rPr>
              <a:t>hey know what they like</a:t>
            </a:r>
          </a:p>
          <a:p>
            <a:pPr lvl="2"/>
            <a:r>
              <a:rPr lang="en-US" sz="3800" strike="sngStrike" dirty="0">
                <a:solidFill>
                  <a:srgbClr val="FF0000"/>
                </a:solidFill>
              </a:rPr>
              <a:t>t</a:t>
            </a:r>
            <a:r>
              <a:rPr lang="en-US" sz="3800" strike="sngStrike" dirty="0" smtClean="0">
                <a:solidFill>
                  <a:srgbClr val="FF0000"/>
                </a:solidFill>
              </a:rPr>
              <a:t>hey can decide for themselves if neurology is a good fit</a:t>
            </a:r>
          </a:p>
          <a:p>
            <a:endParaRPr lang="en-US" sz="4000" dirty="0" smtClean="0"/>
          </a:p>
          <a:p>
            <a:r>
              <a:rPr lang="en-US" sz="5800" dirty="0"/>
              <a:t>e</a:t>
            </a:r>
            <a:r>
              <a:rPr lang="en-US" sz="5800" dirty="0" smtClean="0"/>
              <a:t>very medical specialty does good</a:t>
            </a:r>
          </a:p>
          <a:p>
            <a:endParaRPr lang="en-US" sz="4000" dirty="0" smtClean="0"/>
          </a:p>
          <a:p>
            <a:r>
              <a:rPr lang="en-US" sz="5800" dirty="0"/>
              <a:t>n</a:t>
            </a:r>
            <a:r>
              <a:rPr lang="en-US" sz="5800" dirty="0" smtClean="0"/>
              <a:t>o medical specialty has too many practitioners</a:t>
            </a:r>
          </a:p>
          <a:p>
            <a:endParaRPr lang="en-US" sz="4000" dirty="0" smtClean="0"/>
          </a:p>
          <a:p>
            <a:pPr marL="0" indent="0">
              <a:buNone/>
            </a:pPr>
            <a:r>
              <a:rPr lang="en-US" sz="5800" dirty="0">
                <a:latin typeface="Batang" pitchFamily="18" charset="-127"/>
                <a:ea typeface="Batang" pitchFamily="18" charset="-127"/>
              </a:rPr>
              <a:t>⇒ </a:t>
            </a:r>
            <a:r>
              <a:rPr lang="en-US" sz="5800" dirty="0" smtClean="0"/>
              <a:t>we should inform, not promote</a:t>
            </a:r>
            <a:endParaRPr lang="en-US" sz="5800" dirty="0"/>
          </a:p>
        </p:txBody>
      </p:sp>
    </p:spTree>
    <p:extLst>
      <p:ext uri="{BB962C8B-B14F-4D97-AF65-F5344CB8AC3E}">
        <p14:creationId xmlns:p14="http://schemas.microsoft.com/office/powerpoint/2010/main" val="23033788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A4D6FC2-E952-4EBF-AA5B-01FA14C23A30}"/>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2" name="Title 1"/>
          <p:cNvSpPr>
            <a:spLocks noGrp="1"/>
          </p:cNvSpPr>
          <p:nvPr>
            <p:ph type="title"/>
          </p:nvPr>
        </p:nvSpPr>
        <p:spPr>
          <a:xfrm>
            <a:off x="838200" y="214312"/>
            <a:ext cx="10515600" cy="1325563"/>
          </a:xfrm>
        </p:spPr>
        <p:txBody>
          <a:bodyPr/>
          <a:lstStyle/>
          <a:p>
            <a:pPr algn="ctr"/>
            <a:r>
              <a:rPr lang="en-US" dirty="0" smtClean="0"/>
              <a:t>WHY  SHOULD  WE?</a:t>
            </a:r>
            <a:endParaRPr lang="en-US" dirty="0"/>
          </a:p>
        </p:txBody>
      </p:sp>
      <p:sp>
        <p:nvSpPr>
          <p:cNvPr id="4" name="Content Placeholder 3"/>
          <p:cNvSpPr>
            <a:spLocks noGrp="1"/>
          </p:cNvSpPr>
          <p:nvPr>
            <p:ph idx="1"/>
          </p:nvPr>
        </p:nvSpPr>
        <p:spPr>
          <a:xfrm>
            <a:off x="739432" y="1539875"/>
            <a:ext cx="10515600" cy="3881438"/>
          </a:xfrm>
        </p:spPr>
        <p:txBody>
          <a:bodyPr>
            <a:normAutofit fontScale="62500" lnSpcReduction="20000"/>
          </a:bodyPr>
          <a:lstStyle/>
          <a:p>
            <a:r>
              <a:rPr lang="en-US" sz="5800" dirty="0">
                <a:solidFill>
                  <a:srgbClr val="FF0000"/>
                </a:solidFill>
              </a:rPr>
              <a:t>m</a:t>
            </a:r>
            <a:r>
              <a:rPr lang="en-US" sz="5800" dirty="0" smtClean="0">
                <a:solidFill>
                  <a:srgbClr val="FF0000"/>
                </a:solidFill>
              </a:rPr>
              <a:t>ed students are grown-ups</a:t>
            </a:r>
          </a:p>
          <a:p>
            <a:pPr lvl="2"/>
            <a:r>
              <a:rPr lang="en-US" sz="3800" strike="sngStrike" dirty="0">
                <a:solidFill>
                  <a:srgbClr val="FF0000"/>
                </a:solidFill>
              </a:rPr>
              <a:t>t</a:t>
            </a:r>
            <a:r>
              <a:rPr lang="en-US" sz="3800" strike="sngStrike" dirty="0" smtClean="0">
                <a:solidFill>
                  <a:srgbClr val="FF0000"/>
                </a:solidFill>
              </a:rPr>
              <a:t>hey know what they like</a:t>
            </a:r>
          </a:p>
          <a:p>
            <a:pPr lvl="2"/>
            <a:r>
              <a:rPr lang="en-US" sz="3800" strike="sngStrike" dirty="0">
                <a:solidFill>
                  <a:srgbClr val="FF0000"/>
                </a:solidFill>
              </a:rPr>
              <a:t>t</a:t>
            </a:r>
            <a:r>
              <a:rPr lang="en-US" sz="3800" strike="sngStrike" dirty="0" smtClean="0">
                <a:solidFill>
                  <a:srgbClr val="FF0000"/>
                </a:solidFill>
              </a:rPr>
              <a:t>hey can decide for themselves if neurology is a good fit</a:t>
            </a:r>
          </a:p>
          <a:p>
            <a:endParaRPr lang="en-US" sz="4000" dirty="0" smtClean="0"/>
          </a:p>
          <a:p>
            <a:r>
              <a:rPr lang="en-US" sz="5800" dirty="0"/>
              <a:t>e</a:t>
            </a:r>
            <a:r>
              <a:rPr lang="en-US" sz="5800" dirty="0" smtClean="0"/>
              <a:t>very medical specialty does good</a:t>
            </a:r>
          </a:p>
          <a:p>
            <a:endParaRPr lang="en-US" sz="4000" dirty="0" smtClean="0"/>
          </a:p>
          <a:p>
            <a:r>
              <a:rPr lang="en-US" sz="5800" dirty="0"/>
              <a:t>n</a:t>
            </a:r>
            <a:r>
              <a:rPr lang="en-US" sz="5800" dirty="0" smtClean="0"/>
              <a:t>o medical specialty has too many practitioners</a:t>
            </a:r>
          </a:p>
          <a:p>
            <a:endParaRPr lang="en-US" sz="4000" dirty="0" smtClean="0"/>
          </a:p>
          <a:p>
            <a:pPr marL="0" indent="0">
              <a:buNone/>
            </a:pPr>
            <a:r>
              <a:rPr lang="en-US" sz="5800" dirty="0">
                <a:latin typeface="Batang" pitchFamily="18" charset="-127"/>
                <a:ea typeface="Batang" pitchFamily="18" charset="-127"/>
              </a:rPr>
              <a:t>⇒ </a:t>
            </a:r>
            <a:r>
              <a:rPr lang="en-US" sz="5800" b="1" dirty="0" smtClean="0">
                <a:solidFill>
                  <a:srgbClr val="00B050"/>
                </a:solidFill>
                <a:ea typeface="Batang" pitchFamily="18" charset="-127"/>
              </a:rPr>
              <a:t>maybe </a:t>
            </a:r>
            <a:r>
              <a:rPr lang="en-US" sz="5800" b="1" dirty="0" smtClean="0">
                <a:solidFill>
                  <a:srgbClr val="00B050"/>
                </a:solidFill>
              </a:rPr>
              <a:t>we should promote a little while we inform</a:t>
            </a:r>
            <a:endParaRPr lang="en-US" sz="5800" b="1" dirty="0">
              <a:solidFill>
                <a:srgbClr val="00B050"/>
              </a:solidFill>
            </a:endParaRPr>
          </a:p>
        </p:txBody>
      </p:sp>
      <p:cxnSp>
        <p:nvCxnSpPr>
          <p:cNvPr id="6" name="Straight Connector 5"/>
          <p:cNvCxnSpPr/>
          <p:nvPr/>
        </p:nvCxnSpPr>
        <p:spPr>
          <a:xfrm>
            <a:off x="1085850" y="1539875"/>
            <a:ext cx="7806690" cy="986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982980" y="1539875"/>
            <a:ext cx="7909560" cy="986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452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How do first-year students begin to make decisions about neurology?</a:t>
            </a:r>
            <a:endParaRPr lang="en-US" sz="54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0741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946150" y="1077920"/>
            <a:ext cx="10515290" cy="4073524"/>
          </a:xfrm>
          <a:prstGeom prst="rect">
            <a:avLst/>
          </a:prstGeom>
        </p:spPr>
      </p:pic>
      <p:sp>
        <p:nvSpPr>
          <p:cNvPr id="2" name="Title 1"/>
          <p:cNvSpPr>
            <a:spLocks noGrp="1"/>
          </p:cNvSpPr>
          <p:nvPr>
            <p:ph type="title"/>
          </p:nvPr>
        </p:nvSpPr>
        <p:spPr>
          <a:xfrm>
            <a:off x="838200" y="106757"/>
            <a:ext cx="10515600" cy="894963"/>
          </a:xfrm>
        </p:spPr>
        <p:txBody>
          <a:bodyPr/>
          <a:lstStyle/>
          <a:p>
            <a:pPr algn="ctr"/>
            <a:r>
              <a:rPr lang="en-US" dirty="0" smtClean="0"/>
              <a:t>STUDY DESIGN</a:t>
            </a:r>
            <a:endParaRPr lang="en-US" dirty="0"/>
          </a:p>
        </p:txBody>
      </p:sp>
    </p:spTree>
    <p:extLst>
      <p:ext uri="{BB962C8B-B14F-4D97-AF65-F5344CB8AC3E}">
        <p14:creationId xmlns:p14="http://schemas.microsoft.com/office/powerpoint/2010/main" val="4097849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757"/>
            <a:ext cx="10515600" cy="894963"/>
          </a:xfrm>
        </p:spPr>
        <p:txBody>
          <a:bodyPr/>
          <a:lstStyle/>
          <a:p>
            <a:pPr algn="ctr"/>
            <a:r>
              <a:rPr lang="en-US" dirty="0" smtClean="0"/>
              <a:t>STUDY DESIGN</a:t>
            </a:r>
            <a:endParaRPr lang="en-US" dirty="0"/>
          </a:p>
        </p:txBody>
      </p:sp>
      <p:sp>
        <p:nvSpPr>
          <p:cNvPr id="8" name="Rounded Rectangle 7">
            <a:extLst>
              <a:ext uri="{FF2B5EF4-FFF2-40B4-BE49-F238E27FC236}">
                <a16:creationId xmlns:a16="http://schemas.microsoft.com/office/drawing/2014/main" id="{AE0F9DE6-7510-914C-905B-F571827009FE}"/>
              </a:ext>
            </a:extLst>
          </p:cNvPr>
          <p:cNvSpPr/>
          <p:nvPr/>
        </p:nvSpPr>
        <p:spPr>
          <a:xfrm>
            <a:off x="7776779" y="1512463"/>
            <a:ext cx="2642050" cy="1445473"/>
          </a:xfrm>
          <a:prstGeom prst="roundRect">
            <a:avLst/>
          </a:prstGeom>
          <a:solidFill>
            <a:srgbClr val="BCBCC7"/>
          </a:solidFill>
          <a:ln w="25400" cap="flat" cmpd="sng" algn="ctr">
            <a:solidFill>
              <a:srgbClr val="0000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122045"/>
                </a:solidFill>
                <a:effectLst/>
                <a:uLnTx/>
                <a:uFillTx/>
                <a:latin typeface="Franklin Gothic Book"/>
                <a:ea typeface="+mn-ea"/>
                <a:cs typeface="+mn-cs"/>
              </a:rPr>
              <a:t>Interviews 1 and 2 were 1:1 semi-structured interviews with the same 15 M1s at the University of Michigan</a:t>
            </a:r>
          </a:p>
        </p:txBody>
      </p:sp>
      <p:sp>
        <p:nvSpPr>
          <p:cNvPr id="11" name="Rounded Rectangle 10">
            <a:extLst>
              <a:ext uri="{FF2B5EF4-FFF2-40B4-BE49-F238E27FC236}">
                <a16:creationId xmlns:a16="http://schemas.microsoft.com/office/drawing/2014/main" id="{57EDD105-6783-2548-A69B-9DFE6FB70C51}"/>
              </a:ext>
            </a:extLst>
          </p:cNvPr>
          <p:cNvSpPr/>
          <p:nvPr/>
        </p:nvSpPr>
        <p:spPr>
          <a:xfrm>
            <a:off x="7776779" y="3327243"/>
            <a:ext cx="2642050" cy="1600200"/>
          </a:xfrm>
          <a:prstGeom prst="roundRect">
            <a:avLst/>
          </a:prstGeom>
          <a:solidFill>
            <a:srgbClr val="BCBCC7"/>
          </a:solidFill>
          <a:ln w="25400" cap="flat" cmpd="sng" algn="ctr">
            <a:solidFill>
              <a:srgbClr val="0000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dirty="0" smtClean="0">
                <a:ln>
                  <a:noFill/>
                </a:ln>
                <a:solidFill>
                  <a:srgbClr val="122045"/>
                </a:solidFill>
                <a:effectLst/>
                <a:uLnTx/>
                <a:uFillTx/>
                <a:latin typeface="Franklin Gothic Book"/>
                <a:ea typeface="+mn-ea"/>
                <a:cs typeface="+mn-cs"/>
              </a:rPr>
              <a:t>Interview topics</a:t>
            </a:r>
          </a:p>
          <a:p>
            <a:pPr marL="285750" marR="0" lvl="0" indent="-285750" algn="ctr" defTabSz="914400" eaLnBrk="1" fontAlgn="auto" latinLnBrk="0" hangingPunct="1">
              <a:lnSpc>
                <a:spcPct val="100000"/>
              </a:lnSpc>
              <a:spcBef>
                <a:spcPts val="0"/>
              </a:spcBef>
              <a:spcAft>
                <a:spcPts val="0"/>
              </a:spcAft>
              <a:buClrTx/>
              <a:buSzTx/>
              <a:buFontTx/>
              <a:buChar char="-"/>
              <a:tabLst/>
              <a:defRPr/>
            </a:pPr>
            <a:r>
              <a:rPr kumimoji="0" lang="en-US" sz="1400" b="0" i="0" u="none" strike="noStrike" kern="0" cap="none" spc="0" normalizeH="0" baseline="0" noProof="0" dirty="0" smtClean="0">
                <a:ln>
                  <a:noFill/>
                </a:ln>
                <a:solidFill>
                  <a:srgbClr val="122045"/>
                </a:solidFill>
                <a:effectLst/>
                <a:uLnTx/>
                <a:uFillTx/>
                <a:latin typeface="Franklin Gothic Book"/>
                <a:ea typeface="+mn-ea"/>
                <a:cs typeface="+mn-cs"/>
              </a:rPr>
              <a:t>Career intentions</a:t>
            </a:r>
          </a:p>
          <a:p>
            <a:pPr marL="285750" marR="0" lvl="0" indent="-285750" algn="ctr" defTabSz="914400" eaLnBrk="1" fontAlgn="auto" latinLnBrk="0" hangingPunct="1">
              <a:lnSpc>
                <a:spcPct val="100000"/>
              </a:lnSpc>
              <a:spcBef>
                <a:spcPts val="0"/>
              </a:spcBef>
              <a:spcAft>
                <a:spcPts val="0"/>
              </a:spcAft>
              <a:buClrTx/>
              <a:buSzTx/>
              <a:buFontTx/>
              <a:buChar char="-"/>
              <a:tabLst/>
              <a:defRPr/>
            </a:pPr>
            <a:r>
              <a:rPr kumimoji="0" lang="en-US" sz="1400" b="0" i="0" u="none" strike="noStrike" kern="0" cap="none" spc="0" normalizeH="0" baseline="0" noProof="0" dirty="0" smtClean="0">
                <a:ln>
                  <a:noFill/>
                </a:ln>
                <a:solidFill>
                  <a:srgbClr val="122045"/>
                </a:solidFill>
                <a:effectLst/>
                <a:uLnTx/>
                <a:uFillTx/>
                <a:latin typeface="Franklin Gothic Book"/>
                <a:ea typeface="+mn-ea"/>
                <a:cs typeface="+mn-cs"/>
              </a:rPr>
              <a:t>Factors influencing career choice</a:t>
            </a:r>
          </a:p>
          <a:p>
            <a:pPr marL="285750" marR="0" lvl="0" indent="-285750" algn="ctr" defTabSz="914400" eaLnBrk="1" fontAlgn="auto" latinLnBrk="0" hangingPunct="1">
              <a:lnSpc>
                <a:spcPct val="100000"/>
              </a:lnSpc>
              <a:spcBef>
                <a:spcPts val="0"/>
              </a:spcBef>
              <a:spcAft>
                <a:spcPts val="0"/>
              </a:spcAft>
              <a:buClrTx/>
              <a:buSzTx/>
              <a:buFontTx/>
              <a:buChar char="-"/>
              <a:tabLst/>
              <a:defRPr/>
            </a:pPr>
            <a:r>
              <a:rPr kumimoji="0" lang="en-US" sz="1400" b="0" i="0" u="none" strike="noStrike" kern="0" cap="none" spc="0" normalizeH="0" baseline="0" noProof="0" dirty="0" smtClean="0">
                <a:ln>
                  <a:noFill/>
                </a:ln>
                <a:solidFill>
                  <a:srgbClr val="122045"/>
                </a:solidFill>
                <a:effectLst/>
                <a:uLnTx/>
                <a:uFillTx/>
                <a:latin typeface="Franklin Gothic Book"/>
                <a:ea typeface="+mn-ea"/>
                <a:cs typeface="+mn-cs"/>
              </a:rPr>
              <a:t>Perceptions of neurology</a:t>
            </a:r>
          </a:p>
          <a:p>
            <a:pPr marL="285750" marR="0" lvl="0" indent="-285750" algn="ctr" defTabSz="914400" eaLnBrk="1" fontAlgn="auto" latinLnBrk="0" hangingPunct="1">
              <a:lnSpc>
                <a:spcPct val="100000"/>
              </a:lnSpc>
              <a:spcBef>
                <a:spcPts val="0"/>
              </a:spcBef>
              <a:spcAft>
                <a:spcPts val="0"/>
              </a:spcAft>
              <a:buClrTx/>
              <a:buSzTx/>
              <a:buFontTx/>
              <a:buChar char="-"/>
              <a:tabLst/>
              <a:defRPr/>
            </a:pPr>
            <a:r>
              <a:rPr kumimoji="0" lang="en-US" sz="1400" b="0" i="0" u="none" strike="noStrike" kern="0" cap="none" spc="0" normalizeH="0" baseline="0" noProof="0" dirty="0" smtClean="0">
                <a:ln>
                  <a:noFill/>
                </a:ln>
                <a:solidFill>
                  <a:srgbClr val="122045"/>
                </a:solidFill>
                <a:effectLst/>
                <a:uLnTx/>
                <a:uFillTx/>
                <a:latin typeface="Franklin Gothic Book"/>
                <a:ea typeface="+mn-ea"/>
                <a:cs typeface="+mn-cs"/>
              </a:rPr>
              <a:t>Change over time (interview #2)</a:t>
            </a:r>
          </a:p>
        </p:txBody>
      </p:sp>
      <p:pic>
        <p:nvPicPr>
          <p:cNvPr id="7" name="Picture 6"/>
          <p:cNvPicPr>
            <a:picLocks noChangeAspect="1"/>
          </p:cNvPicPr>
          <p:nvPr/>
        </p:nvPicPr>
        <p:blipFill>
          <a:blip r:embed="rId2"/>
          <a:stretch>
            <a:fillRect/>
          </a:stretch>
        </p:blipFill>
        <p:spPr>
          <a:xfrm>
            <a:off x="1143000" y="1870606"/>
            <a:ext cx="5981699" cy="2353997"/>
          </a:xfrm>
          <a:prstGeom prst="rect">
            <a:avLst/>
          </a:prstGeom>
        </p:spPr>
      </p:pic>
    </p:spTree>
    <p:extLst>
      <p:ext uri="{BB962C8B-B14F-4D97-AF65-F5344CB8AC3E}">
        <p14:creationId xmlns:p14="http://schemas.microsoft.com/office/powerpoint/2010/main" val="37223674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5575"/>
            <a:ext cx="10515600" cy="1325563"/>
          </a:xfrm>
        </p:spPr>
        <p:txBody>
          <a:bodyPr/>
          <a:lstStyle/>
          <a:p>
            <a:pPr algn="ctr"/>
            <a:r>
              <a:rPr lang="en-US" dirty="0" smtClean="0"/>
              <a:t>PARTICIPANTS</a:t>
            </a:r>
            <a:endParaRPr lang="en-US" dirty="0"/>
          </a:p>
        </p:txBody>
      </p:sp>
      <p:grpSp>
        <p:nvGrpSpPr>
          <p:cNvPr id="4" name="Group 3">
            <a:extLst>
              <a:ext uri="{FF2B5EF4-FFF2-40B4-BE49-F238E27FC236}">
                <a16:creationId xmlns:a16="http://schemas.microsoft.com/office/drawing/2014/main" id="{C3A543B2-FC64-ED41-8CC5-34C87C2A6F66}"/>
              </a:ext>
            </a:extLst>
          </p:cNvPr>
          <p:cNvGrpSpPr/>
          <p:nvPr/>
        </p:nvGrpSpPr>
        <p:grpSpPr>
          <a:xfrm>
            <a:off x="2233056" y="1446801"/>
            <a:ext cx="1447800" cy="1371600"/>
            <a:chOff x="618481" y="9"/>
            <a:chExt cx="1866956" cy="1866985"/>
          </a:xfrm>
        </p:grpSpPr>
        <p:sp>
          <p:nvSpPr>
            <p:cNvPr id="5" name="Oval 4">
              <a:extLst>
                <a:ext uri="{FF2B5EF4-FFF2-40B4-BE49-F238E27FC236}">
                  <a16:creationId xmlns:a16="http://schemas.microsoft.com/office/drawing/2014/main" id="{5C115885-98CD-E746-998D-6536A1ACD18A}"/>
                </a:ext>
              </a:extLst>
            </p:cNvPr>
            <p:cNvSpPr/>
            <p:nvPr/>
          </p:nvSpPr>
          <p:spPr>
            <a:xfrm>
              <a:off x="618481" y="9"/>
              <a:ext cx="1866956" cy="1866985"/>
            </a:xfrm>
            <a:prstGeom prst="ellipse">
              <a:avLst/>
            </a:prstGeom>
            <a:solidFill>
              <a:srgbClr val="1A407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l 4">
              <a:extLst>
                <a:ext uri="{FF2B5EF4-FFF2-40B4-BE49-F238E27FC236}">
                  <a16:creationId xmlns:a16="http://schemas.microsoft.com/office/drawing/2014/main" id="{0DBC62F2-6198-2A42-BA83-14B11EAFDB63}"/>
                </a:ext>
              </a:extLst>
            </p:cNvPr>
            <p:cNvSpPr txBox="1"/>
            <p:nvPr/>
          </p:nvSpPr>
          <p:spPr>
            <a:xfrm>
              <a:off x="891890" y="273423"/>
              <a:ext cx="1320138" cy="13201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algn="ctr" defTabSz="844550">
                <a:lnSpc>
                  <a:spcPct val="90000"/>
                </a:lnSpc>
                <a:spcBef>
                  <a:spcPct val="0"/>
                </a:spcBef>
                <a:spcAft>
                  <a:spcPct val="35000"/>
                </a:spcAft>
              </a:pPr>
              <a:r>
                <a:rPr lang="en-US" sz="1600" dirty="0">
                  <a:solidFill>
                    <a:prstClr val="white"/>
                  </a:solidFill>
                  <a:latin typeface="Franklin Gothic Book"/>
                </a:rPr>
                <a:t>2 Neurology Inclined</a:t>
              </a:r>
            </a:p>
          </p:txBody>
        </p:sp>
      </p:grpSp>
      <p:grpSp>
        <p:nvGrpSpPr>
          <p:cNvPr id="7" name="Group 6">
            <a:extLst>
              <a:ext uri="{FF2B5EF4-FFF2-40B4-BE49-F238E27FC236}">
                <a16:creationId xmlns:a16="http://schemas.microsoft.com/office/drawing/2014/main" id="{CCE684ED-8B2E-3545-9D13-EF41EF63578C}"/>
              </a:ext>
            </a:extLst>
          </p:cNvPr>
          <p:cNvGrpSpPr/>
          <p:nvPr/>
        </p:nvGrpSpPr>
        <p:grpSpPr>
          <a:xfrm>
            <a:off x="2233056" y="2858468"/>
            <a:ext cx="1447800" cy="1371600"/>
            <a:chOff x="618481" y="9"/>
            <a:chExt cx="1866956" cy="1866985"/>
          </a:xfrm>
          <a:solidFill>
            <a:srgbClr val="BCBCC7"/>
          </a:solidFill>
        </p:grpSpPr>
        <p:sp>
          <p:nvSpPr>
            <p:cNvPr id="8" name="Oval 7">
              <a:extLst>
                <a:ext uri="{FF2B5EF4-FFF2-40B4-BE49-F238E27FC236}">
                  <a16:creationId xmlns:a16="http://schemas.microsoft.com/office/drawing/2014/main" id="{1620D867-DD8C-C241-9984-4300DADBAC97}"/>
                </a:ext>
              </a:extLst>
            </p:cNvPr>
            <p:cNvSpPr/>
            <p:nvPr/>
          </p:nvSpPr>
          <p:spPr>
            <a:xfrm>
              <a:off x="618481" y="9"/>
              <a:ext cx="1866956" cy="186698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l 4">
              <a:extLst>
                <a:ext uri="{FF2B5EF4-FFF2-40B4-BE49-F238E27FC236}">
                  <a16:creationId xmlns:a16="http://schemas.microsoft.com/office/drawing/2014/main" id="{18B2D060-F6E7-E64E-8031-7A379AB5F56E}"/>
                </a:ext>
              </a:extLst>
            </p:cNvPr>
            <p:cNvSpPr txBox="1"/>
            <p:nvPr/>
          </p:nvSpPr>
          <p:spPr>
            <a:xfrm>
              <a:off x="891890" y="273423"/>
              <a:ext cx="1320138" cy="13201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algn="ctr" defTabSz="844550">
                <a:lnSpc>
                  <a:spcPct val="90000"/>
                </a:lnSpc>
                <a:spcBef>
                  <a:spcPct val="0"/>
                </a:spcBef>
                <a:spcAft>
                  <a:spcPct val="35000"/>
                </a:spcAft>
              </a:pPr>
              <a:r>
                <a:rPr lang="en-US" sz="1600" dirty="0">
                  <a:solidFill>
                    <a:srgbClr val="010066"/>
                  </a:solidFill>
                  <a:latin typeface="Franklin Gothic Book"/>
                </a:rPr>
                <a:t>9 </a:t>
              </a:r>
              <a:r>
                <a:rPr lang="en-US" sz="1600" dirty="0" smtClean="0">
                  <a:solidFill>
                    <a:srgbClr val="010066"/>
                  </a:solidFill>
                  <a:latin typeface="Franklin Gothic Book"/>
                </a:rPr>
                <a:t>Neurology Neutral</a:t>
              </a:r>
              <a:endParaRPr lang="en-US" sz="1600" dirty="0">
                <a:solidFill>
                  <a:srgbClr val="010066"/>
                </a:solidFill>
                <a:latin typeface="Franklin Gothic Book"/>
              </a:endParaRPr>
            </a:p>
          </p:txBody>
        </p:sp>
      </p:grpSp>
      <p:grpSp>
        <p:nvGrpSpPr>
          <p:cNvPr id="10" name="Group 9">
            <a:extLst>
              <a:ext uri="{FF2B5EF4-FFF2-40B4-BE49-F238E27FC236}">
                <a16:creationId xmlns:a16="http://schemas.microsoft.com/office/drawing/2014/main" id="{F32D537A-377A-A14E-AF8C-08E83D136AC0}"/>
              </a:ext>
            </a:extLst>
          </p:cNvPr>
          <p:cNvGrpSpPr/>
          <p:nvPr/>
        </p:nvGrpSpPr>
        <p:grpSpPr>
          <a:xfrm>
            <a:off x="2241962" y="4254500"/>
            <a:ext cx="1447800" cy="1371600"/>
            <a:chOff x="618481" y="9"/>
            <a:chExt cx="1866956" cy="1866985"/>
          </a:xfrm>
        </p:grpSpPr>
        <p:sp>
          <p:nvSpPr>
            <p:cNvPr id="11" name="Oval 10">
              <a:extLst>
                <a:ext uri="{FF2B5EF4-FFF2-40B4-BE49-F238E27FC236}">
                  <a16:creationId xmlns:a16="http://schemas.microsoft.com/office/drawing/2014/main" id="{F54D19D6-912A-0F40-BA55-F71279EEA221}"/>
                </a:ext>
              </a:extLst>
            </p:cNvPr>
            <p:cNvSpPr/>
            <p:nvPr/>
          </p:nvSpPr>
          <p:spPr>
            <a:xfrm>
              <a:off x="618481" y="9"/>
              <a:ext cx="1866956" cy="1866985"/>
            </a:xfrm>
            <a:prstGeom prst="ellipse">
              <a:avLst/>
            </a:prstGeom>
            <a:solidFill>
              <a:srgbClr val="1A407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Oval 4">
              <a:extLst>
                <a:ext uri="{FF2B5EF4-FFF2-40B4-BE49-F238E27FC236}">
                  <a16:creationId xmlns:a16="http://schemas.microsoft.com/office/drawing/2014/main" id="{C72F4994-0115-5A40-8618-D4413C935A81}"/>
                </a:ext>
              </a:extLst>
            </p:cNvPr>
            <p:cNvSpPr txBox="1"/>
            <p:nvPr/>
          </p:nvSpPr>
          <p:spPr>
            <a:xfrm>
              <a:off x="891890" y="273423"/>
              <a:ext cx="1320138" cy="13201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algn="ctr" defTabSz="844550">
                <a:lnSpc>
                  <a:spcPct val="90000"/>
                </a:lnSpc>
                <a:spcBef>
                  <a:spcPct val="0"/>
                </a:spcBef>
                <a:spcAft>
                  <a:spcPct val="35000"/>
                </a:spcAft>
              </a:pPr>
              <a:r>
                <a:rPr lang="en-US" sz="1600" dirty="0">
                  <a:solidFill>
                    <a:prstClr val="white"/>
                  </a:solidFill>
                  <a:latin typeface="Franklin Gothic Book"/>
                </a:rPr>
                <a:t>4 Neurology Disinclined</a:t>
              </a:r>
            </a:p>
          </p:txBody>
        </p:sp>
      </p:grpSp>
      <p:grpSp>
        <p:nvGrpSpPr>
          <p:cNvPr id="13" name="Group 12">
            <a:extLst>
              <a:ext uri="{FF2B5EF4-FFF2-40B4-BE49-F238E27FC236}">
                <a16:creationId xmlns:a16="http://schemas.microsoft.com/office/drawing/2014/main" id="{7D30A844-0A95-6749-AC34-476C6CC193A3}"/>
              </a:ext>
            </a:extLst>
          </p:cNvPr>
          <p:cNvGrpSpPr/>
          <p:nvPr/>
        </p:nvGrpSpPr>
        <p:grpSpPr>
          <a:xfrm rot="20356655">
            <a:off x="3800807" y="4079610"/>
            <a:ext cx="1988703" cy="544934"/>
            <a:chOff x="2775849" y="2165932"/>
            <a:chExt cx="465830" cy="544934"/>
          </a:xfrm>
          <a:solidFill>
            <a:srgbClr val="F9C723"/>
          </a:solidFill>
        </p:grpSpPr>
        <p:sp>
          <p:nvSpPr>
            <p:cNvPr id="14" name="Right Arrow 13">
              <a:extLst>
                <a:ext uri="{FF2B5EF4-FFF2-40B4-BE49-F238E27FC236}">
                  <a16:creationId xmlns:a16="http://schemas.microsoft.com/office/drawing/2014/main" id="{3AA6334D-D07C-8246-808C-32DFAF07DC9B}"/>
                </a:ext>
              </a:extLst>
            </p:cNvPr>
            <p:cNvSpPr/>
            <p:nvPr/>
          </p:nvSpPr>
          <p:spPr>
            <a:xfrm>
              <a:off x="2775849" y="2165932"/>
              <a:ext cx="465830" cy="544934"/>
            </a:xfrm>
            <a:prstGeom prst="rightArrow">
              <a:avLst>
                <a:gd name="adj1" fmla="val 60000"/>
                <a:gd name="adj2" fmla="val 50000"/>
              </a:avLst>
            </a:prstGeom>
            <a:grp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Right Arrow 4">
              <a:extLst>
                <a:ext uri="{FF2B5EF4-FFF2-40B4-BE49-F238E27FC236}">
                  <a16:creationId xmlns:a16="http://schemas.microsoft.com/office/drawing/2014/main" id="{CC963C5A-1B70-3645-908A-380B35B3C991}"/>
                </a:ext>
              </a:extLst>
            </p:cNvPr>
            <p:cNvSpPr txBox="1"/>
            <p:nvPr/>
          </p:nvSpPr>
          <p:spPr>
            <a:xfrm>
              <a:off x="2775849" y="2274919"/>
              <a:ext cx="326081" cy="32696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11200">
                <a:lnSpc>
                  <a:spcPct val="90000"/>
                </a:lnSpc>
                <a:spcBef>
                  <a:spcPct val="0"/>
                </a:spcBef>
                <a:spcAft>
                  <a:spcPct val="35000"/>
                </a:spcAft>
              </a:pPr>
              <a:endParaRPr lang="en-US" sz="1600" dirty="0">
                <a:solidFill>
                  <a:prstClr val="white"/>
                </a:solidFill>
                <a:latin typeface="Franklin Gothic Book"/>
              </a:endParaRPr>
            </a:p>
          </p:txBody>
        </p:sp>
      </p:grpSp>
      <p:grpSp>
        <p:nvGrpSpPr>
          <p:cNvPr id="16" name="Group 15">
            <a:extLst>
              <a:ext uri="{FF2B5EF4-FFF2-40B4-BE49-F238E27FC236}">
                <a16:creationId xmlns:a16="http://schemas.microsoft.com/office/drawing/2014/main" id="{F01C7FE8-149B-624D-AD31-B0FBA73FF4E4}"/>
              </a:ext>
            </a:extLst>
          </p:cNvPr>
          <p:cNvGrpSpPr/>
          <p:nvPr/>
        </p:nvGrpSpPr>
        <p:grpSpPr>
          <a:xfrm>
            <a:off x="5711984" y="1446801"/>
            <a:ext cx="1447800" cy="1371600"/>
            <a:chOff x="618481" y="9"/>
            <a:chExt cx="1866956" cy="1866985"/>
          </a:xfrm>
        </p:grpSpPr>
        <p:sp>
          <p:nvSpPr>
            <p:cNvPr id="17" name="Oval 16">
              <a:extLst>
                <a:ext uri="{FF2B5EF4-FFF2-40B4-BE49-F238E27FC236}">
                  <a16:creationId xmlns:a16="http://schemas.microsoft.com/office/drawing/2014/main" id="{72EC6230-10BE-3A44-A3F9-1E3588A2DEB6}"/>
                </a:ext>
              </a:extLst>
            </p:cNvPr>
            <p:cNvSpPr/>
            <p:nvPr/>
          </p:nvSpPr>
          <p:spPr>
            <a:xfrm>
              <a:off x="618481" y="9"/>
              <a:ext cx="1866956" cy="1866985"/>
            </a:xfrm>
            <a:prstGeom prst="ellipse">
              <a:avLst/>
            </a:prstGeom>
            <a:solidFill>
              <a:srgbClr val="1A407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Oval 4">
              <a:extLst>
                <a:ext uri="{FF2B5EF4-FFF2-40B4-BE49-F238E27FC236}">
                  <a16:creationId xmlns:a16="http://schemas.microsoft.com/office/drawing/2014/main" id="{D6623508-2E40-9D46-BC12-B9C73FA6C1A6}"/>
                </a:ext>
              </a:extLst>
            </p:cNvPr>
            <p:cNvSpPr txBox="1"/>
            <p:nvPr/>
          </p:nvSpPr>
          <p:spPr>
            <a:xfrm>
              <a:off x="891890" y="273423"/>
              <a:ext cx="1320138" cy="13201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algn="ctr" defTabSz="844550">
                <a:lnSpc>
                  <a:spcPct val="90000"/>
                </a:lnSpc>
                <a:spcBef>
                  <a:spcPct val="0"/>
                </a:spcBef>
                <a:spcAft>
                  <a:spcPct val="35000"/>
                </a:spcAft>
              </a:pPr>
              <a:r>
                <a:rPr lang="en-US" sz="1600" dirty="0">
                  <a:solidFill>
                    <a:prstClr val="white"/>
                  </a:solidFill>
                  <a:latin typeface="Franklin Gothic Book"/>
                </a:rPr>
                <a:t>1 Neurology Inclined</a:t>
              </a:r>
            </a:p>
          </p:txBody>
        </p:sp>
      </p:grpSp>
      <p:grpSp>
        <p:nvGrpSpPr>
          <p:cNvPr id="19" name="Group 18">
            <a:extLst>
              <a:ext uri="{FF2B5EF4-FFF2-40B4-BE49-F238E27FC236}">
                <a16:creationId xmlns:a16="http://schemas.microsoft.com/office/drawing/2014/main" id="{0CD65184-15A7-7941-A1EA-726AB871832C}"/>
              </a:ext>
            </a:extLst>
          </p:cNvPr>
          <p:cNvGrpSpPr/>
          <p:nvPr/>
        </p:nvGrpSpPr>
        <p:grpSpPr>
          <a:xfrm>
            <a:off x="5711984" y="2858468"/>
            <a:ext cx="1447800" cy="1371600"/>
            <a:chOff x="618481" y="9"/>
            <a:chExt cx="1866956" cy="1866985"/>
          </a:xfrm>
          <a:solidFill>
            <a:srgbClr val="BCBCC7"/>
          </a:solidFill>
        </p:grpSpPr>
        <p:sp>
          <p:nvSpPr>
            <p:cNvPr id="20" name="Oval 19">
              <a:extLst>
                <a:ext uri="{FF2B5EF4-FFF2-40B4-BE49-F238E27FC236}">
                  <a16:creationId xmlns:a16="http://schemas.microsoft.com/office/drawing/2014/main" id="{C00F36CC-16BF-464E-A2A9-CEB5E96AD1A1}"/>
                </a:ext>
              </a:extLst>
            </p:cNvPr>
            <p:cNvSpPr/>
            <p:nvPr/>
          </p:nvSpPr>
          <p:spPr>
            <a:xfrm>
              <a:off x="618481" y="9"/>
              <a:ext cx="1866956" cy="1866985"/>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id="{40EE5C90-F8C2-B646-8C4C-5E18097BB8BA}"/>
                </a:ext>
              </a:extLst>
            </p:cNvPr>
            <p:cNvSpPr txBox="1"/>
            <p:nvPr/>
          </p:nvSpPr>
          <p:spPr>
            <a:xfrm>
              <a:off x="891890" y="273423"/>
              <a:ext cx="1320138" cy="13201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algn="ctr" defTabSz="844550">
                <a:lnSpc>
                  <a:spcPct val="90000"/>
                </a:lnSpc>
                <a:spcBef>
                  <a:spcPct val="0"/>
                </a:spcBef>
                <a:spcAft>
                  <a:spcPct val="35000"/>
                </a:spcAft>
              </a:pPr>
              <a:r>
                <a:rPr lang="en-US" sz="1600" dirty="0">
                  <a:solidFill>
                    <a:srgbClr val="010066"/>
                  </a:solidFill>
                  <a:latin typeface="Franklin Gothic Book"/>
                </a:rPr>
                <a:t>11 Neurology Neutral</a:t>
              </a:r>
            </a:p>
          </p:txBody>
        </p:sp>
      </p:grpSp>
      <p:grpSp>
        <p:nvGrpSpPr>
          <p:cNvPr id="22" name="Group 21">
            <a:extLst>
              <a:ext uri="{FF2B5EF4-FFF2-40B4-BE49-F238E27FC236}">
                <a16:creationId xmlns:a16="http://schemas.microsoft.com/office/drawing/2014/main" id="{1167ED7B-95E5-3B4B-84F1-9C55437820F4}"/>
              </a:ext>
            </a:extLst>
          </p:cNvPr>
          <p:cNvGrpSpPr/>
          <p:nvPr/>
        </p:nvGrpSpPr>
        <p:grpSpPr>
          <a:xfrm>
            <a:off x="5720890" y="4254500"/>
            <a:ext cx="1447800" cy="1371600"/>
            <a:chOff x="618481" y="9"/>
            <a:chExt cx="1866956" cy="1866985"/>
          </a:xfrm>
        </p:grpSpPr>
        <p:sp>
          <p:nvSpPr>
            <p:cNvPr id="23" name="Oval 22">
              <a:extLst>
                <a:ext uri="{FF2B5EF4-FFF2-40B4-BE49-F238E27FC236}">
                  <a16:creationId xmlns:a16="http://schemas.microsoft.com/office/drawing/2014/main" id="{652569B1-FA1B-DF41-AD5D-FD65AF1FA54D}"/>
                </a:ext>
              </a:extLst>
            </p:cNvPr>
            <p:cNvSpPr/>
            <p:nvPr/>
          </p:nvSpPr>
          <p:spPr>
            <a:xfrm>
              <a:off x="618481" y="9"/>
              <a:ext cx="1866956" cy="1866985"/>
            </a:xfrm>
            <a:prstGeom prst="ellipse">
              <a:avLst/>
            </a:prstGeom>
            <a:solidFill>
              <a:srgbClr val="1A407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Oval 4">
              <a:extLst>
                <a:ext uri="{FF2B5EF4-FFF2-40B4-BE49-F238E27FC236}">
                  <a16:creationId xmlns:a16="http://schemas.microsoft.com/office/drawing/2014/main" id="{923F04C8-0CEF-7949-A65F-CBA108ACCBD5}"/>
                </a:ext>
              </a:extLst>
            </p:cNvPr>
            <p:cNvSpPr txBox="1"/>
            <p:nvPr/>
          </p:nvSpPr>
          <p:spPr>
            <a:xfrm>
              <a:off x="891890" y="273423"/>
              <a:ext cx="1320138" cy="13201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30" tIns="24130" rIns="24130" bIns="24130" numCol="1" spcCol="1270" anchor="ctr" anchorCtr="0">
              <a:noAutofit/>
            </a:bodyPr>
            <a:lstStyle/>
            <a:p>
              <a:pPr algn="ctr" defTabSz="844550">
                <a:lnSpc>
                  <a:spcPct val="90000"/>
                </a:lnSpc>
                <a:spcBef>
                  <a:spcPct val="0"/>
                </a:spcBef>
                <a:spcAft>
                  <a:spcPct val="35000"/>
                </a:spcAft>
              </a:pPr>
              <a:r>
                <a:rPr lang="en-US" sz="1600" dirty="0">
                  <a:solidFill>
                    <a:prstClr val="white"/>
                  </a:solidFill>
                  <a:latin typeface="Franklin Gothic Book"/>
                </a:rPr>
                <a:t>3 Neurology Disinclined</a:t>
              </a:r>
            </a:p>
          </p:txBody>
        </p:sp>
      </p:grpSp>
      <p:grpSp>
        <p:nvGrpSpPr>
          <p:cNvPr id="25" name="Group 24">
            <a:extLst>
              <a:ext uri="{FF2B5EF4-FFF2-40B4-BE49-F238E27FC236}">
                <a16:creationId xmlns:a16="http://schemas.microsoft.com/office/drawing/2014/main" id="{4AC78591-9D14-D54B-AE3D-5F33E6A69DCC}"/>
              </a:ext>
            </a:extLst>
          </p:cNvPr>
          <p:cNvGrpSpPr/>
          <p:nvPr/>
        </p:nvGrpSpPr>
        <p:grpSpPr>
          <a:xfrm rot="1083717">
            <a:off x="3742058" y="2477855"/>
            <a:ext cx="1988703" cy="544934"/>
            <a:chOff x="2775849" y="2165932"/>
            <a:chExt cx="465830" cy="544934"/>
          </a:xfrm>
          <a:solidFill>
            <a:srgbClr val="F9C723"/>
          </a:solidFill>
        </p:grpSpPr>
        <p:sp>
          <p:nvSpPr>
            <p:cNvPr id="26" name="Right Arrow 25">
              <a:extLst>
                <a:ext uri="{FF2B5EF4-FFF2-40B4-BE49-F238E27FC236}">
                  <a16:creationId xmlns:a16="http://schemas.microsoft.com/office/drawing/2014/main" id="{933B11C9-5E96-E747-9365-AE2E7C51CAB5}"/>
                </a:ext>
              </a:extLst>
            </p:cNvPr>
            <p:cNvSpPr/>
            <p:nvPr/>
          </p:nvSpPr>
          <p:spPr>
            <a:xfrm>
              <a:off x="2775849" y="2165932"/>
              <a:ext cx="465830" cy="544934"/>
            </a:xfrm>
            <a:prstGeom prst="rightArrow">
              <a:avLst>
                <a:gd name="adj1" fmla="val 60000"/>
                <a:gd name="adj2" fmla="val 50000"/>
              </a:avLst>
            </a:prstGeom>
            <a:grp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7" name="Right Arrow 4">
              <a:extLst>
                <a:ext uri="{FF2B5EF4-FFF2-40B4-BE49-F238E27FC236}">
                  <a16:creationId xmlns:a16="http://schemas.microsoft.com/office/drawing/2014/main" id="{CDD10C9D-64BB-B240-BF0B-FA8D6C00141A}"/>
                </a:ext>
              </a:extLst>
            </p:cNvPr>
            <p:cNvSpPr txBox="1"/>
            <p:nvPr/>
          </p:nvSpPr>
          <p:spPr>
            <a:xfrm>
              <a:off x="2775849" y="2274919"/>
              <a:ext cx="326081" cy="32696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711200">
                <a:lnSpc>
                  <a:spcPct val="90000"/>
                </a:lnSpc>
                <a:spcBef>
                  <a:spcPct val="0"/>
                </a:spcBef>
                <a:spcAft>
                  <a:spcPct val="35000"/>
                </a:spcAft>
              </a:pPr>
              <a:endParaRPr lang="en-US" sz="1600" dirty="0">
                <a:solidFill>
                  <a:prstClr val="white"/>
                </a:solidFill>
                <a:latin typeface="Franklin Gothic Book"/>
              </a:endParaRPr>
            </a:p>
          </p:txBody>
        </p:sp>
      </p:grpSp>
      <p:sp>
        <p:nvSpPr>
          <p:cNvPr id="28" name="TextBox 27">
            <a:extLst>
              <a:ext uri="{FF2B5EF4-FFF2-40B4-BE49-F238E27FC236}">
                <a16:creationId xmlns:a16="http://schemas.microsoft.com/office/drawing/2014/main" id="{7B4EF161-F36F-CE4F-9F5B-B9BA71649803}"/>
              </a:ext>
            </a:extLst>
          </p:cNvPr>
          <p:cNvSpPr txBox="1"/>
          <p:nvPr/>
        </p:nvSpPr>
        <p:spPr>
          <a:xfrm rot="20326243">
            <a:off x="4509806" y="4188167"/>
            <a:ext cx="435115" cy="369332"/>
          </a:xfrm>
          <a:prstGeom prst="rect">
            <a:avLst/>
          </a:prstGeom>
          <a:noFill/>
        </p:spPr>
        <p:txBody>
          <a:bodyPr wrap="square" rtlCol="0">
            <a:spAutoFit/>
          </a:bodyPr>
          <a:lstStyle/>
          <a:p>
            <a:pPr algn="ctr"/>
            <a:r>
              <a:rPr lang="en-US" dirty="0">
                <a:solidFill>
                  <a:srgbClr val="000050"/>
                </a:solidFill>
                <a:latin typeface="Franklin Gothic Book"/>
              </a:rPr>
              <a:t>1</a:t>
            </a:r>
          </a:p>
        </p:txBody>
      </p:sp>
      <p:sp>
        <p:nvSpPr>
          <p:cNvPr id="29" name="TextBox 28">
            <a:extLst>
              <a:ext uri="{FF2B5EF4-FFF2-40B4-BE49-F238E27FC236}">
                <a16:creationId xmlns:a16="http://schemas.microsoft.com/office/drawing/2014/main" id="{D481F75C-9846-9642-BBE3-B1642ABF54CD}"/>
              </a:ext>
            </a:extLst>
          </p:cNvPr>
          <p:cNvSpPr txBox="1"/>
          <p:nvPr/>
        </p:nvSpPr>
        <p:spPr>
          <a:xfrm rot="1035410">
            <a:off x="4426490" y="2501747"/>
            <a:ext cx="435115" cy="369332"/>
          </a:xfrm>
          <a:prstGeom prst="rect">
            <a:avLst/>
          </a:prstGeom>
          <a:noFill/>
        </p:spPr>
        <p:txBody>
          <a:bodyPr wrap="square" rtlCol="0">
            <a:spAutoFit/>
          </a:bodyPr>
          <a:lstStyle/>
          <a:p>
            <a:pPr algn="ctr"/>
            <a:r>
              <a:rPr lang="en-US" dirty="0">
                <a:solidFill>
                  <a:srgbClr val="000050"/>
                </a:solidFill>
                <a:latin typeface="Franklin Gothic Book"/>
              </a:rPr>
              <a:t>1</a:t>
            </a:r>
          </a:p>
        </p:txBody>
      </p:sp>
      <p:sp>
        <p:nvSpPr>
          <p:cNvPr id="30" name="TextBox 29">
            <a:extLst>
              <a:ext uri="{FF2B5EF4-FFF2-40B4-BE49-F238E27FC236}">
                <a16:creationId xmlns:a16="http://schemas.microsoft.com/office/drawing/2014/main" id="{526AC6ED-550D-8E4A-B244-1C0091AE05AA}"/>
              </a:ext>
            </a:extLst>
          </p:cNvPr>
          <p:cNvSpPr txBox="1"/>
          <p:nvPr/>
        </p:nvSpPr>
        <p:spPr>
          <a:xfrm>
            <a:off x="2247900" y="977900"/>
            <a:ext cx="1371600" cy="369332"/>
          </a:xfrm>
          <a:prstGeom prst="rect">
            <a:avLst/>
          </a:prstGeom>
          <a:noFill/>
        </p:spPr>
        <p:txBody>
          <a:bodyPr wrap="square" rtlCol="0">
            <a:spAutoFit/>
          </a:bodyPr>
          <a:lstStyle/>
          <a:p>
            <a:pPr algn="ctr"/>
            <a:r>
              <a:rPr lang="en-US" dirty="0">
                <a:solidFill>
                  <a:srgbClr val="000050"/>
                </a:solidFill>
                <a:latin typeface="Franklin Gothic Book"/>
              </a:rPr>
              <a:t>Interview 1</a:t>
            </a:r>
          </a:p>
        </p:txBody>
      </p:sp>
      <p:sp>
        <p:nvSpPr>
          <p:cNvPr id="31" name="TextBox 30">
            <a:extLst>
              <a:ext uri="{FF2B5EF4-FFF2-40B4-BE49-F238E27FC236}">
                <a16:creationId xmlns:a16="http://schemas.microsoft.com/office/drawing/2014/main" id="{90FC8B67-AEA3-1643-AF14-368B7990F1C8}"/>
              </a:ext>
            </a:extLst>
          </p:cNvPr>
          <p:cNvSpPr txBox="1"/>
          <p:nvPr/>
        </p:nvSpPr>
        <p:spPr>
          <a:xfrm>
            <a:off x="5758990" y="977900"/>
            <a:ext cx="1371600" cy="369332"/>
          </a:xfrm>
          <a:prstGeom prst="rect">
            <a:avLst/>
          </a:prstGeom>
          <a:noFill/>
        </p:spPr>
        <p:txBody>
          <a:bodyPr wrap="square" rtlCol="0">
            <a:spAutoFit/>
          </a:bodyPr>
          <a:lstStyle/>
          <a:p>
            <a:pPr algn="ctr"/>
            <a:r>
              <a:rPr lang="en-US" dirty="0">
                <a:solidFill>
                  <a:srgbClr val="000050"/>
                </a:solidFill>
                <a:latin typeface="Franklin Gothic Book"/>
              </a:rPr>
              <a:t>Interview 2</a:t>
            </a:r>
          </a:p>
        </p:txBody>
      </p:sp>
      <p:pic>
        <p:nvPicPr>
          <p:cNvPr id="32" name="Picture 31"/>
          <p:cNvPicPr>
            <a:picLocks noChangeAspect="1"/>
          </p:cNvPicPr>
          <p:nvPr/>
        </p:nvPicPr>
        <p:blipFill>
          <a:blip r:embed="rId2"/>
          <a:stretch>
            <a:fillRect/>
          </a:stretch>
        </p:blipFill>
        <p:spPr>
          <a:xfrm>
            <a:off x="7963946" y="2281603"/>
            <a:ext cx="3700593" cy="1810669"/>
          </a:xfrm>
          <a:prstGeom prst="rect">
            <a:avLst/>
          </a:prstGeom>
        </p:spPr>
      </p:pic>
      <p:cxnSp>
        <p:nvCxnSpPr>
          <p:cNvPr id="34" name="Straight Connector 33"/>
          <p:cNvCxnSpPr/>
          <p:nvPr/>
        </p:nvCxnSpPr>
        <p:spPr>
          <a:xfrm>
            <a:off x="8064500" y="1535701"/>
            <a:ext cx="25400" cy="34100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4989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757"/>
            <a:ext cx="10515600" cy="894963"/>
          </a:xfrm>
        </p:spPr>
        <p:txBody>
          <a:bodyPr/>
          <a:lstStyle/>
          <a:p>
            <a:pPr algn="ctr"/>
            <a:r>
              <a:rPr lang="en-US" dirty="0" smtClean="0"/>
              <a:t>RESULTS: TOP FACTORS</a:t>
            </a:r>
            <a:endParaRPr lang="en-US" dirty="0"/>
          </a:p>
        </p:txBody>
      </p:sp>
      <p:graphicFrame>
        <p:nvGraphicFramePr>
          <p:cNvPr id="9" name="Chart 8">
            <a:extLst>
              <a:ext uri="{FF2B5EF4-FFF2-40B4-BE49-F238E27FC236}">
                <a16:creationId xmlns:a16="http://schemas.microsoft.com/office/drawing/2014/main" id="{8895CDAE-A940-F846-881E-07886F4FA7AE}"/>
              </a:ext>
            </a:extLst>
          </p:cNvPr>
          <p:cNvGraphicFramePr/>
          <p:nvPr>
            <p:extLst>
              <p:ext uri="{D42A27DB-BD31-4B8C-83A1-F6EECF244321}">
                <p14:modId xmlns:p14="http://schemas.microsoft.com/office/powerpoint/2010/main" val="1996949673"/>
              </p:ext>
            </p:extLst>
          </p:nvPr>
        </p:nvGraphicFramePr>
        <p:xfrm>
          <a:off x="3211796" y="1014552"/>
          <a:ext cx="6177396" cy="4127829"/>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C341DCCD-4748-E94F-8FCE-28F639523292}"/>
              </a:ext>
            </a:extLst>
          </p:cNvPr>
          <p:cNvSpPr txBox="1"/>
          <p:nvPr/>
        </p:nvSpPr>
        <p:spPr>
          <a:xfrm>
            <a:off x="8825646" y="1364032"/>
            <a:ext cx="1701350" cy="369332"/>
          </a:xfrm>
          <a:prstGeom prst="rect">
            <a:avLst/>
          </a:prstGeom>
          <a:solidFill>
            <a:schemeClr val="bg1"/>
          </a:solidFill>
        </p:spPr>
        <p:txBody>
          <a:bodyPr wrap="square" rtlCol="0">
            <a:spAutoFit/>
          </a:bodyPr>
          <a:lstStyle/>
          <a:p>
            <a:pPr algn="ctr"/>
            <a:r>
              <a:rPr lang="en-US" dirty="0">
                <a:solidFill>
                  <a:srgbClr val="0400CF"/>
                </a:solidFill>
                <a:latin typeface="Franklin Gothic Book"/>
              </a:rPr>
              <a:t>Lifestyle (27%)</a:t>
            </a:r>
          </a:p>
        </p:txBody>
      </p:sp>
      <p:sp>
        <p:nvSpPr>
          <p:cNvPr id="12" name="TextBox 11">
            <a:extLst>
              <a:ext uri="{FF2B5EF4-FFF2-40B4-BE49-F238E27FC236}">
                <a16:creationId xmlns:a16="http://schemas.microsoft.com/office/drawing/2014/main" id="{828230AD-5E12-C442-8625-FF9D87D122BF}"/>
              </a:ext>
            </a:extLst>
          </p:cNvPr>
          <p:cNvSpPr txBox="1"/>
          <p:nvPr/>
        </p:nvSpPr>
        <p:spPr>
          <a:xfrm>
            <a:off x="8618793" y="4105200"/>
            <a:ext cx="1540798" cy="646331"/>
          </a:xfrm>
          <a:prstGeom prst="rect">
            <a:avLst/>
          </a:prstGeom>
          <a:solidFill>
            <a:schemeClr val="bg1"/>
          </a:solidFill>
        </p:spPr>
        <p:txBody>
          <a:bodyPr wrap="square" rtlCol="0">
            <a:spAutoFit/>
          </a:bodyPr>
          <a:lstStyle/>
          <a:p>
            <a:pPr algn="ctr"/>
            <a:r>
              <a:rPr lang="en-US" dirty="0">
                <a:solidFill>
                  <a:srgbClr val="09B050"/>
                </a:solidFill>
                <a:latin typeface="Franklin Gothic Book"/>
              </a:rPr>
              <a:t>Personal interest (20%)</a:t>
            </a:r>
          </a:p>
        </p:txBody>
      </p:sp>
      <p:cxnSp>
        <p:nvCxnSpPr>
          <p:cNvPr id="14" name="Straight Arrow Connector 13">
            <a:extLst>
              <a:ext uri="{FF2B5EF4-FFF2-40B4-BE49-F238E27FC236}">
                <a16:creationId xmlns:a16="http://schemas.microsoft.com/office/drawing/2014/main" id="{FC87A920-6C7D-3144-84E7-9EC959D63A7B}"/>
              </a:ext>
            </a:extLst>
          </p:cNvPr>
          <p:cNvCxnSpPr>
            <a:cxnSpLocks/>
          </p:cNvCxnSpPr>
          <p:nvPr/>
        </p:nvCxnSpPr>
        <p:spPr>
          <a:xfrm>
            <a:off x="3667439" y="2268036"/>
            <a:ext cx="674404" cy="148278"/>
          </a:xfrm>
          <a:prstGeom prst="straightConnector1">
            <a:avLst/>
          </a:prstGeom>
          <a:ln w="63500">
            <a:solidFill>
              <a:srgbClr val="12204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D42EFE1-7170-0D4F-8BE1-F9956EFE5FF8}"/>
              </a:ext>
            </a:extLst>
          </p:cNvPr>
          <p:cNvCxnSpPr>
            <a:cxnSpLocks/>
          </p:cNvCxnSpPr>
          <p:nvPr/>
        </p:nvCxnSpPr>
        <p:spPr>
          <a:xfrm>
            <a:off x="3608675" y="3595130"/>
            <a:ext cx="733168" cy="0"/>
          </a:xfrm>
          <a:prstGeom prst="straightConnector1">
            <a:avLst/>
          </a:prstGeom>
          <a:ln w="63500">
            <a:solidFill>
              <a:srgbClr val="FF872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1FABB1D-8B61-804E-9E18-47E77E96F22D}"/>
              </a:ext>
            </a:extLst>
          </p:cNvPr>
          <p:cNvCxnSpPr>
            <a:cxnSpLocks/>
          </p:cNvCxnSpPr>
          <p:nvPr/>
        </p:nvCxnSpPr>
        <p:spPr>
          <a:xfrm flipV="1">
            <a:off x="4341843" y="4548920"/>
            <a:ext cx="539386" cy="294789"/>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F2BDF30-CAEF-114E-B0BC-EA8958BE7D19}"/>
              </a:ext>
            </a:extLst>
          </p:cNvPr>
          <p:cNvSpPr txBox="1"/>
          <p:nvPr/>
        </p:nvSpPr>
        <p:spPr>
          <a:xfrm>
            <a:off x="6439020" y="5192602"/>
            <a:ext cx="2209800" cy="646331"/>
          </a:xfrm>
          <a:prstGeom prst="rect">
            <a:avLst/>
          </a:prstGeom>
          <a:noFill/>
        </p:spPr>
        <p:txBody>
          <a:bodyPr wrap="square" rtlCol="0">
            <a:spAutoFit/>
          </a:bodyPr>
          <a:lstStyle/>
          <a:p>
            <a:pPr algn="ctr"/>
            <a:r>
              <a:rPr lang="en-US" dirty="0">
                <a:solidFill>
                  <a:srgbClr val="7030A0"/>
                </a:solidFill>
                <a:latin typeface="Franklin Gothic Book"/>
              </a:rPr>
              <a:t>Relationships with patients (11%)</a:t>
            </a:r>
          </a:p>
        </p:txBody>
      </p:sp>
      <p:sp>
        <p:nvSpPr>
          <p:cNvPr id="18" name="TextBox 17">
            <a:extLst>
              <a:ext uri="{FF2B5EF4-FFF2-40B4-BE49-F238E27FC236}">
                <a16:creationId xmlns:a16="http://schemas.microsoft.com/office/drawing/2014/main" id="{5D8C55FD-516F-014C-BEB1-042843FEF6EA}"/>
              </a:ext>
            </a:extLst>
          </p:cNvPr>
          <p:cNvSpPr txBox="1"/>
          <p:nvPr/>
        </p:nvSpPr>
        <p:spPr>
          <a:xfrm>
            <a:off x="2875507" y="4784377"/>
            <a:ext cx="1466336" cy="369332"/>
          </a:xfrm>
          <a:prstGeom prst="rect">
            <a:avLst/>
          </a:prstGeom>
          <a:solidFill>
            <a:schemeClr val="bg1"/>
          </a:solidFill>
        </p:spPr>
        <p:txBody>
          <a:bodyPr wrap="square" rtlCol="0">
            <a:spAutoFit/>
          </a:bodyPr>
          <a:lstStyle/>
          <a:p>
            <a:pPr algn="ctr"/>
            <a:r>
              <a:rPr lang="en-US" dirty="0">
                <a:solidFill>
                  <a:srgbClr val="C00000"/>
                </a:solidFill>
                <a:latin typeface="Franklin Gothic Book"/>
              </a:rPr>
              <a:t>Impact (9%)</a:t>
            </a:r>
          </a:p>
        </p:txBody>
      </p:sp>
      <p:sp>
        <p:nvSpPr>
          <p:cNvPr id="19" name="TextBox 18">
            <a:extLst>
              <a:ext uri="{FF2B5EF4-FFF2-40B4-BE49-F238E27FC236}">
                <a16:creationId xmlns:a16="http://schemas.microsoft.com/office/drawing/2014/main" id="{321BBEE7-FE50-D041-978F-6C07CEEC3A2B}"/>
              </a:ext>
            </a:extLst>
          </p:cNvPr>
          <p:cNvSpPr txBox="1"/>
          <p:nvPr/>
        </p:nvSpPr>
        <p:spPr>
          <a:xfrm>
            <a:off x="1932275" y="3141584"/>
            <a:ext cx="1723768" cy="646331"/>
          </a:xfrm>
          <a:prstGeom prst="rect">
            <a:avLst/>
          </a:prstGeom>
          <a:solidFill>
            <a:schemeClr val="bg1"/>
          </a:solidFill>
        </p:spPr>
        <p:txBody>
          <a:bodyPr wrap="square" rtlCol="0">
            <a:spAutoFit/>
          </a:bodyPr>
          <a:lstStyle/>
          <a:p>
            <a:pPr algn="ctr"/>
            <a:r>
              <a:rPr lang="en-US" dirty="0">
                <a:solidFill>
                  <a:srgbClr val="FF872D"/>
                </a:solidFill>
                <a:latin typeface="Franklin Gothic Book"/>
              </a:rPr>
              <a:t>Patient population (8%)</a:t>
            </a:r>
          </a:p>
        </p:txBody>
      </p:sp>
      <p:sp>
        <p:nvSpPr>
          <p:cNvPr id="20" name="TextBox 19">
            <a:extLst>
              <a:ext uri="{FF2B5EF4-FFF2-40B4-BE49-F238E27FC236}">
                <a16:creationId xmlns:a16="http://schemas.microsoft.com/office/drawing/2014/main" id="{CA38332A-87C3-0740-B53B-AE3E57F08EE3}"/>
              </a:ext>
            </a:extLst>
          </p:cNvPr>
          <p:cNvSpPr txBox="1"/>
          <p:nvPr/>
        </p:nvSpPr>
        <p:spPr>
          <a:xfrm>
            <a:off x="2066234" y="1291272"/>
            <a:ext cx="2821962" cy="954107"/>
          </a:xfrm>
          <a:prstGeom prst="rect">
            <a:avLst/>
          </a:prstGeom>
          <a:noFill/>
        </p:spPr>
        <p:txBody>
          <a:bodyPr wrap="square" rtlCol="0">
            <a:spAutoFit/>
          </a:bodyPr>
          <a:lstStyle/>
          <a:p>
            <a:pPr algn="ctr"/>
            <a:r>
              <a:rPr lang="en-US" sz="1400" dirty="0">
                <a:solidFill>
                  <a:srgbClr val="122045"/>
                </a:solidFill>
                <a:latin typeface="Franklin Gothic Book"/>
              </a:rPr>
              <a:t>“Fixing”/”curing” the problem (7%)</a:t>
            </a:r>
          </a:p>
          <a:p>
            <a:pPr algn="ctr"/>
            <a:r>
              <a:rPr lang="en-US" sz="1400" dirty="0">
                <a:solidFill>
                  <a:srgbClr val="122045"/>
                </a:solidFill>
                <a:latin typeface="Franklin Gothic Book"/>
              </a:rPr>
              <a:t>Research (7%)</a:t>
            </a:r>
          </a:p>
          <a:p>
            <a:pPr algn="ctr"/>
            <a:r>
              <a:rPr lang="en-US" sz="1400" dirty="0">
                <a:solidFill>
                  <a:srgbClr val="122045"/>
                </a:solidFill>
                <a:latin typeface="Franklin Gothic Book"/>
              </a:rPr>
              <a:t>Personality of specialty (6%)</a:t>
            </a:r>
          </a:p>
          <a:p>
            <a:pPr algn="ctr"/>
            <a:r>
              <a:rPr lang="en-US" sz="1400" dirty="0">
                <a:solidFill>
                  <a:srgbClr val="122045"/>
                </a:solidFill>
                <a:latin typeface="Franklin Gothic Book"/>
              </a:rPr>
              <a:t>Performing procedures (5%)</a:t>
            </a:r>
          </a:p>
        </p:txBody>
      </p:sp>
      <p:cxnSp>
        <p:nvCxnSpPr>
          <p:cNvPr id="21" name="Straight Arrow Connector 20">
            <a:extLst>
              <a:ext uri="{FF2B5EF4-FFF2-40B4-BE49-F238E27FC236}">
                <a16:creationId xmlns:a16="http://schemas.microsoft.com/office/drawing/2014/main" id="{5804CFBF-596E-DA42-978E-20862091A616}"/>
              </a:ext>
            </a:extLst>
          </p:cNvPr>
          <p:cNvCxnSpPr>
            <a:cxnSpLocks/>
          </p:cNvCxnSpPr>
          <p:nvPr/>
        </p:nvCxnSpPr>
        <p:spPr>
          <a:xfrm flipH="1">
            <a:off x="7923243" y="4381633"/>
            <a:ext cx="762000" cy="0"/>
          </a:xfrm>
          <a:prstGeom prst="straightConnector1">
            <a:avLst/>
          </a:prstGeom>
          <a:ln w="63500">
            <a:solidFill>
              <a:srgbClr val="09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6B8F5C7-9F45-D645-AF3C-E16004D27B9B}"/>
              </a:ext>
            </a:extLst>
          </p:cNvPr>
          <p:cNvCxnSpPr>
            <a:cxnSpLocks/>
          </p:cNvCxnSpPr>
          <p:nvPr/>
        </p:nvCxnSpPr>
        <p:spPr>
          <a:xfrm flipH="1" flipV="1">
            <a:off x="6121563" y="5067163"/>
            <a:ext cx="455034" cy="448604"/>
          </a:xfrm>
          <a:prstGeom prst="straightConnector1">
            <a:avLst/>
          </a:prstGeom>
          <a:ln w="635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492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925"/>
            <a:ext cx="10515600" cy="1325563"/>
          </a:xfrm>
        </p:spPr>
        <p:txBody>
          <a:bodyPr/>
          <a:lstStyle/>
          <a:p>
            <a:pPr algn="ctr"/>
            <a:r>
              <a:rPr lang="en-US" dirty="0" smtClean="0"/>
              <a:t>RESULTS: LIFESTYLE</a:t>
            </a:r>
            <a:endParaRPr lang="en-US" dirty="0"/>
          </a:p>
        </p:txBody>
      </p:sp>
      <p:sp>
        <p:nvSpPr>
          <p:cNvPr id="3" name="Content Placeholder 2"/>
          <p:cNvSpPr>
            <a:spLocks noGrp="1"/>
          </p:cNvSpPr>
          <p:nvPr>
            <p:ph idx="1"/>
          </p:nvPr>
        </p:nvSpPr>
        <p:spPr/>
        <p:txBody>
          <a:bodyPr/>
          <a:lstStyle/>
          <a:p>
            <a:r>
              <a:rPr lang="en-US" dirty="0" smtClean="0"/>
              <a:t>What it means</a:t>
            </a:r>
          </a:p>
          <a:p>
            <a:pPr lvl="1"/>
            <a:r>
              <a:rPr lang="en-US" dirty="0" smtClean="0"/>
              <a:t>“</a:t>
            </a:r>
            <a:r>
              <a:rPr lang="en-US" i="1" dirty="0" smtClean="0"/>
              <a:t>I </a:t>
            </a:r>
            <a:r>
              <a:rPr lang="en-US" i="1" dirty="0"/>
              <a:t>think lifestyle and time for family are the same thing to </a:t>
            </a:r>
            <a:r>
              <a:rPr lang="en-US" i="1" dirty="0" smtClean="0"/>
              <a:t>me.</a:t>
            </a:r>
            <a:r>
              <a:rPr lang="en-US" dirty="0" smtClean="0"/>
              <a:t>” (P9-2) </a:t>
            </a:r>
          </a:p>
          <a:p>
            <a:pPr lvl="1"/>
            <a:r>
              <a:rPr lang="en-US" dirty="0" smtClean="0"/>
              <a:t>Child bearing / parental leave</a:t>
            </a:r>
          </a:p>
          <a:p>
            <a:pPr lvl="1"/>
            <a:r>
              <a:rPr lang="en-US" dirty="0" smtClean="0"/>
              <a:t>Work hours</a:t>
            </a:r>
          </a:p>
          <a:p>
            <a:pPr lvl="1"/>
            <a:r>
              <a:rPr lang="en-US" dirty="0" smtClean="0"/>
              <a:t>Flexibility</a:t>
            </a:r>
          </a:p>
          <a:p>
            <a:r>
              <a:rPr lang="en-US" dirty="0" smtClean="0"/>
              <a:t>What it doesn’t always mean</a:t>
            </a:r>
          </a:p>
          <a:p>
            <a:pPr lvl="1"/>
            <a:r>
              <a:rPr lang="en-US" i="1" dirty="0"/>
              <a:t>I’m not really driven by how much--compensation.  I feel like that’s not a factor really for </a:t>
            </a:r>
            <a:r>
              <a:rPr lang="en-US" i="1" dirty="0" smtClean="0"/>
              <a:t>me.</a:t>
            </a:r>
            <a:r>
              <a:rPr lang="en-US" dirty="0" smtClean="0"/>
              <a:t>” </a:t>
            </a:r>
            <a:r>
              <a:rPr lang="en-US" dirty="0"/>
              <a:t>(P8-1</a:t>
            </a:r>
            <a:r>
              <a:rPr lang="en-US" dirty="0" smtClean="0"/>
              <a:t>)</a:t>
            </a:r>
          </a:p>
          <a:p>
            <a:pPr lvl="1"/>
            <a:endParaRPr lang="en-US" dirty="0"/>
          </a:p>
        </p:txBody>
      </p:sp>
    </p:spTree>
    <p:extLst>
      <p:ext uri="{BB962C8B-B14F-4D97-AF65-F5344CB8AC3E}">
        <p14:creationId xmlns:p14="http://schemas.microsoft.com/office/powerpoint/2010/main" val="21383964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2A94E2-AFAA-4347-B02F-C2C056F87589}"/>
              </a:ext>
            </a:extLst>
          </p:cNvPr>
          <p:cNvSpPr>
            <a:spLocks noGrp="1"/>
          </p:cNvSpPr>
          <p:nvPr>
            <p:ph idx="1"/>
          </p:nvPr>
        </p:nvSpPr>
        <p:spPr/>
        <p:txBody>
          <a:bodyPr>
            <a:normAutofit/>
          </a:bodyPr>
          <a:lstStyle/>
          <a:p>
            <a:pPr marL="0" indent="0">
              <a:buNone/>
            </a:pPr>
            <a:endParaRPr lang="en-US" sz="3600" b="1" dirty="0" smtClean="0">
              <a:solidFill>
                <a:schemeClr val="accent5"/>
              </a:solidFill>
            </a:endParaRPr>
          </a:p>
          <a:p>
            <a:pPr marL="0" indent="0">
              <a:buNone/>
            </a:pPr>
            <a:r>
              <a:rPr lang="en-US" sz="3600" b="1" u="sng" dirty="0" smtClean="0">
                <a:solidFill>
                  <a:schemeClr val="accent5"/>
                </a:solidFill>
              </a:rPr>
              <a:t>Gottlieb-Smith</a:t>
            </a:r>
            <a:r>
              <a:rPr lang="en-US" sz="3600" b="1" dirty="0" smtClean="0">
                <a:solidFill>
                  <a:schemeClr val="accent5"/>
                </a:solidFill>
              </a:rPr>
              <a:t>: no conflicts of interest</a:t>
            </a:r>
          </a:p>
          <a:p>
            <a:pPr marL="0" indent="0">
              <a:buNone/>
            </a:pPr>
            <a:endParaRPr lang="en-US" sz="3600" b="1" dirty="0" smtClean="0">
              <a:solidFill>
                <a:schemeClr val="accent5"/>
              </a:solidFill>
            </a:endParaRPr>
          </a:p>
          <a:p>
            <a:pPr marL="0" indent="0">
              <a:buNone/>
            </a:pPr>
            <a:r>
              <a:rPr lang="en-US" sz="3600" b="1" u="sng" dirty="0" smtClean="0">
                <a:solidFill>
                  <a:schemeClr val="accent5"/>
                </a:solidFill>
              </a:rPr>
              <a:t>Gelb</a:t>
            </a:r>
            <a:r>
              <a:rPr lang="en-US" sz="3600" b="1" dirty="0" smtClean="0">
                <a:solidFill>
                  <a:schemeClr val="accent5"/>
                </a:solidFill>
              </a:rPr>
              <a:t>: no conflicts of interest</a:t>
            </a:r>
            <a:endParaRPr lang="en-US" sz="3600" dirty="0">
              <a:solidFill>
                <a:schemeClr val="accent5"/>
              </a:solidFill>
            </a:endParaRPr>
          </a:p>
        </p:txBody>
      </p:sp>
      <p:pic>
        <p:nvPicPr>
          <p:cNvPr id="6" name="Picture 5" descr="A picture containing drawing&#10;&#10;Description automatically generated">
            <a:extLst>
              <a:ext uri="{FF2B5EF4-FFF2-40B4-BE49-F238E27FC236}">
                <a16:creationId xmlns:a16="http://schemas.microsoft.com/office/drawing/2014/main" id="{A358EB82-1CBE-4E9C-A39B-F94F60725E45}"/>
              </a:ext>
            </a:extLst>
          </p:cNvPr>
          <p:cNvPicPr>
            <a:picLocks noChangeAspect="1"/>
          </p:cNvPicPr>
          <p:nvPr/>
        </p:nvPicPr>
        <p:blipFill>
          <a:blip r:embed="rId2"/>
          <a:stretch>
            <a:fillRect/>
          </a:stretch>
        </p:blipFill>
        <p:spPr>
          <a:xfrm>
            <a:off x="10801359" y="5934507"/>
            <a:ext cx="1067367" cy="966621"/>
          </a:xfrm>
          <a:prstGeom prst="rect">
            <a:avLst/>
          </a:prstGeom>
        </p:spPr>
      </p:pic>
    </p:spTree>
    <p:extLst>
      <p:ext uri="{BB962C8B-B14F-4D97-AF65-F5344CB8AC3E}">
        <p14:creationId xmlns:p14="http://schemas.microsoft.com/office/powerpoint/2010/main" val="12978179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925"/>
            <a:ext cx="10515600" cy="1325563"/>
          </a:xfrm>
        </p:spPr>
        <p:txBody>
          <a:bodyPr/>
          <a:lstStyle/>
          <a:p>
            <a:pPr algn="ctr"/>
            <a:r>
              <a:rPr lang="en-US" dirty="0" smtClean="0"/>
              <a:t>NEUROLOGY &amp; LIFESTYLE</a:t>
            </a:r>
            <a:endParaRPr lang="en-US" dirty="0"/>
          </a:p>
        </p:txBody>
      </p:sp>
      <p:sp>
        <p:nvSpPr>
          <p:cNvPr id="3" name="Content Placeholder 2"/>
          <p:cNvSpPr>
            <a:spLocks noGrp="1"/>
          </p:cNvSpPr>
          <p:nvPr>
            <p:ph idx="1"/>
          </p:nvPr>
        </p:nvSpPr>
        <p:spPr/>
        <p:txBody>
          <a:bodyPr/>
          <a:lstStyle/>
          <a:p>
            <a:r>
              <a:rPr lang="en-US" dirty="0" smtClean="0"/>
              <a:t>“</a:t>
            </a:r>
            <a:r>
              <a:rPr lang="en-US" i="1" dirty="0"/>
              <a:t>I honestly have no idea about lifestyle in </a:t>
            </a:r>
            <a:r>
              <a:rPr lang="en-US" i="1" dirty="0" smtClean="0"/>
              <a:t>neurology.</a:t>
            </a:r>
            <a:r>
              <a:rPr lang="en-US" dirty="0" smtClean="0"/>
              <a:t>” </a:t>
            </a:r>
            <a:r>
              <a:rPr lang="en-US" dirty="0"/>
              <a:t>(P2-2</a:t>
            </a:r>
            <a:r>
              <a:rPr lang="en-US" dirty="0" smtClean="0"/>
              <a:t>)</a:t>
            </a:r>
          </a:p>
          <a:p>
            <a:r>
              <a:rPr lang="en-US" dirty="0" smtClean="0"/>
              <a:t>Surgical v. non-surgical</a:t>
            </a:r>
          </a:p>
          <a:p>
            <a:pPr lvl="1"/>
            <a:r>
              <a:rPr lang="en-US" dirty="0" smtClean="0"/>
              <a:t>“</a:t>
            </a:r>
            <a:r>
              <a:rPr lang="en-US" i="1" dirty="0" smtClean="0"/>
              <a:t>It </a:t>
            </a:r>
            <a:r>
              <a:rPr lang="en-US" i="1" dirty="0"/>
              <a:t>would be a lot easier than maybe some other specialties, like surgical specialties, to balance family life and have a consistency of your </a:t>
            </a:r>
            <a:r>
              <a:rPr lang="en-US" i="1" dirty="0" smtClean="0"/>
              <a:t>day.</a:t>
            </a:r>
            <a:r>
              <a:rPr lang="en-US" dirty="0" smtClean="0"/>
              <a:t>” </a:t>
            </a:r>
            <a:r>
              <a:rPr lang="en-US" dirty="0"/>
              <a:t>(P3-2</a:t>
            </a:r>
            <a:r>
              <a:rPr lang="en-US" dirty="0" smtClean="0"/>
              <a:t>)</a:t>
            </a:r>
          </a:p>
        </p:txBody>
      </p:sp>
    </p:spTree>
    <p:extLst>
      <p:ext uri="{BB962C8B-B14F-4D97-AF65-F5344CB8AC3E}">
        <p14:creationId xmlns:p14="http://schemas.microsoft.com/office/powerpoint/2010/main" val="18648017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925"/>
            <a:ext cx="10515600" cy="1325563"/>
          </a:xfrm>
        </p:spPr>
        <p:txBody>
          <a:bodyPr/>
          <a:lstStyle/>
          <a:p>
            <a:pPr algn="ctr"/>
            <a:r>
              <a:rPr lang="en-US" dirty="0" smtClean="0"/>
              <a:t>RESULTS: PERSONAL INTEREST</a:t>
            </a:r>
            <a:endParaRPr lang="en-US" dirty="0"/>
          </a:p>
        </p:txBody>
      </p:sp>
      <p:sp>
        <p:nvSpPr>
          <p:cNvPr id="3" name="Content Placeholder 2"/>
          <p:cNvSpPr>
            <a:spLocks noGrp="1"/>
          </p:cNvSpPr>
          <p:nvPr>
            <p:ph idx="1"/>
          </p:nvPr>
        </p:nvSpPr>
        <p:spPr/>
        <p:txBody>
          <a:bodyPr/>
          <a:lstStyle/>
          <a:p>
            <a:r>
              <a:rPr lang="en-US" dirty="0" smtClean="0"/>
              <a:t>What it means</a:t>
            </a:r>
          </a:p>
          <a:p>
            <a:pPr lvl="1"/>
            <a:r>
              <a:rPr lang="en-US" dirty="0" smtClean="0"/>
              <a:t>“Intellectual stimulation”</a:t>
            </a:r>
          </a:p>
          <a:p>
            <a:pPr lvl="1"/>
            <a:r>
              <a:rPr lang="en-US" dirty="0" smtClean="0"/>
              <a:t>“Passion”</a:t>
            </a:r>
          </a:p>
          <a:p>
            <a:pPr lvl="1"/>
            <a:r>
              <a:rPr lang="en-US" dirty="0" smtClean="0"/>
              <a:t>“Excitement”</a:t>
            </a:r>
          </a:p>
          <a:p>
            <a:r>
              <a:rPr lang="en-US" dirty="0" smtClean="0"/>
              <a:t>May increase in importance over pre-clinical curriculum</a:t>
            </a:r>
          </a:p>
          <a:p>
            <a:pPr lvl="1"/>
            <a:r>
              <a:rPr lang="en-US" i="1" dirty="0" smtClean="0"/>
              <a:t>“How </a:t>
            </a:r>
            <a:r>
              <a:rPr lang="en-US" i="1" dirty="0"/>
              <a:t>have my thoughts changed? My interest in the field is much more important. When we last spoke, I didn’t know all the fields or go through all the fields. Now I have an idea of kind of what I find interesting</a:t>
            </a:r>
            <a:r>
              <a:rPr lang="en-US" i="1" dirty="0" smtClean="0"/>
              <a:t>.”</a:t>
            </a:r>
            <a:r>
              <a:rPr lang="en-US" dirty="0" smtClean="0"/>
              <a:t> </a:t>
            </a:r>
            <a:r>
              <a:rPr lang="en-US" dirty="0"/>
              <a:t>(P6-2</a:t>
            </a:r>
            <a:r>
              <a:rPr lang="en-US" dirty="0" smtClean="0"/>
              <a:t>)</a:t>
            </a:r>
            <a:endParaRPr lang="en-US" dirty="0"/>
          </a:p>
        </p:txBody>
      </p:sp>
    </p:spTree>
    <p:extLst>
      <p:ext uri="{BB962C8B-B14F-4D97-AF65-F5344CB8AC3E}">
        <p14:creationId xmlns:p14="http://schemas.microsoft.com/office/powerpoint/2010/main" val="18811750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925"/>
            <a:ext cx="10515600" cy="1325563"/>
          </a:xfrm>
        </p:spPr>
        <p:txBody>
          <a:bodyPr/>
          <a:lstStyle/>
          <a:p>
            <a:pPr algn="ctr"/>
            <a:r>
              <a:rPr lang="en-US" dirty="0" smtClean="0"/>
              <a:t>NEUROLOGY &amp; PERSONAL INTEREST</a:t>
            </a:r>
            <a:endParaRPr lang="en-US" dirty="0"/>
          </a:p>
        </p:txBody>
      </p:sp>
      <p:sp>
        <p:nvSpPr>
          <p:cNvPr id="3" name="Content Placeholder 2"/>
          <p:cNvSpPr>
            <a:spLocks noGrp="1"/>
          </p:cNvSpPr>
          <p:nvPr>
            <p:ph idx="1"/>
          </p:nvPr>
        </p:nvSpPr>
        <p:spPr/>
        <p:txBody>
          <a:bodyPr>
            <a:normAutofit lnSpcReduction="10000"/>
          </a:bodyPr>
          <a:lstStyle/>
          <a:p>
            <a:r>
              <a:rPr lang="en-US" dirty="0" smtClean="0"/>
              <a:t>Generally neutral/positive</a:t>
            </a:r>
          </a:p>
          <a:p>
            <a:pPr lvl="1"/>
            <a:r>
              <a:rPr lang="en-US" dirty="0" smtClean="0"/>
              <a:t>Typically increased over time</a:t>
            </a:r>
            <a:endParaRPr lang="en-US" b="1" dirty="0" smtClean="0"/>
          </a:p>
          <a:p>
            <a:r>
              <a:rPr lang="en-US" dirty="0" smtClean="0">
                <a:sym typeface="Wingdings" panose="05000000000000000000" pitchFamily="2" charset="2"/>
              </a:rPr>
              <a:t>The unknown: +/-</a:t>
            </a:r>
          </a:p>
          <a:p>
            <a:pPr lvl="1"/>
            <a:r>
              <a:rPr lang="en-US" i="1" dirty="0"/>
              <a:t>I feel like my perception is that there’s a lot of stuff going in neurology that’s new and that requires innovative ideas and might be challenging and push you to think outside the box.  So that, I think might align with my interest and what I’m looking for in terms of creative </a:t>
            </a:r>
            <a:r>
              <a:rPr lang="en-US" i="1" dirty="0" smtClean="0"/>
              <a:t>problems.”</a:t>
            </a:r>
            <a:r>
              <a:rPr lang="en-US" dirty="0" smtClean="0"/>
              <a:t> </a:t>
            </a:r>
            <a:r>
              <a:rPr lang="en-US" dirty="0"/>
              <a:t>(P12-1</a:t>
            </a:r>
            <a:r>
              <a:rPr lang="en-US" dirty="0" smtClean="0"/>
              <a:t>)</a:t>
            </a:r>
          </a:p>
          <a:p>
            <a:pPr lvl="1"/>
            <a:r>
              <a:rPr lang="en-US" i="1" dirty="0"/>
              <a:t>My issues with neurology is it’s a little bit scary for me because we don’t have and don’t know so much about how the brain works.  And while maybe some people might be really intrigued, and motivated by that, I’m almost scared by </a:t>
            </a:r>
            <a:r>
              <a:rPr lang="en-US" i="1" dirty="0" smtClean="0"/>
              <a:t>that.</a:t>
            </a:r>
            <a:r>
              <a:rPr lang="en-US" dirty="0" smtClean="0"/>
              <a:t>” </a:t>
            </a:r>
            <a:r>
              <a:rPr lang="en-US" dirty="0"/>
              <a:t>(P9-1</a:t>
            </a:r>
            <a:r>
              <a:rPr lang="en-US" dirty="0" smtClean="0"/>
              <a:t>)</a:t>
            </a:r>
            <a:endParaRPr lang="en-US" dirty="0"/>
          </a:p>
          <a:p>
            <a:pPr lvl="1"/>
            <a:endParaRPr lang="en-US" dirty="0" smtClean="0"/>
          </a:p>
          <a:p>
            <a:pPr lvl="1"/>
            <a:endParaRPr lang="en-US" dirty="0"/>
          </a:p>
        </p:txBody>
      </p:sp>
    </p:spTree>
    <p:extLst>
      <p:ext uri="{BB962C8B-B14F-4D97-AF65-F5344CB8AC3E}">
        <p14:creationId xmlns:p14="http://schemas.microsoft.com/office/powerpoint/2010/main" val="37980074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925"/>
            <a:ext cx="10515600" cy="1325563"/>
          </a:xfrm>
        </p:spPr>
        <p:txBody>
          <a:bodyPr/>
          <a:lstStyle/>
          <a:p>
            <a:pPr algn="ctr"/>
            <a:r>
              <a:rPr lang="en-US" dirty="0" smtClean="0"/>
              <a:t>CONCERNS ABOUT NEUROLOGY</a:t>
            </a:r>
            <a:endParaRPr lang="en-US" dirty="0"/>
          </a:p>
        </p:txBody>
      </p:sp>
      <p:sp>
        <p:nvSpPr>
          <p:cNvPr id="3" name="Content Placeholder 2"/>
          <p:cNvSpPr>
            <a:spLocks noGrp="1"/>
          </p:cNvSpPr>
          <p:nvPr>
            <p:ph idx="1"/>
          </p:nvPr>
        </p:nvSpPr>
        <p:spPr/>
        <p:txBody>
          <a:bodyPr/>
          <a:lstStyle/>
          <a:p>
            <a:r>
              <a:rPr lang="en-US" dirty="0" smtClean="0"/>
              <a:t>Fixing/curing the problem</a:t>
            </a:r>
          </a:p>
          <a:p>
            <a:pPr lvl="1"/>
            <a:r>
              <a:rPr lang="en-US" dirty="0"/>
              <a:t>“</a:t>
            </a:r>
            <a:r>
              <a:rPr lang="en-US" i="1" dirty="0"/>
              <a:t>And I feel that some of the things in neurology are problems… that can’t really be fixed.  It’s more of a palliative specialty.  And I think for me that would be something more emotionally hard to deal with.</a:t>
            </a:r>
            <a:r>
              <a:rPr lang="en-US" dirty="0"/>
              <a:t>” (P11-1</a:t>
            </a:r>
            <a:r>
              <a:rPr lang="en-US" dirty="0" smtClean="0"/>
              <a:t>)</a:t>
            </a:r>
          </a:p>
          <a:p>
            <a:pPr lvl="1"/>
            <a:r>
              <a:rPr lang="en-US" dirty="0" smtClean="0"/>
              <a:t>A little less in interview 2: “</a:t>
            </a:r>
            <a:r>
              <a:rPr lang="en-US" i="1" dirty="0" smtClean="0"/>
              <a:t>But </a:t>
            </a:r>
            <a:r>
              <a:rPr lang="en-US" i="1" dirty="0"/>
              <a:t>it seems like there are actually interventions and things that people are able to [make] some difference in</a:t>
            </a:r>
            <a:r>
              <a:rPr lang="en-US" i="1" dirty="0" smtClean="0"/>
              <a:t>.”</a:t>
            </a:r>
            <a:r>
              <a:rPr lang="en-US" dirty="0" smtClean="0"/>
              <a:t> </a:t>
            </a:r>
            <a:r>
              <a:rPr lang="en-US" dirty="0"/>
              <a:t>(P11-2) </a:t>
            </a:r>
          </a:p>
          <a:p>
            <a:r>
              <a:rPr lang="en-US" dirty="0" smtClean="0"/>
              <a:t>Neurology as “difficult”: +/-</a:t>
            </a:r>
          </a:p>
          <a:p>
            <a:pPr lvl="1"/>
            <a:r>
              <a:rPr lang="en-US" dirty="0" smtClean="0"/>
              <a:t>6 in interview 1 </a:t>
            </a:r>
            <a:r>
              <a:rPr lang="en-US" dirty="0" smtClean="0">
                <a:sym typeface="Wingdings" panose="05000000000000000000" pitchFamily="2" charset="2"/>
              </a:rPr>
              <a:t></a:t>
            </a:r>
            <a:r>
              <a:rPr lang="en-US" dirty="0" smtClean="0"/>
              <a:t>10 in interview 2</a:t>
            </a:r>
          </a:p>
          <a:p>
            <a:pPr lvl="1"/>
            <a:r>
              <a:rPr lang="en-US" dirty="0" smtClean="0"/>
              <a:t>Course difficulty + limited time may contribute to burnout</a:t>
            </a:r>
          </a:p>
          <a:p>
            <a:pPr lvl="1"/>
            <a:endParaRPr lang="en-US" dirty="0"/>
          </a:p>
          <a:p>
            <a:pPr lvl="1"/>
            <a:endParaRPr lang="en-US" dirty="0"/>
          </a:p>
        </p:txBody>
      </p:sp>
    </p:spTree>
    <p:extLst>
      <p:ext uri="{BB962C8B-B14F-4D97-AF65-F5344CB8AC3E}">
        <p14:creationId xmlns:p14="http://schemas.microsoft.com/office/powerpoint/2010/main" val="24926071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925"/>
            <a:ext cx="10515600" cy="1325563"/>
          </a:xfrm>
        </p:spPr>
        <p:txBody>
          <a:bodyPr/>
          <a:lstStyle/>
          <a:p>
            <a:pPr algn="ctr"/>
            <a:r>
              <a:rPr lang="en-US" dirty="0" smtClean="0"/>
              <a:t>SO WHAT TO DO?</a:t>
            </a:r>
            <a:endParaRPr lang="en-US" dirty="0"/>
          </a:p>
        </p:txBody>
      </p:sp>
      <p:sp>
        <p:nvSpPr>
          <p:cNvPr id="3" name="Content Placeholder 2"/>
          <p:cNvSpPr>
            <a:spLocks noGrp="1"/>
          </p:cNvSpPr>
          <p:nvPr>
            <p:ph idx="1"/>
          </p:nvPr>
        </p:nvSpPr>
        <p:spPr/>
        <p:txBody>
          <a:bodyPr>
            <a:normAutofit/>
          </a:bodyPr>
          <a:lstStyle/>
          <a:p>
            <a:r>
              <a:rPr lang="en-US" dirty="0" smtClean="0"/>
              <a:t>Introduce role models with good work-life integration</a:t>
            </a:r>
          </a:p>
          <a:p>
            <a:r>
              <a:rPr lang="en-US" dirty="0" smtClean="0"/>
              <a:t>Emphasize the positive impact, including some “fixes”/”cures”</a:t>
            </a:r>
          </a:p>
          <a:p>
            <a:r>
              <a:rPr lang="en-US" dirty="0" smtClean="0"/>
              <a:t>Increase time in pre-clinical neurology course</a:t>
            </a:r>
          </a:p>
          <a:p>
            <a:r>
              <a:rPr lang="en-US" dirty="0" smtClean="0"/>
              <a:t>Other student suggestions: clinical correlations, research opportunities</a:t>
            </a:r>
          </a:p>
          <a:p>
            <a:endParaRPr lang="en-US" dirty="0"/>
          </a:p>
        </p:txBody>
      </p:sp>
    </p:spTree>
    <p:extLst>
      <p:ext uri="{BB962C8B-B14F-4D97-AF65-F5344CB8AC3E}">
        <p14:creationId xmlns:p14="http://schemas.microsoft.com/office/powerpoint/2010/main" val="2544655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8925"/>
            <a:ext cx="10515600" cy="1325563"/>
          </a:xfrm>
        </p:spPr>
        <p:txBody>
          <a:bodyPr/>
          <a:lstStyle/>
          <a:p>
            <a:pPr algn="ctr"/>
            <a:r>
              <a:rPr lang="en-US" dirty="0" smtClean="0"/>
              <a:t>RESEARCH TEAM</a:t>
            </a:r>
            <a:endParaRPr lang="en-US" dirty="0"/>
          </a:p>
        </p:txBody>
      </p:sp>
      <p:sp>
        <p:nvSpPr>
          <p:cNvPr id="3" name="Content Placeholder 2"/>
          <p:cNvSpPr>
            <a:spLocks noGrp="1"/>
          </p:cNvSpPr>
          <p:nvPr>
            <p:ph idx="1"/>
          </p:nvPr>
        </p:nvSpPr>
        <p:spPr/>
        <p:txBody>
          <a:bodyPr/>
          <a:lstStyle/>
          <a:p>
            <a:r>
              <a:rPr lang="en-US" dirty="0" smtClean="0"/>
              <a:t>Douglas Gelb, MD, PhD</a:t>
            </a:r>
          </a:p>
          <a:p>
            <a:r>
              <a:rPr lang="en-US" dirty="0" smtClean="0"/>
              <a:t>Dorene Balmer, PhD</a:t>
            </a:r>
          </a:p>
          <a:p>
            <a:r>
              <a:rPr lang="en-US" dirty="0" smtClean="0"/>
              <a:t>Benjamin Becker, MD</a:t>
            </a:r>
          </a:p>
          <a:p>
            <a:r>
              <a:rPr lang="en-US" dirty="0" smtClean="0"/>
              <a:t>Braydon Dymm, MD</a:t>
            </a:r>
          </a:p>
          <a:p>
            <a:r>
              <a:rPr lang="en-US" dirty="0" smtClean="0"/>
              <a:t>Olivia Gutgsell, MD</a:t>
            </a:r>
          </a:p>
          <a:p>
            <a:r>
              <a:rPr lang="en-US" dirty="0" smtClean="0"/>
              <a:t>Namrata Patel, MD</a:t>
            </a:r>
          </a:p>
        </p:txBody>
      </p:sp>
    </p:spTree>
    <p:extLst>
      <p:ext uri="{BB962C8B-B14F-4D97-AF65-F5344CB8AC3E}">
        <p14:creationId xmlns:p14="http://schemas.microsoft.com/office/powerpoint/2010/main" val="2985838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A4D6FC2-E952-4EBF-AA5B-01FA14C23A30}"/>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2" name="Title 1"/>
          <p:cNvSpPr>
            <a:spLocks noGrp="1"/>
          </p:cNvSpPr>
          <p:nvPr>
            <p:ph type="title"/>
          </p:nvPr>
        </p:nvSpPr>
        <p:spPr>
          <a:xfrm>
            <a:off x="838200" y="214312"/>
            <a:ext cx="10515600" cy="1325563"/>
          </a:xfrm>
        </p:spPr>
        <p:txBody>
          <a:bodyPr/>
          <a:lstStyle/>
          <a:p>
            <a:pPr algn="ctr"/>
            <a:r>
              <a:rPr lang="en-US" dirty="0" smtClean="0"/>
              <a:t>WHY  SHOULD  WE?</a:t>
            </a:r>
            <a:endParaRPr lang="en-US" dirty="0"/>
          </a:p>
        </p:txBody>
      </p:sp>
      <p:sp>
        <p:nvSpPr>
          <p:cNvPr id="4" name="Content Placeholder 3"/>
          <p:cNvSpPr>
            <a:spLocks noGrp="1"/>
          </p:cNvSpPr>
          <p:nvPr>
            <p:ph idx="1"/>
          </p:nvPr>
        </p:nvSpPr>
        <p:spPr>
          <a:xfrm>
            <a:off x="739432" y="1539875"/>
            <a:ext cx="10515600" cy="3881438"/>
          </a:xfrm>
        </p:spPr>
        <p:txBody>
          <a:bodyPr>
            <a:normAutofit fontScale="62500" lnSpcReduction="20000"/>
          </a:bodyPr>
          <a:lstStyle/>
          <a:p>
            <a:r>
              <a:rPr lang="en-US" sz="5800" dirty="0">
                <a:solidFill>
                  <a:schemeClr val="bg1"/>
                </a:solidFill>
              </a:rPr>
              <a:t>m</a:t>
            </a:r>
            <a:r>
              <a:rPr lang="en-US" sz="5800" dirty="0" smtClean="0">
                <a:solidFill>
                  <a:schemeClr val="bg1"/>
                </a:solidFill>
              </a:rPr>
              <a:t>ed students are grown-ups</a:t>
            </a:r>
          </a:p>
          <a:p>
            <a:pPr lvl="2"/>
            <a:r>
              <a:rPr lang="en-US" sz="3800" dirty="0">
                <a:solidFill>
                  <a:schemeClr val="bg1"/>
                </a:solidFill>
              </a:rPr>
              <a:t>t</a:t>
            </a:r>
            <a:r>
              <a:rPr lang="en-US" sz="3800" dirty="0" smtClean="0">
                <a:solidFill>
                  <a:schemeClr val="bg1"/>
                </a:solidFill>
              </a:rPr>
              <a:t>hey know what they like</a:t>
            </a:r>
          </a:p>
          <a:p>
            <a:pPr lvl="2"/>
            <a:r>
              <a:rPr lang="en-US" sz="3800" dirty="0">
                <a:solidFill>
                  <a:schemeClr val="bg1"/>
                </a:solidFill>
              </a:rPr>
              <a:t>t</a:t>
            </a:r>
            <a:r>
              <a:rPr lang="en-US" sz="3800" dirty="0" smtClean="0">
                <a:solidFill>
                  <a:schemeClr val="bg1"/>
                </a:solidFill>
              </a:rPr>
              <a:t>hey can decide for themselves if neurology is a good fit</a:t>
            </a:r>
          </a:p>
          <a:p>
            <a:endParaRPr lang="en-US" sz="4000" dirty="0" smtClean="0">
              <a:solidFill>
                <a:schemeClr val="bg1"/>
              </a:solidFill>
            </a:endParaRPr>
          </a:p>
          <a:p>
            <a:r>
              <a:rPr lang="en-US" sz="5800" dirty="0">
                <a:solidFill>
                  <a:schemeClr val="bg1"/>
                </a:solidFill>
              </a:rPr>
              <a:t>e</a:t>
            </a:r>
            <a:r>
              <a:rPr lang="en-US" sz="5800" dirty="0" smtClean="0">
                <a:solidFill>
                  <a:schemeClr val="bg1"/>
                </a:solidFill>
              </a:rPr>
              <a:t>very medical specialty does good</a:t>
            </a:r>
          </a:p>
          <a:p>
            <a:endParaRPr lang="en-US" sz="4000" dirty="0" smtClean="0">
              <a:solidFill>
                <a:schemeClr val="bg1"/>
              </a:solidFill>
            </a:endParaRPr>
          </a:p>
          <a:p>
            <a:r>
              <a:rPr lang="en-US" sz="5800" dirty="0">
                <a:solidFill>
                  <a:schemeClr val="bg1"/>
                </a:solidFill>
              </a:rPr>
              <a:t>n</a:t>
            </a:r>
            <a:r>
              <a:rPr lang="en-US" sz="5800" dirty="0" smtClean="0">
                <a:solidFill>
                  <a:schemeClr val="bg1"/>
                </a:solidFill>
              </a:rPr>
              <a:t>o medical specialty has too many practitioners</a:t>
            </a:r>
          </a:p>
          <a:p>
            <a:endParaRPr lang="en-US" sz="4000" dirty="0" smtClean="0">
              <a:solidFill>
                <a:schemeClr val="bg1"/>
              </a:solidFill>
            </a:endParaRPr>
          </a:p>
          <a:p>
            <a:pPr marL="0" indent="0">
              <a:buNone/>
            </a:pPr>
            <a:r>
              <a:rPr lang="en-US" sz="5800" dirty="0">
                <a:solidFill>
                  <a:schemeClr val="bg1"/>
                </a:solidFill>
                <a:latin typeface="Batang" pitchFamily="18" charset="-127"/>
                <a:ea typeface="Batang" pitchFamily="18" charset="-127"/>
              </a:rPr>
              <a:t>⇒ </a:t>
            </a:r>
            <a:r>
              <a:rPr lang="en-US" sz="5800" dirty="0" smtClean="0">
                <a:solidFill>
                  <a:schemeClr val="bg1"/>
                </a:solidFill>
              </a:rPr>
              <a:t>we should inform, not promote</a:t>
            </a:r>
            <a:endParaRPr lang="en-US" sz="5800" dirty="0">
              <a:solidFill>
                <a:schemeClr val="bg1"/>
              </a:solidFill>
            </a:endParaRPr>
          </a:p>
        </p:txBody>
      </p:sp>
    </p:spTree>
    <p:extLst>
      <p:ext uri="{BB962C8B-B14F-4D97-AF65-F5344CB8AC3E}">
        <p14:creationId xmlns:p14="http://schemas.microsoft.com/office/powerpoint/2010/main" val="37196411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A4D6FC2-E952-4EBF-AA5B-01FA14C23A30}"/>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2" name="Title 1"/>
          <p:cNvSpPr>
            <a:spLocks noGrp="1"/>
          </p:cNvSpPr>
          <p:nvPr>
            <p:ph type="title"/>
          </p:nvPr>
        </p:nvSpPr>
        <p:spPr>
          <a:xfrm>
            <a:off x="838200" y="214312"/>
            <a:ext cx="10515600" cy="1325563"/>
          </a:xfrm>
        </p:spPr>
        <p:txBody>
          <a:bodyPr/>
          <a:lstStyle/>
          <a:p>
            <a:pPr algn="ctr"/>
            <a:r>
              <a:rPr lang="en-US" dirty="0" smtClean="0"/>
              <a:t>WHY  SHOULD  WE?</a:t>
            </a:r>
            <a:endParaRPr lang="en-US" dirty="0"/>
          </a:p>
        </p:txBody>
      </p:sp>
      <p:sp>
        <p:nvSpPr>
          <p:cNvPr id="4" name="Content Placeholder 3"/>
          <p:cNvSpPr>
            <a:spLocks noGrp="1"/>
          </p:cNvSpPr>
          <p:nvPr>
            <p:ph idx="1"/>
          </p:nvPr>
        </p:nvSpPr>
        <p:spPr>
          <a:xfrm>
            <a:off x="739432" y="1539875"/>
            <a:ext cx="10515600" cy="3881438"/>
          </a:xfrm>
        </p:spPr>
        <p:txBody>
          <a:bodyPr>
            <a:normAutofit fontScale="62500" lnSpcReduction="20000"/>
          </a:bodyPr>
          <a:lstStyle/>
          <a:p>
            <a:r>
              <a:rPr lang="en-US" sz="5800" dirty="0"/>
              <a:t>m</a:t>
            </a:r>
            <a:r>
              <a:rPr lang="en-US" sz="5800" dirty="0" smtClean="0"/>
              <a:t>ed students are grown-ups</a:t>
            </a:r>
          </a:p>
          <a:p>
            <a:pPr lvl="2"/>
            <a:r>
              <a:rPr lang="en-US" sz="3800" dirty="0">
                <a:solidFill>
                  <a:schemeClr val="bg1"/>
                </a:solidFill>
              </a:rPr>
              <a:t>t</a:t>
            </a:r>
            <a:r>
              <a:rPr lang="en-US" sz="3800" dirty="0" smtClean="0">
                <a:solidFill>
                  <a:schemeClr val="bg1"/>
                </a:solidFill>
              </a:rPr>
              <a:t>hey know what they like</a:t>
            </a:r>
          </a:p>
          <a:p>
            <a:pPr lvl="2"/>
            <a:r>
              <a:rPr lang="en-US" sz="3800" dirty="0">
                <a:solidFill>
                  <a:schemeClr val="bg1"/>
                </a:solidFill>
              </a:rPr>
              <a:t>t</a:t>
            </a:r>
            <a:r>
              <a:rPr lang="en-US" sz="3800" dirty="0" smtClean="0">
                <a:solidFill>
                  <a:schemeClr val="bg1"/>
                </a:solidFill>
              </a:rPr>
              <a:t>hey can decide for themselves if neurology is a good fit</a:t>
            </a:r>
          </a:p>
          <a:p>
            <a:endParaRPr lang="en-US" sz="4000" dirty="0" smtClean="0">
              <a:solidFill>
                <a:schemeClr val="bg1"/>
              </a:solidFill>
            </a:endParaRPr>
          </a:p>
          <a:p>
            <a:r>
              <a:rPr lang="en-US" sz="5800" dirty="0">
                <a:solidFill>
                  <a:schemeClr val="bg1"/>
                </a:solidFill>
              </a:rPr>
              <a:t>e</a:t>
            </a:r>
            <a:r>
              <a:rPr lang="en-US" sz="5800" dirty="0" smtClean="0">
                <a:solidFill>
                  <a:schemeClr val="bg1"/>
                </a:solidFill>
              </a:rPr>
              <a:t>very medical specialty does good</a:t>
            </a:r>
          </a:p>
          <a:p>
            <a:endParaRPr lang="en-US" sz="4000" dirty="0" smtClean="0">
              <a:solidFill>
                <a:schemeClr val="bg1"/>
              </a:solidFill>
            </a:endParaRPr>
          </a:p>
          <a:p>
            <a:r>
              <a:rPr lang="en-US" sz="5800" dirty="0">
                <a:solidFill>
                  <a:schemeClr val="bg1"/>
                </a:solidFill>
              </a:rPr>
              <a:t>n</a:t>
            </a:r>
            <a:r>
              <a:rPr lang="en-US" sz="5800" dirty="0" smtClean="0">
                <a:solidFill>
                  <a:schemeClr val="bg1"/>
                </a:solidFill>
              </a:rPr>
              <a:t>o medical specialty has too many practitioners</a:t>
            </a:r>
          </a:p>
          <a:p>
            <a:endParaRPr lang="en-US" sz="4000" dirty="0" smtClean="0">
              <a:solidFill>
                <a:schemeClr val="bg1"/>
              </a:solidFill>
            </a:endParaRPr>
          </a:p>
          <a:p>
            <a:pPr marL="0" indent="0">
              <a:buNone/>
            </a:pPr>
            <a:r>
              <a:rPr lang="en-US" sz="5800" dirty="0">
                <a:solidFill>
                  <a:schemeClr val="bg1"/>
                </a:solidFill>
                <a:latin typeface="Batang" pitchFamily="18" charset="-127"/>
                <a:ea typeface="Batang" pitchFamily="18" charset="-127"/>
              </a:rPr>
              <a:t>⇒ </a:t>
            </a:r>
            <a:r>
              <a:rPr lang="en-US" sz="5800" dirty="0" smtClean="0">
                <a:solidFill>
                  <a:schemeClr val="bg1"/>
                </a:solidFill>
              </a:rPr>
              <a:t>we should inform, not promote</a:t>
            </a:r>
            <a:endParaRPr lang="en-US" sz="5800" dirty="0">
              <a:solidFill>
                <a:schemeClr val="bg1"/>
              </a:solidFill>
            </a:endParaRPr>
          </a:p>
        </p:txBody>
      </p:sp>
    </p:spTree>
    <p:extLst>
      <p:ext uri="{BB962C8B-B14F-4D97-AF65-F5344CB8AC3E}">
        <p14:creationId xmlns:p14="http://schemas.microsoft.com/office/powerpoint/2010/main" val="3033828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A4D6FC2-E952-4EBF-AA5B-01FA14C23A30}"/>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2" name="Title 1"/>
          <p:cNvSpPr>
            <a:spLocks noGrp="1"/>
          </p:cNvSpPr>
          <p:nvPr>
            <p:ph type="title"/>
          </p:nvPr>
        </p:nvSpPr>
        <p:spPr>
          <a:xfrm>
            <a:off x="838200" y="214312"/>
            <a:ext cx="10515600" cy="1325563"/>
          </a:xfrm>
        </p:spPr>
        <p:txBody>
          <a:bodyPr/>
          <a:lstStyle/>
          <a:p>
            <a:pPr algn="ctr"/>
            <a:r>
              <a:rPr lang="en-US" dirty="0" smtClean="0"/>
              <a:t>WHY  SHOULD  WE?</a:t>
            </a:r>
            <a:endParaRPr lang="en-US" dirty="0"/>
          </a:p>
        </p:txBody>
      </p:sp>
      <p:sp>
        <p:nvSpPr>
          <p:cNvPr id="4" name="Content Placeholder 3"/>
          <p:cNvSpPr>
            <a:spLocks noGrp="1"/>
          </p:cNvSpPr>
          <p:nvPr>
            <p:ph idx="1"/>
          </p:nvPr>
        </p:nvSpPr>
        <p:spPr>
          <a:xfrm>
            <a:off x="739432" y="1539875"/>
            <a:ext cx="10515600" cy="3881438"/>
          </a:xfrm>
        </p:spPr>
        <p:txBody>
          <a:bodyPr>
            <a:normAutofit fontScale="62500" lnSpcReduction="20000"/>
          </a:bodyPr>
          <a:lstStyle/>
          <a:p>
            <a:r>
              <a:rPr lang="en-US" sz="5800" dirty="0"/>
              <a:t>m</a:t>
            </a:r>
            <a:r>
              <a:rPr lang="en-US" sz="5800" dirty="0" smtClean="0"/>
              <a:t>ed students are grown-ups</a:t>
            </a:r>
          </a:p>
          <a:p>
            <a:pPr lvl="2"/>
            <a:r>
              <a:rPr lang="en-US" sz="3800" dirty="0"/>
              <a:t>t</a:t>
            </a:r>
            <a:r>
              <a:rPr lang="en-US" sz="3800" dirty="0" smtClean="0"/>
              <a:t>hey know what they like</a:t>
            </a:r>
          </a:p>
          <a:p>
            <a:pPr lvl="2"/>
            <a:r>
              <a:rPr lang="en-US" sz="3800" dirty="0">
                <a:solidFill>
                  <a:schemeClr val="bg1"/>
                </a:solidFill>
              </a:rPr>
              <a:t>t</a:t>
            </a:r>
            <a:r>
              <a:rPr lang="en-US" sz="3800" dirty="0" smtClean="0">
                <a:solidFill>
                  <a:schemeClr val="bg1"/>
                </a:solidFill>
              </a:rPr>
              <a:t>hey can decide for themselves if neurology is a good fit</a:t>
            </a:r>
          </a:p>
          <a:p>
            <a:endParaRPr lang="en-US" sz="4000" dirty="0" smtClean="0">
              <a:solidFill>
                <a:schemeClr val="bg1"/>
              </a:solidFill>
            </a:endParaRPr>
          </a:p>
          <a:p>
            <a:r>
              <a:rPr lang="en-US" sz="5800" dirty="0">
                <a:solidFill>
                  <a:schemeClr val="bg1"/>
                </a:solidFill>
              </a:rPr>
              <a:t>e</a:t>
            </a:r>
            <a:r>
              <a:rPr lang="en-US" sz="5800" dirty="0" smtClean="0">
                <a:solidFill>
                  <a:schemeClr val="bg1"/>
                </a:solidFill>
              </a:rPr>
              <a:t>very medical specialty does good</a:t>
            </a:r>
          </a:p>
          <a:p>
            <a:endParaRPr lang="en-US" sz="4000" dirty="0" smtClean="0">
              <a:solidFill>
                <a:schemeClr val="bg1"/>
              </a:solidFill>
            </a:endParaRPr>
          </a:p>
          <a:p>
            <a:r>
              <a:rPr lang="en-US" sz="5800" dirty="0">
                <a:solidFill>
                  <a:schemeClr val="bg1"/>
                </a:solidFill>
              </a:rPr>
              <a:t>n</a:t>
            </a:r>
            <a:r>
              <a:rPr lang="en-US" sz="5800" dirty="0" smtClean="0">
                <a:solidFill>
                  <a:schemeClr val="bg1"/>
                </a:solidFill>
              </a:rPr>
              <a:t>o medical specialty has too many practitioners</a:t>
            </a:r>
          </a:p>
          <a:p>
            <a:endParaRPr lang="en-US" sz="4000" dirty="0" smtClean="0">
              <a:solidFill>
                <a:schemeClr val="bg1"/>
              </a:solidFill>
            </a:endParaRPr>
          </a:p>
          <a:p>
            <a:pPr marL="0" indent="0">
              <a:buNone/>
            </a:pPr>
            <a:r>
              <a:rPr lang="en-US" sz="5800" dirty="0">
                <a:solidFill>
                  <a:schemeClr val="bg1"/>
                </a:solidFill>
                <a:latin typeface="Batang" pitchFamily="18" charset="-127"/>
                <a:ea typeface="Batang" pitchFamily="18" charset="-127"/>
              </a:rPr>
              <a:t>⇒ </a:t>
            </a:r>
            <a:r>
              <a:rPr lang="en-US" sz="5800" dirty="0" smtClean="0">
                <a:solidFill>
                  <a:schemeClr val="bg1"/>
                </a:solidFill>
              </a:rPr>
              <a:t>we should inform, not promote</a:t>
            </a:r>
            <a:endParaRPr lang="en-US" sz="5800" dirty="0">
              <a:solidFill>
                <a:schemeClr val="bg1"/>
              </a:solidFill>
            </a:endParaRPr>
          </a:p>
        </p:txBody>
      </p:sp>
    </p:spTree>
    <p:extLst>
      <p:ext uri="{BB962C8B-B14F-4D97-AF65-F5344CB8AC3E}">
        <p14:creationId xmlns:p14="http://schemas.microsoft.com/office/powerpoint/2010/main" val="2513120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A4D6FC2-E952-4EBF-AA5B-01FA14C23A30}"/>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2" name="Title 1"/>
          <p:cNvSpPr>
            <a:spLocks noGrp="1"/>
          </p:cNvSpPr>
          <p:nvPr>
            <p:ph type="title"/>
          </p:nvPr>
        </p:nvSpPr>
        <p:spPr>
          <a:xfrm>
            <a:off x="838200" y="214312"/>
            <a:ext cx="10515600" cy="1325563"/>
          </a:xfrm>
        </p:spPr>
        <p:txBody>
          <a:bodyPr/>
          <a:lstStyle/>
          <a:p>
            <a:pPr algn="ctr"/>
            <a:r>
              <a:rPr lang="en-US" dirty="0" smtClean="0"/>
              <a:t>WHY  SHOULD  WE?</a:t>
            </a:r>
            <a:endParaRPr lang="en-US" dirty="0"/>
          </a:p>
        </p:txBody>
      </p:sp>
      <p:sp>
        <p:nvSpPr>
          <p:cNvPr id="4" name="Content Placeholder 3"/>
          <p:cNvSpPr>
            <a:spLocks noGrp="1"/>
          </p:cNvSpPr>
          <p:nvPr>
            <p:ph idx="1"/>
          </p:nvPr>
        </p:nvSpPr>
        <p:spPr>
          <a:xfrm>
            <a:off x="739432" y="1539875"/>
            <a:ext cx="10515600" cy="3881438"/>
          </a:xfrm>
        </p:spPr>
        <p:txBody>
          <a:bodyPr>
            <a:normAutofit fontScale="62500" lnSpcReduction="20000"/>
          </a:bodyPr>
          <a:lstStyle/>
          <a:p>
            <a:r>
              <a:rPr lang="en-US" sz="5800" dirty="0"/>
              <a:t>m</a:t>
            </a:r>
            <a:r>
              <a:rPr lang="en-US" sz="5800" dirty="0" smtClean="0"/>
              <a:t>ed students are grown-ups</a:t>
            </a:r>
          </a:p>
          <a:p>
            <a:pPr lvl="2"/>
            <a:r>
              <a:rPr lang="en-US" sz="3800" dirty="0"/>
              <a:t>t</a:t>
            </a:r>
            <a:r>
              <a:rPr lang="en-US" sz="3800" dirty="0" smtClean="0"/>
              <a:t>hey know what they like</a:t>
            </a:r>
          </a:p>
          <a:p>
            <a:pPr lvl="2"/>
            <a:r>
              <a:rPr lang="en-US" sz="3800" dirty="0"/>
              <a:t>t</a:t>
            </a:r>
            <a:r>
              <a:rPr lang="en-US" sz="3800" dirty="0" smtClean="0"/>
              <a:t>hey can decide for themselves if neurology is a good fit</a:t>
            </a:r>
          </a:p>
          <a:p>
            <a:endParaRPr lang="en-US" sz="4000" dirty="0" smtClean="0"/>
          </a:p>
          <a:p>
            <a:r>
              <a:rPr lang="en-US" sz="5800" dirty="0">
                <a:solidFill>
                  <a:schemeClr val="bg1"/>
                </a:solidFill>
              </a:rPr>
              <a:t>e</a:t>
            </a:r>
            <a:r>
              <a:rPr lang="en-US" sz="5800" dirty="0" smtClean="0">
                <a:solidFill>
                  <a:schemeClr val="bg1"/>
                </a:solidFill>
              </a:rPr>
              <a:t>very medical specialty does good</a:t>
            </a:r>
          </a:p>
          <a:p>
            <a:endParaRPr lang="en-US" sz="4000" dirty="0" smtClean="0">
              <a:solidFill>
                <a:schemeClr val="bg1"/>
              </a:solidFill>
            </a:endParaRPr>
          </a:p>
          <a:p>
            <a:r>
              <a:rPr lang="en-US" sz="5800" dirty="0">
                <a:solidFill>
                  <a:schemeClr val="bg1"/>
                </a:solidFill>
              </a:rPr>
              <a:t>n</a:t>
            </a:r>
            <a:r>
              <a:rPr lang="en-US" sz="5800" dirty="0" smtClean="0">
                <a:solidFill>
                  <a:schemeClr val="bg1"/>
                </a:solidFill>
              </a:rPr>
              <a:t>o medical specialty has too many practitioners</a:t>
            </a:r>
          </a:p>
          <a:p>
            <a:endParaRPr lang="en-US" sz="4000" dirty="0" smtClean="0">
              <a:solidFill>
                <a:schemeClr val="bg1"/>
              </a:solidFill>
            </a:endParaRPr>
          </a:p>
          <a:p>
            <a:pPr marL="0" indent="0">
              <a:buNone/>
            </a:pPr>
            <a:r>
              <a:rPr lang="en-US" sz="5800" dirty="0">
                <a:solidFill>
                  <a:schemeClr val="bg1"/>
                </a:solidFill>
                <a:latin typeface="Batang" pitchFamily="18" charset="-127"/>
                <a:ea typeface="Batang" pitchFamily="18" charset="-127"/>
              </a:rPr>
              <a:t>⇒ </a:t>
            </a:r>
            <a:r>
              <a:rPr lang="en-US" sz="5800" dirty="0" smtClean="0">
                <a:solidFill>
                  <a:schemeClr val="bg1"/>
                </a:solidFill>
              </a:rPr>
              <a:t>we should inform, not promote</a:t>
            </a:r>
            <a:endParaRPr lang="en-US" sz="5800" dirty="0">
              <a:solidFill>
                <a:schemeClr val="bg1"/>
              </a:solidFill>
            </a:endParaRPr>
          </a:p>
        </p:txBody>
      </p:sp>
    </p:spTree>
    <p:extLst>
      <p:ext uri="{BB962C8B-B14F-4D97-AF65-F5344CB8AC3E}">
        <p14:creationId xmlns:p14="http://schemas.microsoft.com/office/powerpoint/2010/main" val="7863139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A4D6FC2-E952-4EBF-AA5B-01FA14C23A30}"/>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2" name="Title 1"/>
          <p:cNvSpPr>
            <a:spLocks noGrp="1"/>
          </p:cNvSpPr>
          <p:nvPr>
            <p:ph type="title"/>
          </p:nvPr>
        </p:nvSpPr>
        <p:spPr>
          <a:xfrm>
            <a:off x="838200" y="214312"/>
            <a:ext cx="10515600" cy="1325563"/>
          </a:xfrm>
        </p:spPr>
        <p:txBody>
          <a:bodyPr/>
          <a:lstStyle/>
          <a:p>
            <a:pPr algn="ctr"/>
            <a:r>
              <a:rPr lang="en-US" dirty="0" smtClean="0"/>
              <a:t>WHY  SHOULD  WE?</a:t>
            </a:r>
            <a:endParaRPr lang="en-US" dirty="0"/>
          </a:p>
        </p:txBody>
      </p:sp>
      <p:sp>
        <p:nvSpPr>
          <p:cNvPr id="4" name="Content Placeholder 3"/>
          <p:cNvSpPr>
            <a:spLocks noGrp="1"/>
          </p:cNvSpPr>
          <p:nvPr>
            <p:ph idx="1"/>
          </p:nvPr>
        </p:nvSpPr>
        <p:spPr>
          <a:xfrm>
            <a:off x="739432" y="1539875"/>
            <a:ext cx="10515600" cy="3881438"/>
          </a:xfrm>
        </p:spPr>
        <p:txBody>
          <a:bodyPr>
            <a:normAutofit fontScale="62500" lnSpcReduction="20000"/>
          </a:bodyPr>
          <a:lstStyle/>
          <a:p>
            <a:r>
              <a:rPr lang="en-US" sz="5800" dirty="0">
                <a:solidFill>
                  <a:schemeClr val="bg2">
                    <a:lumMod val="90000"/>
                  </a:schemeClr>
                </a:solidFill>
              </a:rPr>
              <a:t>m</a:t>
            </a:r>
            <a:r>
              <a:rPr lang="en-US" sz="5800" dirty="0" smtClean="0">
                <a:solidFill>
                  <a:schemeClr val="bg2">
                    <a:lumMod val="90000"/>
                  </a:schemeClr>
                </a:solidFill>
              </a:rPr>
              <a:t>ed students are grown-ups</a:t>
            </a:r>
          </a:p>
          <a:p>
            <a:pPr lvl="2"/>
            <a:r>
              <a:rPr lang="en-US" sz="3800" dirty="0">
                <a:solidFill>
                  <a:schemeClr val="bg2">
                    <a:lumMod val="90000"/>
                  </a:schemeClr>
                </a:solidFill>
              </a:rPr>
              <a:t>t</a:t>
            </a:r>
            <a:r>
              <a:rPr lang="en-US" sz="3800" dirty="0" smtClean="0">
                <a:solidFill>
                  <a:schemeClr val="bg2">
                    <a:lumMod val="90000"/>
                  </a:schemeClr>
                </a:solidFill>
              </a:rPr>
              <a:t>hey know what they like</a:t>
            </a:r>
          </a:p>
          <a:p>
            <a:pPr lvl="2"/>
            <a:r>
              <a:rPr lang="en-US" sz="3800" dirty="0">
                <a:solidFill>
                  <a:schemeClr val="bg2">
                    <a:lumMod val="90000"/>
                  </a:schemeClr>
                </a:solidFill>
              </a:rPr>
              <a:t>t</a:t>
            </a:r>
            <a:r>
              <a:rPr lang="en-US" sz="3800" dirty="0" smtClean="0">
                <a:solidFill>
                  <a:schemeClr val="bg2">
                    <a:lumMod val="90000"/>
                  </a:schemeClr>
                </a:solidFill>
              </a:rPr>
              <a:t>hey can decide for themselves if neurology is a good fit</a:t>
            </a:r>
          </a:p>
          <a:p>
            <a:endParaRPr lang="en-US" sz="4000" dirty="0" smtClean="0"/>
          </a:p>
          <a:p>
            <a:r>
              <a:rPr lang="en-US" sz="5800" dirty="0"/>
              <a:t>e</a:t>
            </a:r>
            <a:r>
              <a:rPr lang="en-US" sz="5800" dirty="0" smtClean="0"/>
              <a:t>very medical specialty does good</a:t>
            </a:r>
          </a:p>
          <a:p>
            <a:endParaRPr lang="en-US" sz="4000" dirty="0" smtClean="0"/>
          </a:p>
          <a:p>
            <a:r>
              <a:rPr lang="en-US" sz="5800" dirty="0">
                <a:solidFill>
                  <a:schemeClr val="bg1"/>
                </a:solidFill>
              </a:rPr>
              <a:t>n</a:t>
            </a:r>
            <a:r>
              <a:rPr lang="en-US" sz="5800" dirty="0" smtClean="0">
                <a:solidFill>
                  <a:schemeClr val="bg1"/>
                </a:solidFill>
              </a:rPr>
              <a:t>o medical specialty has too many practitioners</a:t>
            </a:r>
          </a:p>
          <a:p>
            <a:endParaRPr lang="en-US" sz="4000" dirty="0" smtClean="0">
              <a:solidFill>
                <a:schemeClr val="bg1"/>
              </a:solidFill>
            </a:endParaRPr>
          </a:p>
          <a:p>
            <a:pPr marL="0" indent="0">
              <a:buNone/>
            </a:pPr>
            <a:r>
              <a:rPr lang="en-US" sz="5800" dirty="0">
                <a:solidFill>
                  <a:schemeClr val="bg1"/>
                </a:solidFill>
                <a:latin typeface="Batang" pitchFamily="18" charset="-127"/>
                <a:ea typeface="Batang" pitchFamily="18" charset="-127"/>
              </a:rPr>
              <a:t>⇒ </a:t>
            </a:r>
            <a:r>
              <a:rPr lang="en-US" sz="5800" dirty="0" smtClean="0">
                <a:solidFill>
                  <a:schemeClr val="bg1"/>
                </a:solidFill>
              </a:rPr>
              <a:t>we should inform, not promote</a:t>
            </a:r>
            <a:endParaRPr lang="en-US" sz="5800" dirty="0">
              <a:solidFill>
                <a:schemeClr val="bg1"/>
              </a:solidFill>
            </a:endParaRPr>
          </a:p>
        </p:txBody>
      </p:sp>
    </p:spTree>
    <p:extLst>
      <p:ext uri="{BB962C8B-B14F-4D97-AF65-F5344CB8AC3E}">
        <p14:creationId xmlns:p14="http://schemas.microsoft.com/office/powerpoint/2010/main" val="29785197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A4D6FC2-E952-4EBF-AA5B-01FA14C23A30}"/>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2" name="Title 1"/>
          <p:cNvSpPr>
            <a:spLocks noGrp="1"/>
          </p:cNvSpPr>
          <p:nvPr>
            <p:ph type="title"/>
          </p:nvPr>
        </p:nvSpPr>
        <p:spPr>
          <a:xfrm>
            <a:off x="838200" y="214312"/>
            <a:ext cx="10515600" cy="1325563"/>
          </a:xfrm>
        </p:spPr>
        <p:txBody>
          <a:bodyPr/>
          <a:lstStyle/>
          <a:p>
            <a:pPr algn="ctr"/>
            <a:r>
              <a:rPr lang="en-US" dirty="0" smtClean="0"/>
              <a:t>WHY  SHOULD  WE?</a:t>
            </a:r>
            <a:endParaRPr lang="en-US" dirty="0"/>
          </a:p>
        </p:txBody>
      </p:sp>
      <p:sp>
        <p:nvSpPr>
          <p:cNvPr id="4" name="Content Placeholder 3"/>
          <p:cNvSpPr>
            <a:spLocks noGrp="1"/>
          </p:cNvSpPr>
          <p:nvPr>
            <p:ph idx="1"/>
          </p:nvPr>
        </p:nvSpPr>
        <p:spPr>
          <a:xfrm>
            <a:off x="739432" y="1539875"/>
            <a:ext cx="10515600" cy="3881438"/>
          </a:xfrm>
        </p:spPr>
        <p:txBody>
          <a:bodyPr>
            <a:normAutofit fontScale="62500" lnSpcReduction="20000"/>
          </a:bodyPr>
          <a:lstStyle/>
          <a:p>
            <a:r>
              <a:rPr lang="en-US" sz="5800" dirty="0">
                <a:solidFill>
                  <a:schemeClr val="bg2">
                    <a:lumMod val="90000"/>
                  </a:schemeClr>
                </a:solidFill>
              </a:rPr>
              <a:t>m</a:t>
            </a:r>
            <a:r>
              <a:rPr lang="en-US" sz="5800" dirty="0" smtClean="0">
                <a:solidFill>
                  <a:schemeClr val="bg2">
                    <a:lumMod val="90000"/>
                  </a:schemeClr>
                </a:solidFill>
              </a:rPr>
              <a:t>ed students are grown-ups</a:t>
            </a:r>
          </a:p>
          <a:p>
            <a:pPr lvl="2"/>
            <a:r>
              <a:rPr lang="en-US" sz="3800" dirty="0">
                <a:solidFill>
                  <a:schemeClr val="bg2">
                    <a:lumMod val="90000"/>
                  </a:schemeClr>
                </a:solidFill>
              </a:rPr>
              <a:t>t</a:t>
            </a:r>
            <a:r>
              <a:rPr lang="en-US" sz="3800" dirty="0" smtClean="0">
                <a:solidFill>
                  <a:schemeClr val="bg2">
                    <a:lumMod val="90000"/>
                  </a:schemeClr>
                </a:solidFill>
              </a:rPr>
              <a:t>hey know what they like</a:t>
            </a:r>
          </a:p>
          <a:p>
            <a:pPr lvl="2"/>
            <a:r>
              <a:rPr lang="en-US" sz="3800" dirty="0">
                <a:solidFill>
                  <a:schemeClr val="bg2">
                    <a:lumMod val="90000"/>
                  </a:schemeClr>
                </a:solidFill>
              </a:rPr>
              <a:t>t</a:t>
            </a:r>
            <a:r>
              <a:rPr lang="en-US" sz="3800" dirty="0" smtClean="0">
                <a:solidFill>
                  <a:schemeClr val="bg2">
                    <a:lumMod val="90000"/>
                  </a:schemeClr>
                </a:solidFill>
              </a:rPr>
              <a:t>hey can decide for themselves if neurology is a good fit</a:t>
            </a:r>
          </a:p>
          <a:p>
            <a:endParaRPr lang="en-US" sz="4000" dirty="0" smtClean="0">
              <a:solidFill>
                <a:schemeClr val="bg2">
                  <a:lumMod val="90000"/>
                </a:schemeClr>
              </a:solidFill>
            </a:endParaRPr>
          </a:p>
          <a:p>
            <a:r>
              <a:rPr lang="en-US" sz="5800" dirty="0">
                <a:solidFill>
                  <a:schemeClr val="bg2">
                    <a:lumMod val="90000"/>
                  </a:schemeClr>
                </a:solidFill>
              </a:rPr>
              <a:t>e</a:t>
            </a:r>
            <a:r>
              <a:rPr lang="en-US" sz="5800" dirty="0" smtClean="0">
                <a:solidFill>
                  <a:schemeClr val="bg2">
                    <a:lumMod val="90000"/>
                  </a:schemeClr>
                </a:solidFill>
              </a:rPr>
              <a:t>very medical specialty does good</a:t>
            </a:r>
          </a:p>
          <a:p>
            <a:endParaRPr lang="en-US" sz="4000" dirty="0" smtClean="0"/>
          </a:p>
          <a:p>
            <a:r>
              <a:rPr lang="en-US" sz="5800" dirty="0"/>
              <a:t>n</a:t>
            </a:r>
            <a:r>
              <a:rPr lang="en-US" sz="5800" dirty="0" smtClean="0"/>
              <a:t>o medical specialty has too many practitioners</a:t>
            </a:r>
          </a:p>
          <a:p>
            <a:endParaRPr lang="en-US" sz="4000" dirty="0" smtClean="0"/>
          </a:p>
          <a:p>
            <a:pPr marL="0" indent="0">
              <a:buNone/>
            </a:pPr>
            <a:r>
              <a:rPr lang="en-US" sz="5800" dirty="0">
                <a:solidFill>
                  <a:schemeClr val="bg1"/>
                </a:solidFill>
                <a:latin typeface="Batang" pitchFamily="18" charset="-127"/>
                <a:ea typeface="Batang" pitchFamily="18" charset="-127"/>
              </a:rPr>
              <a:t>⇒ </a:t>
            </a:r>
            <a:r>
              <a:rPr lang="en-US" sz="5800" dirty="0" smtClean="0">
                <a:solidFill>
                  <a:schemeClr val="bg1"/>
                </a:solidFill>
              </a:rPr>
              <a:t>we should inform, not promote</a:t>
            </a:r>
            <a:endParaRPr lang="en-US" sz="5800" dirty="0">
              <a:solidFill>
                <a:schemeClr val="bg1"/>
              </a:solidFill>
            </a:endParaRPr>
          </a:p>
        </p:txBody>
      </p:sp>
    </p:spTree>
    <p:extLst>
      <p:ext uri="{BB962C8B-B14F-4D97-AF65-F5344CB8AC3E}">
        <p14:creationId xmlns:p14="http://schemas.microsoft.com/office/powerpoint/2010/main" val="26005544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8A4D6FC2-E952-4EBF-AA5B-01FA14C23A30}"/>
              </a:ext>
            </a:extLst>
          </p:cNvPr>
          <p:cNvPicPr>
            <a:picLocks noChangeAspect="1"/>
          </p:cNvPicPr>
          <p:nvPr/>
        </p:nvPicPr>
        <p:blipFill>
          <a:blip r:embed="rId2"/>
          <a:stretch>
            <a:fillRect/>
          </a:stretch>
        </p:blipFill>
        <p:spPr>
          <a:xfrm>
            <a:off x="10801359" y="5934507"/>
            <a:ext cx="1067367" cy="966621"/>
          </a:xfrm>
          <a:prstGeom prst="rect">
            <a:avLst/>
          </a:prstGeom>
        </p:spPr>
      </p:pic>
      <p:sp>
        <p:nvSpPr>
          <p:cNvPr id="2" name="Title 1"/>
          <p:cNvSpPr>
            <a:spLocks noGrp="1"/>
          </p:cNvSpPr>
          <p:nvPr>
            <p:ph type="title"/>
          </p:nvPr>
        </p:nvSpPr>
        <p:spPr>
          <a:xfrm>
            <a:off x="838200" y="214312"/>
            <a:ext cx="10515600" cy="1325563"/>
          </a:xfrm>
        </p:spPr>
        <p:txBody>
          <a:bodyPr/>
          <a:lstStyle/>
          <a:p>
            <a:pPr algn="ctr"/>
            <a:r>
              <a:rPr lang="en-US" dirty="0" smtClean="0"/>
              <a:t>WHY  SHOULD  WE?</a:t>
            </a:r>
            <a:endParaRPr lang="en-US" dirty="0"/>
          </a:p>
        </p:txBody>
      </p:sp>
      <p:sp>
        <p:nvSpPr>
          <p:cNvPr id="4" name="Content Placeholder 3"/>
          <p:cNvSpPr>
            <a:spLocks noGrp="1"/>
          </p:cNvSpPr>
          <p:nvPr>
            <p:ph idx="1"/>
          </p:nvPr>
        </p:nvSpPr>
        <p:spPr>
          <a:xfrm>
            <a:off x="739432" y="1539875"/>
            <a:ext cx="10515600" cy="3881438"/>
          </a:xfrm>
        </p:spPr>
        <p:txBody>
          <a:bodyPr>
            <a:normAutofit fontScale="62500" lnSpcReduction="20000"/>
          </a:bodyPr>
          <a:lstStyle/>
          <a:p>
            <a:r>
              <a:rPr lang="en-US" sz="5800" dirty="0">
                <a:solidFill>
                  <a:schemeClr val="bg2">
                    <a:lumMod val="90000"/>
                  </a:schemeClr>
                </a:solidFill>
              </a:rPr>
              <a:t>m</a:t>
            </a:r>
            <a:r>
              <a:rPr lang="en-US" sz="5800" dirty="0" smtClean="0">
                <a:solidFill>
                  <a:schemeClr val="bg2">
                    <a:lumMod val="90000"/>
                  </a:schemeClr>
                </a:solidFill>
              </a:rPr>
              <a:t>ed students are grown-ups</a:t>
            </a:r>
          </a:p>
          <a:p>
            <a:pPr lvl="2"/>
            <a:r>
              <a:rPr lang="en-US" sz="3800" dirty="0">
                <a:solidFill>
                  <a:schemeClr val="bg2">
                    <a:lumMod val="90000"/>
                  </a:schemeClr>
                </a:solidFill>
              </a:rPr>
              <a:t>t</a:t>
            </a:r>
            <a:r>
              <a:rPr lang="en-US" sz="3800" dirty="0" smtClean="0">
                <a:solidFill>
                  <a:schemeClr val="bg2">
                    <a:lumMod val="90000"/>
                  </a:schemeClr>
                </a:solidFill>
              </a:rPr>
              <a:t>hey know what they like</a:t>
            </a:r>
          </a:p>
          <a:p>
            <a:pPr lvl="2"/>
            <a:r>
              <a:rPr lang="en-US" sz="3800" dirty="0">
                <a:solidFill>
                  <a:schemeClr val="bg2">
                    <a:lumMod val="90000"/>
                  </a:schemeClr>
                </a:solidFill>
              </a:rPr>
              <a:t>t</a:t>
            </a:r>
            <a:r>
              <a:rPr lang="en-US" sz="3800" dirty="0" smtClean="0">
                <a:solidFill>
                  <a:schemeClr val="bg2">
                    <a:lumMod val="90000"/>
                  </a:schemeClr>
                </a:solidFill>
              </a:rPr>
              <a:t>hey can decide for themselves if neurology is a good fit</a:t>
            </a:r>
          </a:p>
          <a:p>
            <a:endParaRPr lang="en-US" sz="4000" dirty="0" smtClean="0">
              <a:solidFill>
                <a:schemeClr val="bg2">
                  <a:lumMod val="90000"/>
                </a:schemeClr>
              </a:solidFill>
            </a:endParaRPr>
          </a:p>
          <a:p>
            <a:r>
              <a:rPr lang="en-US" sz="5800" dirty="0">
                <a:solidFill>
                  <a:schemeClr val="bg2">
                    <a:lumMod val="90000"/>
                  </a:schemeClr>
                </a:solidFill>
              </a:rPr>
              <a:t>e</a:t>
            </a:r>
            <a:r>
              <a:rPr lang="en-US" sz="5800" dirty="0" smtClean="0">
                <a:solidFill>
                  <a:schemeClr val="bg2">
                    <a:lumMod val="90000"/>
                  </a:schemeClr>
                </a:solidFill>
              </a:rPr>
              <a:t>very medical specialty does good</a:t>
            </a:r>
          </a:p>
          <a:p>
            <a:endParaRPr lang="en-US" sz="4000" dirty="0" smtClean="0">
              <a:solidFill>
                <a:schemeClr val="bg2">
                  <a:lumMod val="90000"/>
                </a:schemeClr>
              </a:solidFill>
            </a:endParaRPr>
          </a:p>
          <a:p>
            <a:r>
              <a:rPr lang="en-US" sz="5800" dirty="0">
                <a:solidFill>
                  <a:schemeClr val="bg2">
                    <a:lumMod val="90000"/>
                  </a:schemeClr>
                </a:solidFill>
              </a:rPr>
              <a:t>n</a:t>
            </a:r>
            <a:r>
              <a:rPr lang="en-US" sz="5800" dirty="0" smtClean="0">
                <a:solidFill>
                  <a:schemeClr val="bg2">
                    <a:lumMod val="90000"/>
                  </a:schemeClr>
                </a:solidFill>
              </a:rPr>
              <a:t>o medical specialty has too many practitioners</a:t>
            </a:r>
          </a:p>
          <a:p>
            <a:endParaRPr lang="en-US" sz="4000" dirty="0" smtClean="0"/>
          </a:p>
          <a:p>
            <a:pPr marL="0" indent="0">
              <a:buNone/>
            </a:pPr>
            <a:r>
              <a:rPr lang="en-US" sz="5800" dirty="0">
                <a:latin typeface="Batang" pitchFamily="18" charset="-127"/>
                <a:ea typeface="Batang" pitchFamily="18" charset="-127"/>
              </a:rPr>
              <a:t>⇒ </a:t>
            </a:r>
            <a:r>
              <a:rPr lang="en-US" sz="5800" dirty="0" smtClean="0"/>
              <a:t>we should inform, not promote</a:t>
            </a:r>
            <a:endParaRPr lang="en-US" sz="5800" dirty="0"/>
          </a:p>
        </p:txBody>
      </p:sp>
    </p:spTree>
    <p:extLst>
      <p:ext uri="{BB962C8B-B14F-4D97-AF65-F5344CB8AC3E}">
        <p14:creationId xmlns:p14="http://schemas.microsoft.com/office/powerpoint/2010/main" val="30785354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SHT 2020">
      <a:dk1>
        <a:srgbClr val="000000"/>
      </a:dk1>
      <a:lt1>
        <a:srgbClr val="FFFFFF"/>
      </a:lt1>
      <a:dk2>
        <a:srgbClr val="44546A"/>
      </a:dk2>
      <a:lt2>
        <a:srgbClr val="E7E6E6"/>
      </a:lt2>
      <a:accent1>
        <a:srgbClr val="FFCB08"/>
      </a:accent1>
      <a:accent2>
        <a:srgbClr val="242E5A"/>
      </a:accent2>
      <a:accent3>
        <a:srgbClr val="ED3052"/>
      </a:accent3>
      <a:accent4>
        <a:srgbClr val="4FBD86"/>
      </a:accent4>
      <a:accent5>
        <a:srgbClr val="D02427"/>
      </a:accent5>
      <a:accent6>
        <a:srgbClr val="00AEEF"/>
      </a:accent6>
      <a:hlink>
        <a:srgbClr val="00AEE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1136</Words>
  <Application>Microsoft Office PowerPoint</Application>
  <PresentationFormat>Widescreen</PresentationFormat>
  <Paragraphs>193</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Batang</vt:lpstr>
      <vt:lpstr>Calibri</vt:lpstr>
      <vt:lpstr>Calibri Light</vt:lpstr>
      <vt:lpstr>Franklin Gothic Book</vt:lpstr>
      <vt:lpstr>Wingdings</vt:lpstr>
      <vt:lpstr>Office Theme</vt:lpstr>
      <vt:lpstr>How to Get More Medical Students to Choose Neurology as a Career </vt:lpstr>
      <vt:lpstr>PowerPoint Presentation</vt:lpstr>
      <vt:lpstr>WHY  SHOULD  WE?</vt:lpstr>
      <vt:lpstr>WHY  SHOULD  WE?</vt:lpstr>
      <vt:lpstr>WHY  SHOULD  WE?</vt:lpstr>
      <vt:lpstr>WHY  SHOULD  WE?</vt:lpstr>
      <vt:lpstr>WHY  SHOULD  WE?</vt:lpstr>
      <vt:lpstr>WHY  SHOULD  WE?</vt:lpstr>
      <vt:lpstr>WHY  SHOULD  WE?</vt:lpstr>
      <vt:lpstr>WHY  SHOULD  WE?</vt:lpstr>
      <vt:lpstr>WHY  SHOULD  WE?</vt:lpstr>
      <vt:lpstr>WHY  SHOULD  WE?</vt:lpstr>
      <vt:lpstr>WHY  SHOULD  WE?</vt:lpstr>
      <vt:lpstr>How do first-year students begin to make decisions about neurology?</vt:lpstr>
      <vt:lpstr>STUDY DESIGN</vt:lpstr>
      <vt:lpstr>STUDY DESIGN</vt:lpstr>
      <vt:lpstr>PARTICIPANTS</vt:lpstr>
      <vt:lpstr>RESULTS: TOP FACTORS</vt:lpstr>
      <vt:lpstr>RESULTS: LIFESTYLE</vt:lpstr>
      <vt:lpstr>NEUROLOGY &amp; LIFESTYLE</vt:lpstr>
      <vt:lpstr>RESULTS: PERSONAL INTEREST</vt:lpstr>
      <vt:lpstr>NEUROLOGY &amp; PERSONAL INTEREST</vt:lpstr>
      <vt:lpstr>CONCERNS ABOUT NEUROLOGY</vt:lpstr>
      <vt:lpstr>SO WHAT TO DO?</vt:lpstr>
      <vt:lpstr>RESEARCH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Gianna DeWitt</dc:creator>
  <cp:lastModifiedBy>Gottlieb-Smith, Rachel</cp:lastModifiedBy>
  <cp:revision>32</cp:revision>
  <dcterms:created xsi:type="dcterms:W3CDTF">2020-08-03T19:37:56Z</dcterms:created>
  <dcterms:modified xsi:type="dcterms:W3CDTF">2020-09-15T16:36:10Z</dcterms:modified>
</cp:coreProperties>
</file>