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57" r:id="rId3"/>
    <p:sldId id="258" r:id="rId4"/>
    <p:sldId id="262" r:id="rId5"/>
    <p:sldId id="260" r:id="rId6"/>
    <p:sldId id="268" r:id="rId7"/>
    <p:sldId id="263" r:id="rId8"/>
    <p:sldId id="264" r:id="rId9"/>
    <p:sldId id="267" r:id="rId10"/>
    <p:sldId id="269" r:id="rId11"/>
    <p:sldId id="265" r:id="rId12"/>
    <p:sldId id="273" r:id="rId13"/>
    <p:sldId id="270" r:id="rId14"/>
    <p:sldId id="271" r:id="rId15"/>
    <p:sldId id="272" r:id="rId16"/>
    <p:sldId id="275" r:id="rId17"/>
    <p:sldId id="276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89886858075987"/>
          <c:y val="0.1045423631135366"/>
          <c:w val="0.87041903934016829"/>
          <c:h val="0.67483277780461493"/>
        </c:manualLayout>
      </c:layout>
      <c:lineChart>
        <c:grouping val="standard"/>
        <c:varyColors val="0"/>
        <c:ser>
          <c:idx val="0"/>
          <c:order val="0"/>
          <c:tx>
            <c:strRef>
              <c:f>Sheet2!$D$4</c:f>
              <c:strCache>
                <c:ptCount val="1"/>
                <c:pt idx="0">
                  <c:v>Percentage of students Matched in Neurology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Sheet2!$A$5:$A$21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cat>
          <c:val>
            <c:numRef>
              <c:f>Sheet2!$D$5:$D$21</c:f>
              <c:numCache>
                <c:formatCode>0.00%</c:formatCode>
                <c:ptCount val="17"/>
                <c:pt idx="0">
                  <c:v>1.2121212121212121E-2</c:v>
                </c:pt>
                <c:pt idx="1">
                  <c:v>6.0606060606060606E-3</c:v>
                </c:pt>
                <c:pt idx="2">
                  <c:v>1.8181818181818181E-2</c:v>
                </c:pt>
                <c:pt idx="3">
                  <c:v>2.4242424242424242E-2</c:v>
                </c:pt>
                <c:pt idx="4">
                  <c:v>1.2121212121212121E-2</c:v>
                </c:pt>
                <c:pt idx="5">
                  <c:v>6.0606060606060606E-3</c:v>
                </c:pt>
                <c:pt idx="6">
                  <c:v>1.2121212121212121E-2</c:v>
                </c:pt>
                <c:pt idx="7">
                  <c:v>4.8484848484848485E-2</c:v>
                </c:pt>
                <c:pt idx="8">
                  <c:v>4.8484848484848485E-2</c:v>
                </c:pt>
                <c:pt idx="9">
                  <c:v>4.8484848484848485E-2</c:v>
                </c:pt>
                <c:pt idx="10">
                  <c:v>3.6363636363636362E-2</c:v>
                </c:pt>
                <c:pt idx="11">
                  <c:v>4.8484848484848485E-2</c:v>
                </c:pt>
                <c:pt idx="12">
                  <c:v>5.45E-2</c:v>
                </c:pt>
                <c:pt idx="13">
                  <c:v>5.4545454545454543E-2</c:v>
                </c:pt>
                <c:pt idx="14">
                  <c:v>4.4900000000000002E-2</c:v>
                </c:pt>
                <c:pt idx="15">
                  <c:v>2.4242424242424242E-2</c:v>
                </c:pt>
                <c:pt idx="16">
                  <c:v>2.9899999999999999E-2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C5-4908-9E5D-14E35542D966}"/>
            </c:ext>
          </c:extLst>
        </c:ser>
        <c:ser>
          <c:idx val="1"/>
          <c:order val="1"/>
          <c:tx>
            <c:strRef>
              <c:f>Sheet2!$E$4</c:f>
              <c:strCache>
                <c:ptCount val="1"/>
                <c:pt idx="0">
                  <c:v>National - Neurology Intended area of practice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Sheet2!$A$5:$A$21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cat>
          <c:val>
            <c:numRef>
              <c:f>Sheet2!$E$5:$E$21</c:f>
              <c:numCache>
                <c:formatCode>General</c:formatCode>
                <c:ptCount val="17"/>
                <c:pt idx="11" formatCode="0.0%">
                  <c:v>2.5999999999999999E-2</c:v>
                </c:pt>
                <c:pt idx="12" formatCode="0.0%">
                  <c:v>3.1E-2</c:v>
                </c:pt>
                <c:pt idx="13" formatCode="0.0%">
                  <c:v>2.9000000000000001E-2</c:v>
                </c:pt>
                <c:pt idx="14" formatCode="0.0%">
                  <c:v>3.1E-2</c:v>
                </c:pt>
                <c:pt idx="15" formatCode="0.0%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C5-4908-9E5D-14E35542D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985456"/>
        <c:axId val="1"/>
      </c:lineChart>
      <c:catAx>
        <c:axId val="82985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Year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854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0.42518</cdr:x>
      <cdr:y>0.30092</cdr:y>
    </cdr:from>
    <cdr:to>
      <cdr:x>0.43683</cdr:x>
      <cdr:y>0.58193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5808419A-F87A-4737-8ADF-1F4F10D29AAA}"/>
            </a:ext>
          </a:extLst>
        </cdr:cNvPr>
        <cdr:cNvSpPr/>
      </cdr:nvSpPr>
      <cdr:spPr>
        <a:xfrm xmlns:a="http://schemas.openxmlformats.org/drawingml/2006/main">
          <a:off x="4811689" y="1666713"/>
          <a:ext cx="131773" cy="1556464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5">
            <a:shade val="50000"/>
          </a:schemeClr>
        </a:lnRef>
        <a:fillRef xmlns:a="http://schemas.openxmlformats.org/drawingml/2006/main" idx="1">
          <a:schemeClr val="accent5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FE67D-7A03-44B5-B047-7078B548CFB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CC239-FA3D-4DDD-A527-580A87083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3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EE94-381C-6248-A223-EFCEB41C6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FFCB0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B01C2-69A0-944C-9CD3-CBD7CCB78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09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E5A8-75BA-CA4D-90E6-DDB32917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42C48-6BAF-264F-9EE0-267AE91B7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75CEC-2EF9-4E46-8E91-6913B2CDB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F63E-0509-7846-8350-4C8F122F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41E06-0A1E-7C43-8FB9-440C0750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A68C2-D82C-9949-8F1B-F1C018B5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4272-DDCD-7E47-828A-0E357C58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102EE-BF95-F540-BC8D-14D302AD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596E6-6208-514D-80C3-FB5DD567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0B6D-5107-4A48-8B41-60FECEB0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674DB-9BB9-8943-9B3C-0763D679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9ED5C0-C0E5-3840-9D29-B4AE0F24F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9BECF-1F3B-2749-BF07-4AA851697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8F142-79D5-4B4E-9261-4F79680F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56CA9-22A2-404F-9BC6-41A6C9D8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28A0D-A6F1-434B-9523-473BA49B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9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5271C-D62F-FB40-AD7B-989F7648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3D289-84F5-104B-AAD7-BFBC9A0F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B158A-6F30-5645-82C5-4105A8DD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70FB41-B185-8A4F-8AA1-0D9FEB34D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1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0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7D28-B624-9041-BBBE-D2ADFEDB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DA0B-5198-F744-AF70-0172BF5CC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1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1FAA-2B4E-D249-9D85-57C6A059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A9805-8AE7-EB44-813C-93C11C3A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AD56E-E6E5-584A-869D-71A8221F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7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60F7-126E-4F4C-9B11-C1E3646C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52476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0263F-04D9-6745-8B03-010D7160E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322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F7A4A-7B20-6D4C-8CFD-F43D8D37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F5E7D-B2F6-204D-97F9-D05DDC448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9A96-A54F-FD4D-91D9-E13F2729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1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601C-AC44-1443-AC2A-5F73818A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346B5-1CB8-F346-8E05-65AD300DF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E29BD-2A5F-8F48-9123-5BE3C521B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6C14F-A391-A64A-8A91-87C03647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50CE-4C2B-8F47-91FB-3CDB7B99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D688B-D951-4549-A757-C74BCF3B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8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2BE3C-4339-ED4A-8321-2DAA0AC8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6AA71-A57B-F44F-9AE3-D8600E527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49D6-304C-3540-BDAE-51ABAB6E9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EC895-E29F-374A-971B-A9A3424B6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3C2F5B-1643-364B-98CA-B9D348729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08244-E7DB-D846-A649-63C2CB55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7A6242-E291-8345-ABE9-15D19B25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0CA1AE-2227-7440-81BA-3A00633D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7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ED07-F194-1045-ABF0-D8071314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6872E-CB17-544C-AE17-F0CA1069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8EBE9-8F27-0848-916E-A92AC635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F74BC-8500-A94D-A11E-0B042C34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7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5BEAF-466A-D041-A753-4BDCF8E1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2A479-1CA4-6C4A-9F7C-DBD27624C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A3D5B-DC02-2647-915D-82CA2AC9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14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C4B5-B0F8-6F4E-BCC9-821B63F7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24C5F-4519-4F4C-998C-4446C239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B9B7D-7592-4F46-B626-F87AD0DA2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D0A8D-0931-554A-97DB-9729FBF0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E8FDB-4A67-504F-A726-41480667E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22C6-ECFF-E640-81DA-906B3154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1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806FFA-0CFD-F646-B323-0B62858E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C3A5-AA84-D147-9541-87C9DBA60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24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A7AB5-CA07-564E-81D5-456BAA755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341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82A09-95D2-2240-80C2-29088F96D921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3FFB2-DB33-4944-8CB9-06D897365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3419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42042-7FE4-6540-802E-C01D1DBEC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341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EA3BA-9030-1A47-8BD4-CB9A31420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3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7903-695A-9844-9F5F-0B5B57AC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5345"/>
            <a:ext cx="9144000" cy="1034618"/>
          </a:xfrm>
        </p:spPr>
        <p:txBody>
          <a:bodyPr>
            <a:normAutofit fontScale="90000"/>
          </a:bodyPr>
          <a:lstStyle/>
          <a:p>
            <a:r>
              <a:rPr lang="en-US" dirty="0"/>
              <a:t>Session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3CCB7-9FAC-5F4D-9A71-1EBF833F43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b="1" dirty="0"/>
              <a:t>Imran I Ali MD</a:t>
            </a:r>
          </a:p>
          <a:p>
            <a:r>
              <a:rPr lang="en-US" sz="3200" b="1" dirty="0"/>
              <a:t>Professor and Clair Martig Endowed Chair of Neurology</a:t>
            </a:r>
          </a:p>
          <a:p>
            <a:r>
              <a:rPr lang="en-US" sz="3200" b="1" dirty="0"/>
              <a:t>UT COM LS</a:t>
            </a:r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5D7A41-17AD-4621-8270-C18CA25BB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87" y="97126"/>
            <a:ext cx="1341013" cy="12144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84857A-6EA2-459C-BE9C-CA007BFE6E0E}"/>
              </a:ext>
            </a:extLst>
          </p:cNvPr>
          <p:cNvSpPr txBox="1">
            <a:spLocks/>
          </p:cNvSpPr>
          <p:nvPr/>
        </p:nvSpPr>
        <p:spPr>
          <a:xfrm>
            <a:off x="1648287" y="915111"/>
            <a:ext cx="9144000" cy="10346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FFCB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AUPN Fall Chairs Session</a:t>
            </a:r>
          </a:p>
        </p:txBody>
      </p:sp>
    </p:spTree>
    <p:extLst>
      <p:ext uri="{BB962C8B-B14F-4D97-AF65-F5344CB8AC3E}">
        <p14:creationId xmlns:p14="http://schemas.microsoft.com/office/powerpoint/2010/main" val="2517476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A9FB-9638-45D1-8D41-FF3DCC414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Neurophobia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AC3C1-8B08-4B28-9461-A87E3AC17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described by R. Jozefowicz </a:t>
            </a:r>
          </a:p>
          <a:p>
            <a:pPr lvl="3"/>
            <a:r>
              <a:rPr lang="en-US" i="1" dirty="0"/>
              <a:t>Arch Neurol 51;328-9:1994</a:t>
            </a:r>
          </a:p>
          <a:p>
            <a:pPr lvl="1"/>
            <a:r>
              <a:rPr lang="en-US" sz="2800" dirty="0"/>
              <a:t>Related to perceived difficulty</a:t>
            </a:r>
          </a:p>
          <a:p>
            <a:pPr lvl="1"/>
            <a:r>
              <a:rPr lang="en-US" sz="2800" dirty="0"/>
              <a:t>Lack of knowledge of specialty (lowest ratings)</a:t>
            </a:r>
          </a:p>
          <a:p>
            <a:pPr lvl="1"/>
            <a:r>
              <a:rPr lang="en-US" sz="2800" dirty="0"/>
              <a:t>Lack of basic/clinical science integration</a:t>
            </a:r>
          </a:p>
          <a:p>
            <a:pPr lvl="1"/>
            <a:r>
              <a:rPr lang="en-US" sz="2800" dirty="0"/>
              <a:t>Quality of teaching</a:t>
            </a:r>
          </a:p>
        </p:txBody>
      </p:sp>
    </p:spTree>
    <p:extLst>
      <p:ext uri="{BB962C8B-B14F-4D97-AF65-F5344CB8AC3E}">
        <p14:creationId xmlns:p14="http://schemas.microsoft.com/office/powerpoint/2010/main" val="2510938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B20E3-112D-4415-B6C0-D19DB858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40" y="0"/>
            <a:ext cx="7623672" cy="5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20776-C8F1-4CB5-9906-4CEA5EFE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973" y="5985327"/>
            <a:ext cx="4183277" cy="8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70DC44-D658-4861-A7E7-61296B7B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18" y="104102"/>
            <a:ext cx="9018494" cy="27052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012F0-4C65-4533-97ED-A0B8302C5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Themes </a:t>
            </a:r>
          </a:p>
          <a:p>
            <a:pPr lvl="1"/>
            <a:r>
              <a:rPr lang="en-US" sz="2800" dirty="0">
                <a:solidFill>
                  <a:srgbClr val="00B050"/>
                </a:solidFill>
              </a:rPr>
              <a:t>Early and broad clinical exposures</a:t>
            </a:r>
          </a:p>
          <a:p>
            <a:pPr lvl="1"/>
            <a:r>
              <a:rPr lang="en-US" sz="2800" dirty="0">
                <a:solidFill>
                  <a:srgbClr val="00B050"/>
                </a:solidFill>
              </a:rPr>
              <a:t>Preclerkship experiences and neuroscience curriculum</a:t>
            </a:r>
          </a:p>
          <a:p>
            <a:pPr lvl="1"/>
            <a:r>
              <a:rPr lang="en-US" sz="2800" dirty="0">
                <a:solidFill>
                  <a:srgbClr val="00B050"/>
                </a:solidFill>
              </a:rPr>
              <a:t>Interactions with neurologists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Stereotypical neurologists, patients and perception of treatment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00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1B5B5-6309-466F-8AE1-1C4890AA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8192D-9B2C-4E55-952F-59B17E55D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Neurophobia</a:t>
            </a:r>
          </a:p>
          <a:p>
            <a:pPr lvl="1"/>
            <a:r>
              <a:rPr lang="en-US" dirty="0"/>
              <a:t>Integrate basic and clinic neurology</a:t>
            </a:r>
          </a:p>
          <a:p>
            <a:pPr lvl="1"/>
            <a:r>
              <a:rPr lang="en-US" dirty="0"/>
              <a:t>Curricular leadership</a:t>
            </a:r>
          </a:p>
          <a:p>
            <a:pPr lvl="1"/>
            <a:r>
              <a:rPr lang="en-US" dirty="0"/>
              <a:t>Introduce clinical neurology </a:t>
            </a:r>
            <a:r>
              <a:rPr lang="en-US" i="1" dirty="0"/>
              <a:t>early</a:t>
            </a:r>
          </a:p>
          <a:p>
            <a:pPr lvl="1"/>
            <a:r>
              <a:rPr lang="en-US" dirty="0"/>
              <a:t>Focus on common neurological disorders</a:t>
            </a:r>
          </a:p>
          <a:p>
            <a:r>
              <a:rPr lang="en-US" dirty="0"/>
              <a:t>Student engagement</a:t>
            </a:r>
          </a:p>
          <a:p>
            <a:r>
              <a:rPr lang="en-US" dirty="0"/>
              <a:t>Mentorship</a:t>
            </a:r>
          </a:p>
          <a:p>
            <a:r>
              <a:rPr lang="en-US" dirty="0"/>
              <a:t>Quality of teaching </a:t>
            </a:r>
          </a:p>
        </p:txBody>
      </p:sp>
    </p:spTree>
    <p:extLst>
      <p:ext uri="{BB962C8B-B14F-4D97-AF65-F5344CB8AC3E}">
        <p14:creationId xmlns:p14="http://schemas.microsoft.com/office/powerpoint/2010/main" val="118867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F93EA4-AEAA-4575-8776-1DA81A170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55" y="9681"/>
            <a:ext cx="9417113" cy="249827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F11FB3-B953-4740-8245-F929333B3D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3412" y="2501638"/>
            <a:ext cx="5616388" cy="325098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79A294-1B35-4B45-8605-E713A760D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2" y="2507956"/>
            <a:ext cx="5616386" cy="32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F978B-65B1-444E-90BE-F2F46871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Predictors of a career in Neurology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4E694-643A-4345-B666-7DBD27B6A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6591"/>
            <a:ext cx="10515600" cy="3881438"/>
          </a:xfrm>
        </p:spPr>
        <p:txBody>
          <a:bodyPr/>
          <a:lstStyle/>
          <a:p>
            <a:r>
              <a:rPr lang="en-US" dirty="0"/>
              <a:t>Excellent rating of Neuroscience course </a:t>
            </a:r>
          </a:p>
          <a:p>
            <a:r>
              <a:rPr lang="en-US" dirty="0"/>
              <a:t>Rating of Neurology clerkship (Odds ratio 2.31, 95% CI, 1.98-2.69)</a:t>
            </a:r>
          </a:p>
          <a:p>
            <a:r>
              <a:rPr lang="en-US" dirty="0"/>
              <a:t>Quality of faculty and resident teaching </a:t>
            </a:r>
          </a:p>
          <a:p>
            <a:r>
              <a:rPr lang="en-US" dirty="0"/>
              <a:t>MD/PhD program</a:t>
            </a:r>
          </a:p>
          <a:p>
            <a:r>
              <a:rPr lang="en-US" dirty="0"/>
              <a:t>Interest at matriculation</a:t>
            </a:r>
          </a:p>
        </p:txBody>
      </p:sp>
    </p:spTree>
    <p:extLst>
      <p:ext uri="{BB962C8B-B14F-4D97-AF65-F5344CB8AC3E}">
        <p14:creationId xmlns:p14="http://schemas.microsoft.com/office/powerpoint/2010/main" val="2031117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5A00849-E107-4F98-B05C-32D966763C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530439"/>
              </p:ext>
            </p:extLst>
          </p:nvPr>
        </p:nvGraphicFramePr>
        <p:xfrm>
          <a:off x="213071" y="162088"/>
          <a:ext cx="11316760" cy="5538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Arrow: Down 2">
            <a:extLst>
              <a:ext uri="{FF2B5EF4-FFF2-40B4-BE49-F238E27FC236}">
                <a16:creationId xmlns:a16="http://schemas.microsoft.com/office/drawing/2014/main" id="{1EF7850B-818E-4961-B92A-086F80CF9F8A}"/>
              </a:ext>
            </a:extLst>
          </p:cNvPr>
          <p:cNvSpPr/>
          <p:nvPr/>
        </p:nvSpPr>
        <p:spPr>
          <a:xfrm>
            <a:off x="10431262" y="531419"/>
            <a:ext cx="150921" cy="162002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F3427-747D-4A1C-A700-64C0DBB98769}"/>
              </a:ext>
            </a:extLst>
          </p:cNvPr>
          <p:cNvSpPr txBox="1"/>
          <p:nvPr/>
        </p:nvSpPr>
        <p:spPr>
          <a:xfrm>
            <a:off x="3480047" y="5687680"/>
            <a:ext cx="5433134" cy="369332"/>
          </a:xfrm>
          <a:prstGeom prst="rect">
            <a:avLst/>
          </a:prstGeom>
          <a:gradFill>
            <a:gsLst>
              <a:gs pos="0">
                <a:srgbClr val="92D050"/>
              </a:gs>
              <a:gs pos="9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UT Department of Neurology Clerkship Data 2004-2020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4E0CA-65AE-47BD-BD51-036135F84B4E}"/>
              </a:ext>
            </a:extLst>
          </p:cNvPr>
          <p:cNvSpPr txBox="1"/>
          <p:nvPr/>
        </p:nvSpPr>
        <p:spPr>
          <a:xfrm>
            <a:off x="4296793" y="1228165"/>
            <a:ext cx="1242874" cy="369332"/>
          </a:xfrm>
          <a:prstGeom prst="rect">
            <a:avLst/>
          </a:prstGeom>
          <a:gradFill>
            <a:gsLst>
              <a:gs pos="0">
                <a:srgbClr val="92D050"/>
              </a:gs>
              <a:gs pos="9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Year 4     3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A4A8E5-C0ED-4C88-A5B3-C16BC12EA05A}"/>
              </a:ext>
            </a:extLst>
          </p:cNvPr>
          <p:cNvSpPr/>
          <p:nvPr/>
        </p:nvSpPr>
        <p:spPr>
          <a:xfrm>
            <a:off x="5015884" y="1361088"/>
            <a:ext cx="168676" cy="103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F4578-670E-43BB-B1DA-6C6334D535B8}"/>
              </a:ext>
            </a:extLst>
          </p:cNvPr>
          <p:cNvSpPr txBox="1"/>
          <p:nvPr/>
        </p:nvSpPr>
        <p:spPr>
          <a:xfrm>
            <a:off x="8611341" y="88777"/>
            <a:ext cx="3249226" cy="369332"/>
          </a:xfrm>
          <a:prstGeom prst="rect">
            <a:avLst/>
          </a:prstGeom>
          <a:gradFill>
            <a:gsLst>
              <a:gs pos="0">
                <a:srgbClr val="92D050"/>
              </a:gs>
              <a:gs pos="9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Change in  primary teaching site</a:t>
            </a:r>
          </a:p>
        </p:txBody>
      </p:sp>
    </p:spTree>
    <p:extLst>
      <p:ext uri="{BB962C8B-B14F-4D97-AF65-F5344CB8AC3E}">
        <p14:creationId xmlns:p14="http://schemas.microsoft.com/office/powerpoint/2010/main" val="524481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92F31-C2B9-4FC7-B1AB-2A7F2BAE0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87" y="542595"/>
            <a:ext cx="8845801" cy="2312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EB16C3-5801-4CDD-B868-5B42ED520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678" y="2633652"/>
            <a:ext cx="5806298" cy="305326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821E8C4-6E39-450C-8BFE-E4CC17B48D18}"/>
              </a:ext>
            </a:extLst>
          </p:cNvPr>
          <p:cNvSpPr/>
          <p:nvPr/>
        </p:nvSpPr>
        <p:spPr>
          <a:xfrm>
            <a:off x="7136776" y="3296291"/>
            <a:ext cx="1416423" cy="27342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27B053-980E-48AF-B9E9-580FA1452996}"/>
              </a:ext>
            </a:extLst>
          </p:cNvPr>
          <p:cNvSpPr/>
          <p:nvPr/>
        </p:nvSpPr>
        <p:spPr>
          <a:xfrm>
            <a:off x="5495278" y="3569715"/>
            <a:ext cx="1216240" cy="3098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57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01DD-64F9-44E5-85C6-12662B25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Magnitude of the problem-</a:t>
            </a:r>
            <a:br>
              <a:rPr lang="en-US" dirty="0"/>
            </a:br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5D3D1-CBE4-4F1F-9767-AA9E2259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need for more neurologists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Number of US seniors matching has remained unchanged at 2.8-3.0%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Best practices need to be widely adapted to address gaps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7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2A94E2-AFAA-4347-B02F-C2C056F87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Director, American Board of Psychiatry and Neurology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58EB82-1CBE-4E9C-A39B-F94F6072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9" y="5934507"/>
            <a:ext cx="1067367" cy="9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1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4D6FC2-E952-4EBF-AA5B-01FA14C2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9" y="5934507"/>
            <a:ext cx="1067367" cy="9666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6F04FC-DC5B-4A83-A2EF-9B7ECE06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8E1C8B-E4E3-4A2B-9C57-A773BB29A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the scope of the problem related to future neurology workforce and its relationship to training of students and residents.</a:t>
            </a:r>
          </a:p>
          <a:p>
            <a:r>
              <a:rPr lang="en-US" dirty="0"/>
              <a:t>Review literature as it pertains to Neurophobia.</a:t>
            </a:r>
          </a:p>
          <a:p>
            <a:r>
              <a:rPr lang="en-US" dirty="0"/>
              <a:t>Review the literature related to best practices in medical school training and its impact on career choices (neurology).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3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184AD-9042-42FD-8A44-257F1EBF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44" y="152400"/>
            <a:ext cx="7237323" cy="568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BF3BD-6C1A-4741-8872-35F644050ACF}"/>
              </a:ext>
            </a:extLst>
          </p:cNvPr>
          <p:cNvSpPr txBox="1"/>
          <p:nvPr/>
        </p:nvSpPr>
        <p:spPr>
          <a:xfrm>
            <a:off x="874078" y="54814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Neurology 2013;81:470–478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2F3B50-B786-494E-B2BB-CFA5F870B89A}"/>
              </a:ext>
            </a:extLst>
          </p:cNvPr>
          <p:cNvSpPr txBox="1"/>
          <p:nvPr/>
        </p:nvSpPr>
        <p:spPr>
          <a:xfrm>
            <a:off x="153909" y="1695322"/>
            <a:ext cx="4979406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Neurology Work Force Projection</a:t>
            </a:r>
          </a:p>
        </p:txBody>
      </p:sp>
    </p:spTree>
    <p:extLst>
      <p:ext uri="{BB962C8B-B14F-4D97-AF65-F5344CB8AC3E}">
        <p14:creationId xmlns:p14="http://schemas.microsoft.com/office/powerpoint/2010/main" val="217556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8AD30-5F6E-47C3-84C7-427A47F50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3" y="291774"/>
            <a:ext cx="10576193" cy="52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7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BBCD604-82FD-45BC-AB14-B511D5652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49726"/>
              </p:ext>
            </p:extLst>
          </p:nvPr>
        </p:nvGraphicFramePr>
        <p:xfrm>
          <a:off x="120833" y="2690488"/>
          <a:ext cx="12071167" cy="1869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1111">
                  <a:extLst>
                    <a:ext uri="{9D8B030D-6E8A-4147-A177-3AD203B41FA5}">
                      <a16:colId xmlns:a16="http://schemas.microsoft.com/office/drawing/2014/main" val="2281851560"/>
                    </a:ext>
                  </a:extLst>
                </a:gridCol>
                <a:gridCol w="2008012">
                  <a:extLst>
                    <a:ext uri="{9D8B030D-6E8A-4147-A177-3AD203B41FA5}">
                      <a16:colId xmlns:a16="http://schemas.microsoft.com/office/drawing/2014/main" val="1056756648"/>
                    </a:ext>
                  </a:extLst>
                </a:gridCol>
                <a:gridCol w="2367779">
                  <a:extLst>
                    <a:ext uri="{9D8B030D-6E8A-4147-A177-3AD203B41FA5}">
                      <a16:colId xmlns:a16="http://schemas.microsoft.com/office/drawing/2014/main" val="3447970107"/>
                    </a:ext>
                  </a:extLst>
                </a:gridCol>
                <a:gridCol w="2123052">
                  <a:extLst>
                    <a:ext uri="{9D8B030D-6E8A-4147-A177-3AD203B41FA5}">
                      <a16:colId xmlns:a16="http://schemas.microsoft.com/office/drawing/2014/main" val="732480825"/>
                    </a:ext>
                  </a:extLst>
                </a:gridCol>
                <a:gridCol w="2576013">
                  <a:extLst>
                    <a:ext uri="{9D8B030D-6E8A-4147-A177-3AD203B41FA5}">
                      <a16:colId xmlns:a16="http://schemas.microsoft.com/office/drawing/2014/main" val="1255991915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094422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Preferred Specialty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Positions Offered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Number of All Applicants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All Applicants Per Position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US MD Seniors</a:t>
                      </a:r>
                    </a:p>
                    <a:p>
                      <a:r>
                        <a:rPr lang="en-US" dirty="0"/>
                        <a:t>_____________</a:t>
                      </a:r>
                    </a:p>
                    <a:p>
                      <a:r>
                        <a:rPr lang="en-US" sz="1400" dirty="0"/>
                        <a:t>Matched   Not Matched 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 MD per 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78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458         13                 471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967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Neurosurgery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203         67                 270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758137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AC000ABF-45E7-4793-ABB2-9402B705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NRMP Match Data 2020</a:t>
            </a:r>
          </a:p>
        </p:txBody>
      </p:sp>
    </p:spTree>
    <p:extLst>
      <p:ext uri="{BB962C8B-B14F-4D97-AF65-F5344CB8AC3E}">
        <p14:creationId xmlns:p14="http://schemas.microsoft.com/office/powerpoint/2010/main" val="274601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DFF4E-688E-440B-BF87-9B409CF0B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83" y="179294"/>
            <a:ext cx="7941433" cy="55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3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D4CE4-4C31-496D-8EB5-A2939E947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234" y="215152"/>
            <a:ext cx="7311011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9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A336D-FB27-4208-9DBB-0266267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68"/>
            <a:ext cx="12192000" cy="48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5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HT 20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B08"/>
      </a:accent1>
      <a:accent2>
        <a:srgbClr val="242E5A"/>
      </a:accent2>
      <a:accent3>
        <a:srgbClr val="ED3052"/>
      </a:accent3>
      <a:accent4>
        <a:srgbClr val="4FBD86"/>
      </a:accent4>
      <a:accent5>
        <a:srgbClr val="D02427"/>
      </a:accent5>
      <a:accent6>
        <a:srgbClr val="00AEEF"/>
      </a:accent6>
      <a:hlink>
        <a:srgbClr val="00AE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308</Words>
  <Application>Microsoft Office PowerPoint</Application>
  <PresentationFormat>Widescreen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Session  </vt:lpstr>
      <vt:lpstr>PowerPoint Presentation</vt:lpstr>
      <vt:lpstr>Objectives</vt:lpstr>
      <vt:lpstr>PowerPoint Presentation</vt:lpstr>
      <vt:lpstr>PowerPoint Presentation</vt:lpstr>
      <vt:lpstr>NRMP Match Data 2020</vt:lpstr>
      <vt:lpstr>PowerPoint Presentation</vt:lpstr>
      <vt:lpstr>PowerPoint Presentation</vt:lpstr>
      <vt:lpstr>PowerPoint Presentation</vt:lpstr>
      <vt:lpstr>Neurophobia</vt:lpstr>
      <vt:lpstr>PowerPoint Presentation</vt:lpstr>
      <vt:lpstr>PowerPoint Presentation</vt:lpstr>
      <vt:lpstr>Addressing the problem</vt:lpstr>
      <vt:lpstr>PowerPoint Presentation</vt:lpstr>
      <vt:lpstr>Predictors of a career in Neurology</vt:lpstr>
      <vt:lpstr>PowerPoint Presentation</vt:lpstr>
      <vt:lpstr>PowerPoint Presentation</vt:lpstr>
      <vt:lpstr>Magnitude of the problem-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Gianna DeWitt</dc:creator>
  <cp:lastModifiedBy>Ali, Imran</cp:lastModifiedBy>
  <cp:revision>27</cp:revision>
  <dcterms:created xsi:type="dcterms:W3CDTF">2020-08-03T19:37:56Z</dcterms:created>
  <dcterms:modified xsi:type="dcterms:W3CDTF">2020-09-15T13:28:25Z</dcterms:modified>
</cp:coreProperties>
</file>