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9" r:id="rId2"/>
    <p:sldId id="257" r:id="rId3"/>
    <p:sldId id="260" r:id="rId4"/>
    <p:sldId id="261" r:id="rId5"/>
    <p:sldId id="462" r:id="rId6"/>
    <p:sldId id="463" r:id="rId7"/>
    <p:sldId id="450" r:id="rId8"/>
    <p:sldId id="451" r:id="rId9"/>
    <p:sldId id="464" r:id="rId10"/>
    <p:sldId id="454" r:id="rId11"/>
    <p:sldId id="460" r:id="rId12"/>
    <p:sldId id="461" r:id="rId13"/>
    <p:sldId id="408" r:id="rId14"/>
    <p:sldId id="456" r:id="rId15"/>
    <p:sldId id="457" r:id="rId16"/>
    <p:sldId id="458" r:id="rId17"/>
    <p:sldId id="407" r:id="rId18"/>
    <p:sldId id="414" r:id="rId19"/>
    <p:sldId id="415" r:id="rId20"/>
    <p:sldId id="459" r:id="rId21"/>
    <p:sldId id="417" r:id="rId22"/>
    <p:sldId id="465" r:id="rId23"/>
    <p:sldId id="467" r:id="rId24"/>
    <p:sldId id="272" r:id="rId25"/>
    <p:sldId id="466" r:id="rId26"/>
    <p:sldId id="468"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B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p:restoredLeft sz="6817" autoAdjust="0"/>
    <p:restoredTop sz="86434" autoAdjust="0"/>
  </p:normalViewPr>
  <p:slideViewPr>
    <p:cSldViewPr snapToGrid="0" snapToObjects="1">
      <p:cViewPr varScale="1">
        <p:scale>
          <a:sx n="84" d="100"/>
          <a:sy n="84" d="100"/>
        </p:scale>
        <p:origin x="660"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AB0BD94-340B-4757-936A-E5712DD6A691}" type="datetimeFigureOut">
              <a:rPr lang="en-US" smtClean="0"/>
              <a:t>9/20/2020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FB3BE87-B1FF-4A03-92A8-C9691CDE9637}" type="slidenum">
              <a:rPr lang="en-US" smtClean="0"/>
              <a:t>‹#›</a:t>
            </a:fld>
            <a:endParaRPr lang="en-US"/>
          </a:p>
        </p:txBody>
      </p:sp>
    </p:spTree>
    <p:extLst>
      <p:ext uri="{BB962C8B-B14F-4D97-AF65-F5344CB8AC3E}">
        <p14:creationId xmlns:p14="http://schemas.microsoft.com/office/powerpoint/2010/main" val="3645428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B67F1F4-9C78-40E4-99E1-8836875186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095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7F1F4-9C78-40E4-99E1-8836875186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413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67F1F4-9C78-40E4-99E1-88368751869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067595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B67F1F4-9C78-40E4-99E1-8836875186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515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67F1F4-9C78-40E4-99E1-88368751869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067595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7F1F4-9C78-40E4-99E1-8836875186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41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B67F1F4-9C78-40E4-99E1-8836875186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978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B67F1F4-9C78-40E4-99E1-8836875186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092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67F1F4-9C78-40E4-99E1-88368751869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067595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67F1F4-9C78-40E4-99E1-88368751869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067595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67F1F4-9C78-40E4-99E1-88368751869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067595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EE94-381C-6248-A223-EFCEB41C6757}"/>
              </a:ext>
            </a:extLst>
          </p:cNvPr>
          <p:cNvSpPr>
            <a:spLocks noGrp="1"/>
          </p:cNvSpPr>
          <p:nvPr>
            <p:ph type="ctrTitle"/>
          </p:nvPr>
        </p:nvSpPr>
        <p:spPr>
          <a:xfrm>
            <a:off x="1524000" y="1122363"/>
            <a:ext cx="9144000" cy="2387600"/>
          </a:xfrm>
        </p:spPr>
        <p:txBody>
          <a:bodyPr anchor="b"/>
          <a:lstStyle>
            <a:lvl1pPr algn="ctr">
              <a:defRPr sz="6000" b="1" i="0">
                <a:solidFill>
                  <a:srgbClr val="FFCB08"/>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01B01C2-69A0-944C-9CD3-CBD7CCB789C7}"/>
              </a:ext>
            </a:extLst>
          </p:cNvPr>
          <p:cNvSpPr>
            <a:spLocks noGrp="1"/>
          </p:cNvSpPr>
          <p:nvPr>
            <p:ph type="subTitle" idx="1"/>
          </p:nvPr>
        </p:nvSpPr>
        <p:spPr>
          <a:xfrm>
            <a:off x="1524000" y="3602038"/>
            <a:ext cx="9144000" cy="1655762"/>
          </a:xfrm>
        </p:spPr>
        <p:txBody>
          <a:bodyPr/>
          <a:lstStyle>
            <a:lvl1pPr marL="0" indent="0" algn="ctr">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0909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5E5A8-75BA-CA4D-90E6-DDB32917AD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942C48-6BAF-264F-9EE0-267AE91B73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375CEC-2EF9-4E46-8E91-6913B2CDBA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E7F63E-0509-7846-8350-4C8F122F1EF3}"/>
              </a:ext>
            </a:extLst>
          </p:cNvPr>
          <p:cNvSpPr>
            <a:spLocks noGrp="1"/>
          </p:cNvSpPr>
          <p:nvPr>
            <p:ph type="dt" sz="half" idx="10"/>
          </p:nvPr>
        </p:nvSpPr>
        <p:spPr/>
        <p:txBody>
          <a:bodyPr/>
          <a:lstStyle/>
          <a:p>
            <a:fld id="{41D82A09-95D2-2240-80C2-29088F96D921}" type="datetimeFigureOut">
              <a:rPr lang="en-US" smtClean="0"/>
              <a:t>9/20/2020</a:t>
            </a:fld>
            <a:endParaRPr lang="en-US"/>
          </a:p>
        </p:txBody>
      </p:sp>
      <p:sp>
        <p:nvSpPr>
          <p:cNvPr id="6" name="Footer Placeholder 5">
            <a:extLst>
              <a:ext uri="{FF2B5EF4-FFF2-40B4-BE49-F238E27FC236}">
                <a16:creationId xmlns:a16="http://schemas.microsoft.com/office/drawing/2014/main" id="{42A41E06-0A1E-7C43-8FB9-440C075063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4A68C2-D82C-9949-8F1B-F1C018B54359}"/>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251305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4272-DDCD-7E47-828A-0E357C58C2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102EE-BF95-F540-BC8D-14D302ADD9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596E6-6208-514D-80C3-FB5DD567BDAF}"/>
              </a:ext>
            </a:extLst>
          </p:cNvPr>
          <p:cNvSpPr>
            <a:spLocks noGrp="1"/>
          </p:cNvSpPr>
          <p:nvPr>
            <p:ph type="dt" sz="half" idx="10"/>
          </p:nvPr>
        </p:nvSpPr>
        <p:spPr/>
        <p:txBody>
          <a:bodyPr/>
          <a:lstStyle/>
          <a:p>
            <a:fld id="{41D82A09-95D2-2240-80C2-29088F96D921}" type="datetimeFigureOut">
              <a:rPr lang="en-US" smtClean="0"/>
              <a:t>9/20/2020</a:t>
            </a:fld>
            <a:endParaRPr lang="en-US"/>
          </a:p>
        </p:txBody>
      </p:sp>
      <p:sp>
        <p:nvSpPr>
          <p:cNvPr id="5" name="Footer Placeholder 4">
            <a:extLst>
              <a:ext uri="{FF2B5EF4-FFF2-40B4-BE49-F238E27FC236}">
                <a16:creationId xmlns:a16="http://schemas.microsoft.com/office/drawing/2014/main" id="{0A810B6D-5107-4A48-8B41-60FECEB052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674DB-9BB9-8943-9B3C-0763D6793DBF}"/>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1258567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9ED5C0-C0E5-3840-9D29-B4AE0F24F7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9BECF-1F3B-2749-BF07-4AA851697B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8F142-79D5-4B4E-9261-4F79680FF2AB}"/>
              </a:ext>
            </a:extLst>
          </p:cNvPr>
          <p:cNvSpPr>
            <a:spLocks noGrp="1"/>
          </p:cNvSpPr>
          <p:nvPr>
            <p:ph type="dt" sz="half" idx="10"/>
          </p:nvPr>
        </p:nvSpPr>
        <p:spPr/>
        <p:txBody>
          <a:bodyPr/>
          <a:lstStyle/>
          <a:p>
            <a:fld id="{41D82A09-95D2-2240-80C2-29088F96D921}" type="datetimeFigureOut">
              <a:rPr lang="en-US" smtClean="0"/>
              <a:t>9/20/2020</a:t>
            </a:fld>
            <a:endParaRPr lang="en-US"/>
          </a:p>
        </p:txBody>
      </p:sp>
      <p:sp>
        <p:nvSpPr>
          <p:cNvPr id="5" name="Footer Placeholder 4">
            <a:extLst>
              <a:ext uri="{FF2B5EF4-FFF2-40B4-BE49-F238E27FC236}">
                <a16:creationId xmlns:a16="http://schemas.microsoft.com/office/drawing/2014/main" id="{12256CA9-22A2-404F-9BC6-41A6C9D8B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828A0D-A6F1-434B-9523-473BA49BF390}"/>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2696390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85271C-D62F-FB40-AD7B-989F76485459}"/>
              </a:ext>
            </a:extLst>
          </p:cNvPr>
          <p:cNvSpPr>
            <a:spLocks noGrp="1"/>
          </p:cNvSpPr>
          <p:nvPr>
            <p:ph type="dt" sz="half" idx="10"/>
          </p:nvPr>
        </p:nvSpPr>
        <p:spPr/>
        <p:txBody>
          <a:bodyPr/>
          <a:lstStyle/>
          <a:p>
            <a:fld id="{41D82A09-95D2-2240-80C2-29088F96D921}" type="datetimeFigureOut">
              <a:rPr lang="en-US" smtClean="0"/>
              <a:t>9/20/2020</a:t>
            </a:fld>
            <a:endParaRPr lang="en-US"/>
          </a:p>
        </p:txBody>
      </p:sp>
      <p:sp>
        <p:nvSpPr>
          <p:cNvPr id="4" name="Footer Placeholder 3">
            <a:extLst>
              <a:ext uri="{FF2B5EF4-FFF2-40B4-BE49-F238E27FC236}">
                <a16:creationId xmlns:a16="http://schemas.microsoft.com/office/drawing/2014/main" id="{71B3D289-84F5-104B-AAD7-BFBC9A0F1B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EB158A-6F30-5645-82C5-4105A8DDB71C}"/>
              </a:ext>
            </a:extLst>
          </p:cNvPr>
          <p:cNvSpPr>
            <a:spLocks noGrp="1"/>
          </p:cNvSpPr>
          <p:nvPr>
            <p:ph type="sldNum" sz="quarter" idx="12"/>
          </p:nvPr>
        </p:nvSpPr>
        <p:spPr/>
        <p:txBody>
          <a:bodyPr/>
          <a:lstStyle/>
          <a:p>
            <a:fld id="{559EA3BA-9030-1A47-8BD4-CB9A314201DF}" type="slidenum">
              <a:rPr lang="en-US" smtClean="0"/>
              <a:t>‹#›</a:t>
            </a:fld>
            <a:endParaRPr lang="en-US"/>
          </a:p>
        </p:txBody>
      </p:sp>
      <p:sp>
        <p:nvSpPr>
          <p:cNvPr id="6" name="Content Placeholder 2">
            <a:extLst>
              <a:ext uri="{FF2B5EF4-FFF2-40B4-BE49-F238E27FC236}">
                <a16:creationId xmlns:a16="http://schemas.microsoft.com/office/drawing/2014/main" id="{0C70FB41-B185-8A4F-8AA1-0D9FEB34D933}"/>
              </a:ext>
            </a:extLst>
          </p:cNvPr>
          <p:cNvSpPr>
            <a:spLocks noGrp="1"/>
          </p:cNvSpPr>
          <p:nvPr>
            <p:ph idx="1"/>
          </p:nvPr>
        </p:nvSpPr>
        <p:spPr>
          <a:xfrm>
            <a:off x="838200" y="1825625"/>
            <a:ext cx="10515600" cy="3881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210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67D28-B624-9041-BBBE-D2ADFEDB2174}"/>
              </a:ext>
            </a:extLst>
          </p:cNvPr>
          <p:cNvSpPr>
            <a:spLocks noGrp="1"/>
          </p:cNvSpPr>
          <p:nvPr>
            <p:ph type="title"/>
          </p:nvPr>
        </p:nvSpPr>
        <p:spPr/>
        <p:txBody>
          <a:bodyPr/>
          <a:lstStyle>
            <a:lvl1pPr>
              <a:defRPr b="1">
                <a:solidFill>
                  <a:schemeClr val="accent6"/>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A1DA0B-5198-F744-AF70-0172BF5CC153}"/>
              </a:ext>
            </a:extLst>
          </p:cNvPr>
          <p:cNvSpPr>
            <a:spLocks noGrp="1"/>
          </p:cNvSpPr>
          <p:nvPr>
            <p:ph idx="1"/>
          </p:nvPr>
        </p:nvSpPr>
        <p:spPr>
          <a:xfrm>
            <a:off x="838200" y="1825625"/>
            <a:ext cx="10515600" cy="3881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C1FAA-2B4E-D249-9D85-57C6A059A6A3}"/>
              </a:ext>
            </a:extLst>
          </p:cNvPr>
          <p:cNvSpPr>
            <a:spLocks noGrp="1"/>
          </p:cNvSpPr>
          <p:nvPr>
            <p:ph type="dt" sz="half" idx="10"/>
          </p:nvPr>
        </p:nvSpPr>
        <p:spPr/>
        <p:txBody>
          <a:bodyPr/>
          <a:lstStyle/>
          <a:p>
            <a:fld id="{41D82A09-95D2-2240-80C2-29088F96D921}" type="datetimeFigureOut">
              <a:rPr lang="en-US" smtClean="0"/>
              <a:t>9/20/2020</a:t>
            </a:fld>
            <a:endParaRPr lang="en-US"/>
          </a:p>
        </p:txBody>
      </p:sp>
      <p:sp>
        <p:nvSpPr>
          <p:cNvPr id="5" name="Footer Placeholder 4">
            <a:extLst>
              <a:ext uri="{FF2B5EF4-FFF2-40B4-BE49-F238E27FC236}">
                <a16:creationId xmlns:a16="http://schemas.microsoft.com/office/drawing/2014/main" id="{4FCA9805-8AE7-EB44-813C-93C11C3A9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BAD56E-E6E5-584A-869D-71A8221FF3FD}"/>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3679876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60F7-126E-4F4C-9B11-C1E3646C7322}"/>
              </a:ext>
            </a:extLst>
          </p:cNvPr>
          <p:cNvSpPr>
            <a:spLocks noGrp="1"/>
          </p:cNvSpPr>
          <p:nvPr>
            <p:ph type="title"/>
          </p:nvPr>
        </p:nvSpPr>
        <p:spPr>
          <a:xfrm>
            <a:off x="831850" y="752476"/>
            <a:ext cx="10515600" cy="2852737"/>
          </a:xfrm>
        </p:spPr>
        <p:txBody>
          <a:bodyPr anchor="b"/>
          <a:lstStyle>
            <a:lvl1pPr>
              <a:defRPr sz="6000" b="1">
                <a:solidFill>
                  <a:schemeClr val="accent3"/>
                </a:solidFill>
              </a:defRPr>
            </a:lvl1pPr>
          </a:lstStyle>
          <a:p>
            <a:r>
              <a:rPr lang="en-US"/>
              <a:t>Click to edit Master title style</a:t>
            </a:r>
          </a:p>
        </p:txBody>
      </p:sp>
      <p:sp>
        <p:nvSpPr>
          <p:cNvPr id="3" name="Text Placeholder 2">
            <a:extLst>
              <a:ext uri="{FF2B5EF4-FFF2-40B4-BE49-F238E27FC236}">
                <a16:creationId xmlns:a16="http://schemas.microsoft.com/office/drawing/2014/main" id="{4150263F-04D9-6745-8B03-010D7160EB16}"/>
              </a:ext>
            </a:extLst>
          </p:cNvPr>
          <p:cNvSpPr>
            <a:spLocks noGrp="1"/>
          </p:cNvSpPr>
          <p:nvPr>
            <p:ph type="body" idx="1"/>
          </p:nvPr>
        </p:nvSpPr>
        <p:spPr>
          <a:xfrm>
            <a:off x="831850" y="36322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0F7A4A-7B20-6D4C-8CFD-F43D8D372976}"/>
              </a:ext>
            </a:extLst>
          </p:cNvPr>
          <p:cNvSpPr>
            <a:spLocks noGrp="1"/>
          </p:cNvSpPr>
          <p:nvPr>
            <p:ph type="dt" sz="half" idx="10"/>
          </p:nvPr>
        </p:nvSpPr>
        <p:spPr/>
        <p:txBody>
          <a:bodyPr/>
          <a:lstStyle/>
          <a:p>
            <a:fld id="{41D82A09-95D2-2240-80C2-29088F96D921}" type="datetimeFigureOut">
              <a:rPr lang="en-US" smtClean="0"/>
              <a:t>9/20/2020</a:t>
            </a:fld>
            <a:endParaRPr lang="en-US"/>
          </a:p>
        </p:txBody>
      </p:sp>
      <p:sp>
        <p:nvSpPr>
          <p:cNvPr id="5" name="Footer Placeholder 4">
            <a:extLst>
              <a:ext uri="{FF2B5EF4-FFF2-40B4-BE49-F238E27FC236}">
                <a16:creationId xmlns:a16="http://schemas.microsoft.com/office/drawing/2014/main" id="{F53F5E7D-B2F6-204D-97F9-D05DDC448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19A96-A54F-FD4D-91D9-E13F27298F3D}"/>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359301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601C-AC44-1443-AC2A-5F73818A20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1346B5-1CB8-F346-8E05-65AD300DF8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EE29BD-2A5F-8F48-9123-5BE3C521BA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C6C14F-A391-A64A-8A91-87C036478783}"/>
              </a:ext>
            </a:extLst>
          </p:cNvPr>
          <p:cNvSpPr>
            <a:spLocks noGrp="1"/>
          </p:cNvSpPr>
          <p:nvPr>
            <p:ph type="dt" sz="half" idx="10"/>
          </p:nvPr>
        </p:nvSpPr>
        <p:spPr/>
        <p:txBody>
          <a:bodyPr/>
          <a:lstStyle/>
          <a:p>
            <a:fld id="{41D82A09-95D2-2240-80C2-29088F96D921}" type="datetimeFigureOut">
              <a:rPr lang="en-US" smtClean="0"/>
              <a:t>9/20/2020</a:t>
            </a:fld>
            <a:endParaRPr lang="en-US"/>
          </a:p>
        </p:txBody>
      </p:sp>
      <p:sp>
        <p:nvSpPr>
          <p:cNvPr id="6" name="Footer Placeholder 5">
            <a:extLst>
              <a:ext uri="{FF2B5EF4-FFF2-40B4-BE49-F238E27FC236}">
                <a16:creationId xmlns:a16="http://schemas.microsoft.com/office/drawing/2014/main" id="{9B8F50CE-4C2B-8F47-91FB-3CDB7B992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DD688B-D951-4549-A757-C74BCF3B800C}"/>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3231668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2BE3C-4339-ED4A-8321-2DAA0AC850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26AA71-A57B-F44F-9AE3-D8600E527D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49D6-304C-3540-BDAE-51ABAB6E98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2EC895-E29F-374A-971B-A9A3424B60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3C2F5B-1643-364B-98CA-B9D3487293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808244-E7DB-D846-A649-63C2CB5565BC}"/>
              </a:ext>
            </a:extLst>
          </p:cNvPr>
          <p:cNvSpPr>
            <a:spLocks noGrp="1"/>
          </p:cNvSpPr>
          <p:nvPr>
            <p:ph type="dt" sz="half" idx="10"/>
          </p:nvPr>
        </p:nvSpPr>
        <p:spPr/>
        <p:txBody>
          <a:bodyPr/>
          <a:lstStyle/>
          <a:p>
            <a:fld id="{41D82A09-95D2-2240-80C2-29088F96D921}" type="datetimeFigureOut">
              <a:rPr lang="en-US" smtClean="0"/>
              <a:t>9/20/2020</a:t>
            </a:fld>
            <a:endParaRPr lang="en-US"/>
          </a:p>
        </p:txBody>
      </p:sp>
      <p:sp>
        <p:nvSpPr>
          <p:cNvPr id="8" name="Footer Placeholder 7">
            <a:extLst>
              <a:ext uri="{FF2B5EF4-FFF2-40B4-BE49-F238E27FC236}">
                <a16:creationId xmlns:a16="http://schemas.microsoft.com/office/drawing/2014/main" id="{6E7A6242-E291-8345-ABE9-15D19B2599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0CA1AE-2227-7440-81BA-3A00633DF1F3}"/>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1557676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1ED07-F194-1045-ABF0-D8071314F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F6872E-CB17-544C-AE17-F0CA10695460}"/>
              </a:ext>
            </a:extLst>
          </p:cNvPr>
          <p:cNvSpPr>
            <a:spLocks noGrp="1"/>
          </p:cNvSpPr>
          <p:nvPr>
            <p:ph type="dt" sz="half" idx="10"/>
          </p:nvPr>
        </p:nvSpPr>
        <p:spPr/>
        <p:txBody>
          <a:bodyPr/>
          <a:lstStyle/>
          <a:p>
            <a:fld id="{41D82A09-95D2-2240-80C2-29088F96D921}" type="datetimeFigureOut">
              <a:rPr lang="en-US" smtClean="0"/>
              <a:t>9/20/2020</a:t>
            </a:fld>
            <a:endParaRPr lang="en-US"/>
          </a:p>
        </p:txBody>
      </p:sp>
      <p:sp>
        <p:nvSpPr>
          <p:cNvPr id="4" name="Footer Placeholder 3">
            <a:extLst>
              <a:ext uri="{FF2B5EF4-FFF2-40B4-BE49-F238E27FC236}">
                <a16:creationId xmlns:a16="http://schemas.microsoft.com/office/drawing/2014/main" id="{AFD8EBE9-8F27-0848-916E-A92AC635EA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9F74BC-8500-A94D-A11E-0B042C34F584}"/>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1444575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15BEAF-466A-D041-A753-4BDCF8E1B7A8}"/>
              </a:ext>
            </a:extLst>
          </p:cNvPr>
          <p:cNvSpPr>
            <a:spLocks noGrp="1"/>
          </p:cNvSpPr>
          <p:nvPr>
            <p:ph type="dt" sz="half" idx="10"/>
          </p:nvPr>
        </p:nvSpPr>
        <p:spPr/>
        <p:txBody>
          <a:bodyPr/>
          <a:lstStyle/>
          <a:p>
            <a:fld id="{41D82A09-95D2-2240-80C2-29088F96D921}" type="datetimeFigureOut">
              <a:rPr lang="en-US" smtClean="0"/>
              <a:t>9/20/2020</a:t>
            </a:fld>
            <a:endParaRPr lang="en-US"/>
          </a:p>
        </p:txBody>
      </p:sp>
      <p:sp>
        <p:nvSpPr>
          <p:cNvPr id="3" name="Footer Placeholder 2">
            <a:extLst>
              <a:ext uri="{FF2B5EF4-FFF2-40B4-BE49-F238E27FC236}">
                <a16:creationId xmlns:a16="http://schemas.microsoft.com/office/drawing/2014/main" id="{6BF2A479-1CA4-6C4A-9F7C-DBD27624C7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0A3D5B-DC02-2647-915D-82CA2AC9D34C}"/>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1435014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5C4B5-B0F8-6F4E-BCC9-821B63F78C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24C5F-4519-4F4C-998C-4446C2390B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BB9B7D-7592-4F46-B626-F87AD0DA24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7D0A8D-0931-554A-97DB-9729FBF0F683}"/>
              </a:ext>
            </a:extLst>
          </p:cNvPr>
          <p:cNvSpPr>
            <a:spLocks noGrp="1"/>
          </p:cNvSpPr>
          <p:nvPr>
            <p:ph type="dt" sz="half" idx="10"/>
          </p:nvPr>
        </p:nvSpPr>
        <p:spPr/>
        <p:txBody>
          <a:bodyPr/>
          <a:lstStyle/>
          <a:p>
            <a:fld id="{41D82A09-95D2-2240-80C2-29088F96D921}" type="datetimeFigureOut">
              <a:rPr lang="en-US" smtClean="0"/>
              <a:t>9/20/2020</a:t>
            </a:fld>
            <a:endParaRPr lang="en-US"/>
          </a:p>
        </p:txBody>
      </p:sp>
      <p:sp>
        <p:nvSpPr>
          <p:cNvPr id="6" name="Footer Placeholder 5">
            <a:extLst>
              <a:ext uri="{FF2B5EF4-FFF2-40B4-BE49-F238E27FC236}">
                <a16:creationId xmlns:a16="http://schemas.microsoft.com/office/drawing/2014/main" id="{12BE8FDB-4A67-504F-A726-41480667E5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222C6-ECFF-E640-81DA-906B3154E9E2}"/>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2727919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806FFA-0CFD-F646-B323-0B62858EAB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5BC3A5-AA84-D147-9541-87C9DBA60A90}"/>
              </a:ext>
            </a:extLst>
          </p:cNvPr>
          <p:cNvSpPr>
            <a:spLocks noGrp="1"/>
          </p:cNvSpPr>
          <p:nvPr>
            <p:ph type="body" idx="1"/>
          </p:nvPr>
        </p:nvSpPr>
        <p:spPr>
          <a:xfrm>
            <a:off x="838200" y="1825625"/>
            <a:ext cx="10515600" cy="3246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A7AB5-CA07-564E-81D5-456BAA7559A8}"/>
              </a:ext>
            </a:extLst>
          </p:cNvPr>
          <p:cNvSpPr>
            <a:spLocks noGrp="1"/>
          </p:cNvSpPr>
          <p:nvPr>
            <p:ph type="dt" sz="half" idx="2"/>
          </p:nvPr>
        </p:nvSpPr>
        <p:spPr>
          <a:xfrm>
            <a:off x="838200" y="534193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82A09-95D2-2240-80C2-29088F96D921}" type="datetimeFigureOut">
              <a:rPr lang="en-US" smtClean="0"/>
              <a:t>9/20/2020</a:t>
            </a:fld>
            <a:endParaRPr lang="en-US"/>
          </a:p>
        </p:txBody>
      </p:sp>
      <p:sp>
        <p:nvSpPr>
          <p:cNvPr id="5" name="Footer Placeholder 4">
            <a:extLst>
              <a:ext uri="{FF2B5EF4-FFF2-40B4-BE49-F238E27FC236}">
                <a16:creationId xmlns:a16="http://schemas.microsoft.com/office/drawing/2014/main" id="{5C33FFB2-DB33-4944-8CB9-06D897365449}"/>
              </a:ext>
            </a:extLst>
          </p:cNvPr>
          <p:cNvSpPr>
            <a:spLocks noGrp="1"/>
          </p:cNvSpPr>
          <p:nvPr>
            <p:ph type="ftr" sz="quarter" idx="3"/>
          </p:nvPr>
        </p:nvSpPr>
        <p:spPr>
          <a:xfrm>
            <a:off x="4038600" y="534193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242042-7FE4-6540-802E-C01D1DBEC2E7}"/>
              </a:ext>
            </a:extLst>
          </p:cNvPr>
          <p:cNvSpPr>
            <a:spLocks noGrp="1"/>
          </p:cNvSpPr>
          <p:nvPr>
            <p:ph type="sldNum" sz="quarter" idx="4"/>
          </p:nvPr>
        </p:nvSpPr>
        <p:spPr>
          <a:xfrm>
            <a:off x="8610600" y="534193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9EA3BA-9030-1A47-8BD4-CB9A314201DF}" type="slidenum">
              <a:rPr lang="en-US" smtClean="0"/>
              <a:t>‹#›</a:t>
            </a:fld>
            <a:endParaRPr lang="en-US"/>
          </a:p>
        </p:txBody>
      </p:sp>
    </p:spTree>
    <p:extLst>
      <p:ext uri="{BB962C8B-B14F-4D97-AF65-F5344CB8AC3E}">
        <p14:creationId xmlns:p14="http://schemas.microsoft.com/office/powerpoint/2010/main" val="103183461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wiseli.wisc.edu/wp-content/uploads/sites/662/2018/10/BiasBrochure_3rdEd.pdf"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s://wiseli.wisc.edu/wp-content/uploads/sites/662/2018/10/BiasBrochure_3rdEd.pdf"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hyperlink" Target="https://wiseli.wisc.edu/wp-content/uploads/sites/662/2018/10/BiasBrochure_3rdEd.pdf"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77903-695A-9844-9F5F-0B5B57ACF20C}"/>
              </a:ext>
            </a:extLst>
          </p:cNvPr>
          <p:cNvSpPr>
            <a:spLocks noGrp="1"/>
          </p:cNvSpPr>
          <p:nvPr>
            <p:ph type="ctrTitle"/>
          </p:nvPr>
        </p:nvSpPr>
        <p:spPr>
          <a:xfrm>
            <a:off x="1524000" y="2475344"/>
            <a:ext cx="9144000" cy="1898145"/>
          </a:xfrm>
        </p:spPr>
        <p:txBody>
          <a:bodyPr>
            <a:normAutofit fontScale="90000"/>
          </a:bodyPr>
          <a:lstStyle/>
          <a:p>
            <a:r>
              <a:rPr lang="en-US" dirty="0"/>
              <a:t>How to Foster Development of Junior Faculty</a:t>
            </a:r>
          </a:p>
        </p:txBody>
      </p:sp>
      <p:sp>
        <p:nvSpPr>
          <p:cNvPr id="3" name="Subtitle 2">
            <a:extLst>
              <a:ext uri="{FF2B5EF4-FFF2-40B4-BE49-F238E27FC236}">
                <a16:creationId xmlns:a16="http://schemas.microsoft.com/office/drawing/2014/main" id="{8DC3CCB7-9FAC-5F4D-9A71-1EBF833F4341}"/>
              </a:ext>
            </a:extLst>
          </p:cNvPr>
          <p:cNvSpPr>
            <a:spLocks noGrp="1"/>
          </p:cNvSpPr>
          <p:nvPr>
            <p:ph type="subTitle" idx="1"/>
          </p:nvPr>
        </p:nvSpPr>
        <p:spPr>
          <a:xfrm>
            <a:off x="698400" y="4373490"/>
            <a:ext cx="10879200" cy="884310"/>
          </a:xfrm>
        </p:spPr>
        <p:txBody>
          <a:bodyPr>
            <a:normAutofit fontScale="85000" lnSpcReduction="10000"/>
          </a:bodyPr>
          <a:lstStyle/>
          <a:p>
            <a:r>
              <a:rPr lang="en-US" sz="3200" b="1" dirty="0"/>
              <a:t>Barbara G. Vickrey, MD, MPH</a:t>
            </a:r>
          </a:p>
          <a:p>
            <a:r>
              <a:rPr lang="en-US" sz="3200" b="1" dirty="0"/>
              <a:t>Professor and Chair of Neurology, Icahn School of Medicine at Mount Sinai</a:t>
            </a:r>
          </a:p>
          <a:p>
            <a:endParaRPr lang="en-US" dirty="0"/>
          </a:p>
        </p:txBody>
      </p:sp>
      <p:pic>
        <p:nvPicPr>
          <p:cNvPr id="5" name="Picture 4" descr="A picture containing drawing&#10;&#10;Description automatically generated">
            <a:extLst>
              <a:ext uri="{FF2B5EF4-FFF2-40B4-BE49-F238E27FC236}">
                <a16:creationId xmlns:a16="http://schemas.microsoft.com/office/drawing/2014/main" id="{EB5D7A41-17AD-4621-8270-C18CA25BBB50}"/>
              </a:ext>
            </a:extLst>
          </p:cNvPr>
          <p:cNvPicPr>
            <a:picLocks noChangeAspect="1"/>
          </p:cNvPicPr>
          <p:nvPr/>
        </p:nvPicPr>
        <p:blipFill>
          <a:blip r:embed="rId5"/>
          <a:stretch>
            <a:fillRect/>
          </a:stretch>
        </p:blipFill>
        <p:spPr>
          <a:xfrm>
            <a:off x="182987" y="97126"/>
            <a:ext cx="1341013" cy="1214438"/>
          </a:xfrm>
          <a:prstGeom prst="rect">
            <a:avLst/>
          </a:prstGeom>
        </p:spPr>
      </p:pic>
      <p:sp>
        <p:nvSpPr>
          <p:cNvPr id="6" name="Title 1">
            <a:extLst>
              <a:ext uri="{FF2B5EF4-FFF2-40B4-BE49-F238E27FC236}">
                <a16:creationId xmlns:a16="http://schemas.microsoft.com/office/drawing/2014/main" id="{CD84857A-6EA2-459C-BE9C-CA007BFE6E0E}"/>
              </a:ext>
            </a:extLst>
          </p:cNvPr>
          <p:cNvSpPr txBox="1">
            <a:spLocks/>
          </p:cNvSpPr>
          <p:nvPr/>
        </p:nvSpPr>
        <p:spPr>
          <a:xfrm>
            <a:off x="1524000" y="1094509"/>
            <a:ext cx="9144000" cy="103461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b="1" i="0" kern="1200">
                <a:solidFill>
                  <a:srgbClr val="FFCB08"/>
                </a:solidFill>
                <a:latin typeface="Arial" panose="020B0604020202020204" pitchFamily="34" charset="0"/>
                <a:ea typeface="+mj-ea"/>
                <a:cs typeface="Arial" panose="020B0604020202020204" pitchFamily="34" charset="0"/>
              </a:defRPr>
            </a:lvl1pPr>
          </a:lstStyle>
          <a:p>
            <a:r>
              <a:rPr lang="en-US" dirty="0"/>
              <a:t>AUPN Fall Chairs Session</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17476616"/>
      </p:ext>
    </p:extLst>
  </p:cSld>
  <p:clrMapOvr>
    <a:masterClrMapping/>
  </p:clrMapOvr>
  <mc:AlternateContent xmlns:mc="http://schemas.openxmlformats.org/markup-compatibility/2006">
    <mc:Choice xmlns:p14="http://schemas.microsoft.com/office/powerpoint/2010/main" Requires="p14">
      <p:transition spd="slow" p14:dur="2000" advTm="26452"/>
    </mc:Choice>
    <mc:Fallback>
      <p:transition spd="slow" advTm="26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3212" x="935038" y="5262563"/>
          <p14:tracePt t="16271" x="958850" y="5262563"/>
          <p14:tracePt t="16277" x="1044575" y="5283200"/>
          <p14:tracePt t="16286" x="1263650" y="5319713"/>
          <p14:tracePt t="16296" x="1373188" y="5335588"/>
          <p14:tracePt t="16329" x="2698750" y="5518150"/>
          <p14:tracePt t="16364" x="4994275" y="5827713"/>
          <p14:tracePt t="16380" x="5942013" y="5989638"/>
          <p14:tracePt t="16395" x="6700838" y="6143625"/>
          <p14:tracePt t="16411" x="7242175" y="6253163"/>
          <p14:tracePt t="16428" x="7562850" y="6318250"/>
          <p14:tracePt t="16445" x="7762875" y="6383338"/>
          <p14:tracePt t="16461" x="7924800" y="6465888"/>
          <p14:tracePt t="16478" x="8067675" y="6542088"/>
          <p14:tracePt t="16495" x="8151813" y="6591300"/>
          <p14:tracePt t="16511" x="8307388" y="6651625"/>
          <p14:tracePt t="16528" x="8448675" y="6696075"/>
          <p14:tracePt t="16545" x="8607425" y="6724650"/>
          <p14:tracePt t="16561" x="8737600" y="6750050"/>
          <p14:tracePt t="16578" x="8880475" y="6757988"/>
          <p14:tracePt t="16582" x="8924925" y="6757988"/>
          <p14:tracePt t="16595" x="9131300" y="6765925"/>
          <p14:tracePt t="16611" x="9420225" y="6778625"/>
          <p14:tracePt t="16628" x="9790113" y="6810375"/>
          <p14:tracePt t="16644" x="10196513" y="6834188"/>
          <p14:tracePt t="16781" x="11183938" y="6854825"/>
          <p14:tracePt t="16788" x="11191875" y="6851650"/>
          <p14:tracePt t="16804" x="11204575" y="6838950"/>
          <p14:tracePt t="16812" x="11207750" y="6834188"/>
          <p14:tracePt t="16828" x="11245850" y="6818313"/>
          <p14:tracePt t="16845" x="11306175" y="6789738"/>
          <p14:tracePt t="16861" x="11431588" y="6742113"/>
          <p14:tracePt t="16878" x="11623675" y="6684963"/>
          <p14:tracePt t="16895" x="11806238" y="6648450"/>
          <p14:tracePt t="16912" x="11980863" y="6632575"/>
          <p14:tracePt t="16928" x="12150725" y="6632575"/>
          <p14:tracePt t="16945" x="12187238" y="6635750"/>
          <p14:tracePt t="16962" x="12187238" y="6659563"/>
          <p14:tracePt t="16979" x="12187238" y="6684963"/>
          <p14:tracePt t="16995" x="12187238" y="6696075"/>
          <p14:tracePt t="17092" x="12187238" y="6692900"/>
          <p14:tracePt t="17109" x="12187238" y="6688138"/>
          <p14:tracePt t="17116" x="12187238" y="6684963"/>
          <p14:tracePt t="17128" x="12187238" y="6680200"/>
          <p14:tracePt t="17144" x="12187238" y="6677025"/>
          <p14:tracePt t="17161" x="12187238" y="6669088"/>
          <p14:tracePt t="17178" x="12168188" y="6664325"/>
          <p14:tracePt t="17194" x="12061825" y="6656388"/>
          <p14:tracePt t="17211" x="11879263" y="6656388"/>
          <p14:tracePt t="17228" x="11772900" y="6664325"/>
          <p14:tracePt t="17245" x="11720513" y="6669088"/>
          <p14:tracePt t="17262" x="11704638" y="6669088"/>
          <p14:tracePt t="17372" x="11715750" y="6664325"/>
          <p14:tracePt t="17381" x="11733213" y="6656388"/>
          <p14:tracePt t="17388" x="11736388" y="6656388"/>
          <p14:tracePt t="17397" x="11749088" y="6651625"/>
          <p14:tracePt t="17412" x="11761788" y="6648450"/>
          <p14:tracePt t="17428" x="11764963" y="6640513"/>
          <p14:tracePt t="17462" x="11780838" y="6635750"/>
          <p14:tracePt t="17478" x="11798300" y="6632575"/>
          <p14:tracePt t="17495" x="11817350" y="6615113"/>
          <p14:tracePt t="17512" x="11845925" y="6591300"/>
          <p14:tracePt t="17528" x="11866563" y="6575425"/>
          <p14:tracePt t="17545" x="11882438" y="6562725"/>
          <p14:tracePt t="17562" x="11891963" y="6554788"/>
          <p14:tracePt t="17578" x="11895138" y="6554788"/>
          <p14:tracePt t="17708" x="11895138" y="6546850"/>
          <p14:tracePt t="17732" x="11899900" y="6542088"/>
          <p14:tracePt t="17740" x="11915775" y="6534150"/>
          <p14:tracePt t="17748" x="11923713" y="6534150"/>
          <p14:tracePt t="17762" x="11928475" y="6526213"/>
          <p14:tracePt t="17778" x="11931650" y="6526213"/>
          <p14:tracePt t="17852" x="11931650" y="6521450"/>
          <p14:tracePt t="18263" x="11918950" y="6513513"/>
          <p14:tracePt t="18269" x="11882438" y="6492875"/>
          <p14:tracePt t="18279" x="11826875" y="6456363"/>
          <p14:tracePt t="18295" x="11753850" y="6416675"/>
          <p14:tracePt t="18312" x="11733213" y="6403975"/>
          <p14:tracePt t="18379" x="11725275" y="6477000"/>
          <p14:tracePt t="18412" x="11712575" y="6550025"/>
          <p14:tracePt t="18429" x="11712575" y="6570663"/>
          <p14:tracePt t="18445" x="11712575" y="6578600"/>
          <p14:tracePt t="18462" x="11712575" y="6594475"/>
          <p14:tracePt t="18479" x="11712575" y="6607175"/>
          <p14:tracePt t="18565" x="11715750" y="6607175"/>
          <p14:tracePt t="18581" x="11725275" y="6607175"/>
          <p14:tracePt t="18588" x="11753850" y="6599238"/>
          <p14:tracePt t="18599" x="11757025" y="6599238"/>
          <p14:tracePt t="18612" x="11780838" y="6591300"/>
          <p14:tracePt t="18628" x="11798300" y="6583363"/>
          <p14:tracePt t="18645" x="11806238" y="6578600"/>
          <p14:tracePt t="18662" x="11809413" y="6575425"/>
          <p14:tracePt t="18678" x="11814175" y="6575425"/>
          <p14:tracePt t="18789" x="11817350" y="6575425"/>
          <p14:tracePt t="18804" x="11826875" y="6575425"/>
          <p14:tracePt t="18812" x="11830050" y="6575425"/>
          <p14:tracePt t="18821" x="11830050" y="6570663"/>
          <p14:tracePt t="18829" x="11834813" y="6570663"/>
          <p14:tracePt t="19053" x="11834813" y="6562725"/>
          <p14:tracePt t="19060" x="11830050" y="6518275"/>
          <p14:tracePt t="19068" x="11830050" y="6510338"/>
          <p14:tracePt t="19079" x="11826875" y="6489700"/>
          <p14:tracePt t="19097" x="11790363" y="6419850"/>
          <p14:tracePt t="19113" x="11715750" y="6330950"/>
          <p14:tracePt t="19129" x="11618913" y="6245225"/>
          <p14:tracePt t="19145" x="11501438" y="6161088"/>
          <p14:tracePt t="19162" x="11391900" y="6096000"/>
          <p14:tracePt t="19179" x="11329988" y="6054725"/>
          <p14:tracePt t="19195" x="11272838" y="6030913"/>
          <p14:tracePt t="19212" x="11236325" y="6010275"/>
          <p14:tracePt t="19229" x="11204575" y="5994400"/>
          <p14:tracePt t="19245" x="11176000" y="5981700"/>
          <p14:tracePt t="19262" x="11155363" y="5969000"/>
          <p14:tracePt t="19279" x="11147425" y="5965825"/>
          <p14:tracePt t="19295" x="11131550" y="5957888"/>
          <p14:tracePt t="19312" x="11118850" y="5953125"/>
          <p14:tracePt t="19329" x="11110913" y="5945188"/>
          <p14:tracePt t="19346" x="11102975" y="5945188"/>
          <p14:tracePt t="19952" x="0" y="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2A94E2-AFAA-4347-B02F-C2C056F87589}"/>
              </a:ext>
            </a:extLst>
          </p:cNvPr>
          <p:cNvSpPr>
            <a:spLocks noGrp="1"/>
          </p:cNvSpPr>
          <p:nvPr>
            <p:ph idx="1"/>
          </p:nvPr>
        </p:nvSpPr>
        <p:spPr>
          <a:xfrm>
            <a:off x="749636" y="1551326"/>
            <a:ext cx="10678074" cy="4298566"/>
          </a:xfrm>
        </p:spPr>
        <p:txBody>
          <a:bodyPr>
            <a:normAutofit lnSpcReduction="10000"/>
          </a:bodyPr>
          <a:lstStyle/>
          <a:p>
            <a:pPr marL="0" indent="0">
              <a:buNone/>
            </a:pPr>
            <a:r>
              <a:rPr lang="en-US" sz="2200" dirty="0"/>
              <a:t>	Mentoring Committee – Chair/Division Chief should actively track/help schedule</a:t>
            </a:r>
          </a:p>
          <a:p>
            <a:pPr marL="0" indent="0">
              <a:buNone/>
            </a:pPr>
            <a:r>
              <a:rPr lang="en-US" sz="2200" dirty="0"/>
              <a:t>		Notes and follow-up for next meeting</a:t>
            </a:r>
          </a:p>
          <a:p>
            <a:pPr marL="0" indent="0">
              <a:buNone/>
            </a:pPr>
            <a:r>
              <a:rPr lang="en-US" sz="2200" dirty="0"/>
              <a:t>		At least quarterly</a:t>
            </a:r>
          </a:p>
          <a:p>
            <a:pPr marL="0" indent="0">
              <a:buNone/>
            </a:pPr>
            <a:endParaRPr lang="en-US" sz="1200" dirty="0" smtClean="0"/>
          </a:p>
          <a:p>
            <a:pPr marL="0" indent="0">
              <a:buNone/>
            </a:pPr>
            <a:r>
              <a:rPr lang="en-US" sz="2200" dirty="0"/>
              <a:t>	</a:t>
            </a:r>
            <a:r>
              <a:rPr lang="en-US" sz="2200" dirty="0"/>
              <a:t>Special challenge of mentors in another department</a:t>
            </a:r>
          </a:p>
          <a:p>
            <a:pPr marL="0" indent="0">
              <a:buNone/>
            </a:pPr>
            <a:endParaRPr lang="en-US" sz="2200" dirty="0" smtClean="0"/>
          </a:p>
          <a:p>
            <a:pPr marL="0" indent="0">
              <a:buNone/>
            </a:pPr>
            <a:r>
              <a:rPr lang="en-US" sz="2200" dirty="0"/>
              <a:t>	</a:t>
            </a:r>
            <a:r>
              <a:rPr lang="en-US" sz="2200" dirty="0" smtClean="0"/>
              <a:t>Junior </a:t>
            </a:r>
            <a:r>
              <a:rPr lang="en-US" sz="2200" dirty="0"/>
              <a:t>faculty internal peer review of grant applications</a:t>
            </a:r>
          </a:p>
          <a:p>
            <a:pPr marL="0" indent="0">
              <a:buNone/>
            </a:pPr>
            <a:endParaRPr lang="en-US" sz="2200" dirty="0" smtClean="0"/>
          </a:p>
          <a:p>
            <a:pPr marL="0" indent="0">
              <a:buNone/>
            </a:pPr>
            <a:r>
              <a:rPr lang="en-US" sz="2200" dirty="0"/>
              <a:t>	</a:t>
            </a:r>
            <a:r>
              <a:rPr lang="en-US" sz="2200" dirty="0" smtClean="0"/>
              <a:t>Chair </a:t>
            </a:r>
            <a:r>
              <a:rPr lang="en-US" sz="2200" dirty="0"/>
              <a:t>check-ins </a:t>
            </a:r>
          </a:p>
          <a:p>
            <a:pPr marL="0" indent="0">
              <a:buNone/>
            </a:pPr>
            <a:endParaRPr lang="en-US" sz="1200" dirty="0" smtClean="0"/>
          </a:p>
          <a:p>
            <a:pPr marL="0" indent="0">
              <a:buNone/>
            </a:pPr>
            <a:r>
              <a:rPr lang="en-US" sz="2200" dirty="0"/>
              <a:t>	</a:t>
            </a:r>
            <a:r>
              <a:rPr lang="en-US" sz="2200" dirty="0" smtClean="0"/>
              <a:t>Keep ‘Ear to the ground’/remove barriers to your access for problems that arise</a:t>
            </a:r>
            <a:r>
              <a:rPr lang="en-US" sz="2200" dirty="0"/>
              <a:t>	</a:t>
            </a:r>
            <a:endParaRPr lang="en-US" sz="2200" dirty="0"/>
          </a:p>
        </p:txBody>
      </p:sp>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3" name="Rectangle 2"/>
          <p:cNvSpPr/>
          <p:nvPr/>
        </p:nvSpPr>
        <p:spPr>
          <a:xfrm>
            <a:off x="4756638" y="817685"/>
            <a:ext cx="2664070" cy="430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p:cNvSpPr txBox="1"/>
          <p:nvPr/>
        </p:nvSpPr>
        <p:spPr>
          <a:xfrm>
            <a:off x="3221656" y="740708"/>
            <a:ext cx="7038376" cy="584775"/>
          </a:xfrm>
          <a:prstGeom prst="rect">
            <a:avLst/>
          </a:prstGeom>
          <a:noFill/>
        </p:spPr>
        <p:txBody>
          <a:bodyPr wrap="square" rtlCol="0">
            <a:spAutoFit/>
          </a:bodyPr>
          <a:lstStyle/>
          <a:p>
            <a:r>
              <a:rPr lang="en-US" sz="3200" dirty="0"/>
              <a:t>Supports for clinician-investigators</a:t>
            </a:r>
          </a:p>
        </p:txBody>
      </p:sp>
    </p:spTree>
    <p:extLst>
      <p:ext uri="{BB962C8B-B14F-4D97-AF65-F5344CB8AC3E}">
        <p14:creationId xmlns:p14="http://schemas.microsoft.com/office/powerpoint/2010/main" val="1772292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2A94E2-AFAA-4347-B02F-C2C056F87589}"/>
              </a:ext>
            </a:extLst>
          </p:cNvPr>
          <p:cNvSpPr>
            <a:spLocks noGrp="1"/>
          </p:cNvSpPr>
          <p:nvPr>
            <p:ph idx="1"/>
          </p:nvPr>
        </p:nvSpPr>
        <p:spPr>
          <a:xfrm>
            <a:off x="749636" y="1579720"/>
            <a:ext cx="10678074" cy="4192519"/>
          </a:xfrm>
        </p:spPr>
        <p:txBody>
          <a:bodyPr>
            <a:normAutofit/>
          </a:bodyPr>
          <a:lstStyle/>
          <a:p>
            <a:pPr marL="0" indent="0">
              <a:buNone/>
            </a:pPr>
            <a:endParaRPr lang="en-US" sz="2200" dirty="0"/>
          </a:p>
          <a:p>
            <a:pPr marL="0" indent="0">
              <a:buNone/>
            </a:pPr>
            <a:endParaRPr lang="en-US" sz="2200" dirty="0"/>
          </a:p>
          <a:p>
            <a:pPr marL="0" indent="0">
              <a:buNone/>
            </a:pPr>
            <a:r>
              <a:rPr lang="en-US" sz="2200" dirty="0"/>
              <a:t>	</a:t>
            </a:r>
            <a:endParaRPr lang="en-US" sz="2200" dirty="0" smtClean="0"/>
          </a:p>
          <a:p>
            <a:pPr marL="0" indent="0">
              <a:buNone/>
            </a:pPr>
            <a:r>
              <a:rPr lang="en-US" sz="2200" dirty="0"/>
              <a:t>	</a:t>
            </a:r>
            <a:endParaRPr lang="en-US" sz="2200" dirty="0" smtClean="0"/>
          </a:p>
          <a:p>
            <a:pPr marL="0" indent="0">
              <a:buNone/>
            </a:pPr>
            <a:endParaRPr lang="en-US" sz="2200" dirty="0"/>
          </a:p>
        </p:txBody>
      </p:sp>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3" name="Rectangle 2"/>
          <p:cNvSpPr/>
          <p:nvPr/>
        </p:nvSpPr>
        <p:spPr>
          <a:xfrm>
            <a:off x="4756638" y="817685"/>
            <a:ext cx="2664070" cy="430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p:cNvSpPr txBox="1"/>
          <p:nvPr/>
        </p:nvSpPr>
        <p:spPr>
          <a:xfrm>
            <a:off x="3410241" y="740708"/>
            <a:ext cx="5964649" cy="584775"/>
          </a:xfrm>
          <a:prstGeom prst="rect">
            <a:avLst/>
          </a:prstGeom>
          <a:noFill/>
        </p:spPr>
        <p:txBody>
          <a:bodyPr wrap="square" rtlCol="0">
            <a:spAutoFit/>
          </a:bodyPr>
          <a:lstStyle/>
          <a:p>
            <a:pPr lvl="0"/>
            <a:r>
              <a:rPr lang="en-US" sz="3200" dirty="0"/>
              <a:t>Supports for clinician-educators</a:t>
            </a:r>
            <a:endParaRPr kumimoji="0" lang="en-US" sz="3200" i="0" u="none" strike="noStrike" kern="1200" cap="none" spc="0" normalizeH="0" baseline="0" noProof="0" dirty="0">
              <a:ln>
                <a:noFill/>
              </a:ln>
              <a:solidFill>
                <a:srgbClr val="000000"/>
              </a:solidFill>
              <a:effectLst/>
              <a:uLnTx/>
              <a:uFillTx/>
              <a:latin typeface="Calibri" panose="020F0502020204030204"/>
            </a:endParaRPr>
          </a:p>
        </p:txBody>
      </p:sp>
      <p:sp>
        <p:nvSpPr>
          <p:cNvPr id="9" name="Content Placeholder 1">
            <a:extLst>
              <a:ext uri="{FF2B5EF4-FFF2-40B4-BE49-F238E27FC236}">
                <a16:creationId xmlns:a16="http://schemas.microsoft.com/office/drawing/2014/main" id="{FF2A94E2-AFAA-4347-B02F-C2C056F87589}"/>
              </a:ext>
            </a:extLst>
          </p:cNvPr>
          <p:cNvSpPr txBox="1">
            <a:spLocks/>
          </p:cNvSpPr>
          <p:nvPr/>
        </p:nvSpPr>
        <p:spPr>
          <a:xfrm>
            <a:off x="795072" y="1598094"/>
            <a:ext cx="10678074" cy="429856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smtClean="0"/>
              <a:t>	Tougher to address as fewer precedents and lesser resources/rewards to mentor</a:t>
            </a:r>
          </a:p>
          <a:p>
            <a:pPr marL="0" indent="0">
              <a:buFont typeface="Arial" panose="020B0604020202020204" pitchFamily="34" charset="0"/>
              <a:buNone/>
            </a:pPr>
            <a:endParaRPr lang="en-US" sz="2200" dirty="0"/>
          </a:p>
          <a:p>
            <a:pPr marL="0" indent="0">
              <a:buFont typeface="Arial" panose="020B0604020202020204" pitchFamily="34" charset="0"/>
              <a:buNone/>
            </a:pPr>
            <a:r>
              <a:rPr lang="en-US" sz="2200" dirty="0" smtClean="0"/>
              <a:t>	Much more variable ‘phenotype’ as it includes residency program leadership, </a:t>
            </a:r>
          </a:p>
          <a:p>
            <a:pPr marL="0" indent="0">
              <a:buFont typeface="Arial" panose="020B0604020202020204" pitchFamily="34" charset="0"/>
              <a:buNone/>
            </a:pPr>
            <a:r>
              <a:rPr lang="en-US" sz="2200" dirty="0"/>
              <a:t>	</a:t>
            </a:r>
            <a:r>
              <a:rPr lang="en-US" sz="2200" dirty="0" smtClean="0"/>
              <a:t>	clerkship leadership, site hospital or campus leadership (clinical 	</a:t>
            </a:r>
          </a:p>
          <a:p>
            <a:pPr marL="0" indent="0">
              <a:buFont typeface="Arial" panose="020B0604020202020204" pitchFamily="34" charset="0"/>
              <a:buNone/>
            </a:pPr>
            <a:r>
              <a:rPr lang="en-US" sz="2200" dirty="0" smtClean="0"/>
              <a:t>		administrative), program development, clinical informatics, </a:t>
            </a:r>
            <a:r>
              <a:rPr lang="en-US" sz="2200" dirty="0" err="1" smtClean="0"/>
              <a:t>etc</a:t>
            </a:r>
            <a:endParaRPr lang="en-US" sz="2200" dirty="0" smtClean="0"/>
          </a:p>
          <a:p>
            <a:pPr marL="0" indent="0">
              <a:buFont typeface="Arial" panose="020B0604020202020204" pitchFamily="34" charset="0"/>
              <a:buNone/>
            </a:pPr>
            <a:endParaRPr lang="en-US" sz="2200" dirty="0" smtClean="0"/>
          </a:p>
          <a:p>
            <a:pPr marL="0" indent="0">
              <a:buFont typeface="Arial" panose="020B0604020202020204" pitchFamily="34" charset="0"/>
              <a:buNone/>
            </a:pPr>
            <a:r>
              <a:rPr lang="en-US" sz="2200" dirty="0" smtClean="0"/>
              <a:t>	Best opportunities may be internal institutional courses, scholarships, or programs</a:t>
            </a:r>
          </a:p>
          <a:p>
            <a:pPr marL="0" indent="0">
              <a:buFont typeface="Arial" panose="020B0604020202020204" pitchFamily="34" charset="0"/>
              <a:buNone/>
            </a:pPr>
            <a:r>
              <a:rPr lang="en-US" sz="2200" dirty="0"/>
              <a:t>	</a:t>
            </a:r>
            <a:r>
              <a:rPr lang="en-US" sz="2200" dirty="0" smtClean="0"/>
              <a:t>	(but need protected time) as well as external enrichment activities from </a:t>
            </a:r>
          </a:p>
          <a:p>
            <a:pPr marL="0" indent="0">
              <a:buFont typeface="Arial" panose="020B0604020202020204" pitchFamily="34" charset="0"/>
              <a:buNone/>
            </a:pPr>
            <a:r>
              <a:rPr lang="en-US" sz="2200" dirty="0"/>
              <a:t>	</a:t>
            </a:r>
            <a:r>
              <a:rPr lang="en-US" sz="2200" dirty="0" smtClean="0"/>
              <a:t>	professional societies.  Barrier is time of finding good fits and applying.</a:t>
            </a:r>
          </a:p>
          <a:p>
            <a:pPr marL="0" indent="0">
              <a:buFont typeface="Arial" panose="020B0604020202020204" pitchFamily="34" charset="0"/>
              <a:buNone/>
            </a:pPr>
            <a:endParaRPr lang="en-US" sz="2200" dirty="0"/>
          </a:p>
          <a:p>
            <a:pPr marL="0" indent="0">
              <a:buFont typeface="Arial" panose="020B0604020202020204" pitchFamily="34" charset="0"/>
              <a:buNone/>
            </a:pPr>
            <a:r>
              <a:rPr lang="en-US" sz="2200" dirty="0" smtClean="0"/>
              <a:t>	Probably should have a Mentoring Committee in some instances 	</a:t>
            </a:r>
            <a:endParaRPr lang="en-US" sz="2200" dirty="0"/>
          </a:p>
        </p:txBody>
      </p:sp>
    </p:spTree>
    <p:extLst>
      <p:ext uri="{BB962C8B-B14F-4D97-AF65-F5344CB8AC3E}">
        <p14:creationId xmlns:p14="http://schemas.microsoft.com/office/powerpoint/2010/main" val="1160508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3" name="Rectangle 2"/>
          <p:cNvSpPr/>
          <p:nvPr/>
        </p:nvSpPr>
        <p:spPr>
          <a:xfrm>
            <a:off x="4756638" y="817685"/>
            <a:ext cx="2664070" cy="430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p:cNvSpPr txBox="1"/>
          <p:nvPr/>
        </p:nvSpPr>
        <p:spPr>
          <a:xfrm>
            <a:off x="2476500" y="729762"/>
            <a:ext cx="72865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smtClean="0">
                <a:ln>
                  <a:noFill/>
                </a:ln>
                <a:solidFill>
                  <a:srgbClr val="000000"/>
                </a:solidFill>
                <a:effectLst/>
                <a:uLnTx/>
                <a:uFillTx/>
                <a:latin typeface="Calibri" panose="020F0502020204030204"/>
                <a:ea typeface="+mn-ea"/>
                <a:cs typeface="+mn-cs"/>
              </a:rPr>
              <a:t>Career Development and Women Faculty</a:t>
            </a:r>
            <a:endParaRPr kumimoji="0" lang="en-US" sz="320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F62F38DF-306C-4994-AA96-A742E337C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3" y="1474868"/>
            <a:ext cx="9139912" cy="1451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a:extLst>
              <a:ext uri="{FF2B5EF4-FFF2-40B4-BE49-F238E27FC236}">
                <a16:creationId xmlns:a16="http://schemas.microsoft.com/office/drawing/2014/main" id="{4C00F685-952C-4A8C-99FB-7A3707DF51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934" y="3948750"/>
            <a:ext cx="9115425"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530FFA95-8925-4EB6-8C30-6B6B556EE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3903" y="1650170"/>
            <a:ext cx="2867439" cy="940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0801" y="1642883"/>
            <a:ext cx="8499634" cy="369332"/>
          </a:xfrm>
          <a:prstGeom prst="rect">
            <a:avLst/>
          </a:prstGeom>
          <a:solidFill>
            <a:schemeClr val="bg1"/>
          </a:solidFill>
        </p:spPr>
        <p:txBody>
          <a:bodyPr wrap="none" rtlCol="0">
            <a:spAutoFit/>
          </a:bodyPr>
          <a:lstStyle/>
          <a:p>
            <a:r>
              <a:rPr lang="en-US" dirty="0">
                <a:hlinkClick r:id="rId6"/>
              </a:rPr>
              <a:t>https://</a:t>
            </a:r>
            <a:r>
              <a:rPr lang="en-US" dirty="0" smtClean="0">
                <a:hlinkClick r:id="rId6"/>
              </a:rPr>
              <a:t>wiseli.wisc.edu/wp-content/uploads/sites/662/2018/10/BiasBrochure_3rdEd.pdf</a:t>
            </a:r>
            <a:r>
              <a:rPr lang="en-US" dirty="0" smtClean="0"/>
              <a:t> </a:t>
            </a:r>
            <a:endParaRPr lang="en-US" dirty="0"/>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5" y="2925947"/>
            <a:ext cx="920115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7946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F9AB83-B7E3-4CE1-BD02-1CD863F1E9C0}" type="slidenum">
              <a:rPr lang="en-US" smtClean="0">
                <a:solidFill>
                  <a:srgbClr val="000000">
                    <a:tint val="75000"/>
                  </a:srgbClr>
                </a:solidFill>
              </a:rPr>
              <a:pPr/>
              <a:t>13</a:t>
            </a:fld>
            <a:endParaRPr lang="en-US">
              <a:solidFill>
                <a:srgbClr val="000000">
                  <a:tint val="75000"/>
                </a:srgb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2873" y="5707063"/>
            <a:ext cx="2867439" cy="940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86982"/>
            <a:ext cx="9210675"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546006"/>
            <a:ext cx="9163050"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0172" y="5579962"/>
            <a:ext cx="8499634" cy="369332"/>
          </a:xfrm>
          <a:prstGeom prst="rect">
            <a:avLst/>
          </a:prstGeom>
          <a:solidFill>
            <a:schemeClr val="bg1"/>
          </a:solidFill>
        </p:spPr>
        <p:txBody>
          <a:bodyPr wrap="none" rtlCol="0">
            <a:spAutoFit/>
          </a:bodyPr>
          <a:lstStyle/>
          <a:p>
            <a:r>
              <a:rPr lang="en-US" dirty="0">
                <a:hlinkClick r:id="rId6"/>
              </a:rPr>
              <a:t>https://</a:t>
            </a:r>
            <a:r>
              <a:rPr lang="en-US" dirty="0" smtClean="0">
                <a:hlinkClick r:id="rId6"/>
              </a:rPr>
              <a:t>wiseli.wisc.edu/wp-content/uploads/sites/662/2018/10/BiasBrochure_3rdEd.pdf</a:t>
            </a:r>
            <a:r>
              <a:rPr lang="en-US" dirty="0" smtClean="0"/>
              <a:t> </a:t>
            </a:r>
            <a:endParaRPr lang="en-US" dirty="0"/>
          </a:p>
        </p:txBody>
      </p:sp>
    </p:spTree>
    <p:extLst>
      <p:ext uri="{BB962C8B-B14F-4D97-AF65-F5344CB8AC3E}">
        <p14:creationId xmlns:p14="http://schemas.microsoft.com/office/powerpoint/2010/main" val="2912091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9AB83-B7E3-4CE1-BD02-1CD863F1E9C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765" y="161824"/>
            <a:ext cx="8958470" cy="2719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030005" y="3196512"/>
            <a:ext cx="6246627"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1F72"/>
                </a:solidFill>
                <a:effectLst/>
                <a:uLnTx/>
                <a:uFillTx/>
                <a:latin typeface="Calibri Light" panose="020F0302020204030204"/>
                <a:ea typeface="+mn-ea"/>
                <a:cs typeface="+mn-cs"/>
              </a:rPr>
              <a:t>“</a:t>
            </a:r>
            <a:r>
              <a:rPr kumimoji="0" lang="en-US" sz="2000" b="0" i="1" u="none" strike="noStrike" kern="1200" cap="none" spc="0" normalizeH="0" baseline="0" noProof="0" dirty="0">
                <a:ln>
                  <a:noFill/>
                </a:ln>
                <a:solidFill>
                  <a:srgbClr val="221F72"/>
                </a:solidFill>
                <a:effectLst/>
                <a:uLnTx/>
                <a:uFillTx/>
                <a:latin typeface="Calibri Light" panose="020F0302020204030204"/>
                <a:ea typeface="+mn-ea"/>
                <a:cs typeface="+mn-cs"/>
              </a:rPr>
              <a:t>A broad, nationwide sample of biology, chemistry, and physics professors (n = 127) evaluated the application materials of an undergraduate science student who had ostensibly applied for a science laboratory manager position. All participants received the same materials, which were randomly assigned either the name of a male (n = 63) or a female (n = 64) student; student gender was thus the only variable that differed between conditions”</a:t>
            </a:r>
          </a:p>
        </p:txBody>
      </p:sp>
      <p:pic>
        <p:nvPicPr>
          <p:cNvPr id="5" name="Picture 4"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4"/>
          <a:stretch>
            <a:fillRect/>
          </a:stretch>
        </p:blipFill>
        <p:spPr>
          <a:xfrm>
            <a:off x="10801359" y="5934507"/>
            <a:ext cx="1067367" cy="966621"/>
          </a:xfrm>
          <a:prstGeom prst="rect">
            <a:avLst/>
          </a:prstGeom>
        </p:spPr>
      </p:pic>
      <p:sp>
        <p:nvSpPr>
          <p:cNvPr id="6" name="TextBox 5"/>
          <p:cNvSpPr txBox="1"/>
          <p:nvPr/>
        </p:nvSpPr>
        <p:spPr>
          <a:xfrm>
            <a:off x="8610601" y="5018772"/>
            <a:ext cx="3498100"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Moss-</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Racusin</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et al, PNAS | October 9, 2012 | vol. 109 | no. 41</a:t>
            </a:r>
          </a:p>
        </p:txBody>
      </p:sp>
    </p:spTree>
    <p:extLst>
      <p:ext uri="{BB962C8B-B14F-4D97-AF65-F5344CB8AC3E}">
        <p14:creationId xmlns:p14="http://schemas.microsoft.com/office/powerpoint/2010/main" val="1713335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9AB83-B7E3-4CE1-BD02-1CD863F1E9C0}" type="slidenum">
              <a:rPr kumimoji="0" lang="en-US" sz="820" b="0" i="0" u="none" strike="noStrike" kern="1200" cap="none" spc="0" normalizeH="0" baseline="0" noProof="0">
                <a:ln>
                  <a:noFill/>
                </a:ln>
                <a:solidFill>
                  <a:srgbClr val="000000">
                    <a:tint val="75000"/>
                  </a:srgbClr>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820" b="0" i="0" u="none" strike="noStrike" kern="1200" cap="none" spc="0" normalizeH="0" baseline="0" noProof="0">
              <a:ln>
                <a:noFill/>
              </a:ln>
              <a:solidFill>
                <a:srgbClr val="000000">
                  <a:tint val="75000"/>
                </a:srgbClr>
              </a:solidFill>
              <a:effectLst/>
              <a:uLnTx/>
              <a:uFillTx/>
              <a:latin typeface="Arial"/>
              <a:ea typeface="+mn-ea"/>
              <a:cs typeface="Aria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3438" y="520996"/>
            <a:ext cx="5879190" cy="4864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559013" y="5174454"/>
            <a:ext cx="37352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Moss-</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Racusin</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et al, PNAS | October 9, 2012 | vol. 109 | no. 41</a:t>
            </a:r>
          </a:p>
        </p:txBody>
      </p:sp>
      <p:pic>
        <p:nvPicPr>
          <p:cNvPr id="5" name="Picture 4"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4"/>
          <a:stretch>
            <a:fillRect/>
          </a:stretch>
        </p:blipFill>
        <p:spPr>
          <a:xfrm>
            <a:off x="10801359" y="5934507"/>
            <a:ext cx="1067367" cy="966621"/>
          </a:xfrm>
          <a:prstGeom prst="rect">
            <a:avLst/>
          </a:prstGeom>
        </p:spPr>
      </p:pic>
    </p:spTree>
    <p:extLst>
      <p:ext uri="{BB962C8B-B14F-4D97-AF65-F5344CB8AC3E}">
        <p14:creationId xmlns:p14="http://schemas.microsoft.com/office/powerpoint/2010/main" val="66684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9AB83-B7E3-4CE1-BD02-1CD863F1E9C0}" type="slidenum">
              <a:rPr kumimoji="0" lang="en-US" sz="820" b="0" i="0" u="none" strike="noStrike" kern="1200" cap="none" spc="0" normalizeH="0" baseline="0" noProof="0">
                <a:ln>
                  <a:noFill/>
                </a:ln>
                <a:solidFill>
                  <a:srgbClr val="000000">
                    <a:tint val="75000"/>
                  </a:srgbClr>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820" b="0" i="0" u="none" strike="noStrike" kern="1200" cap="none" spc="0" normalizeH="0" baseline="0" noProof="0">
              <a:ln>
                <a:noFill/>
              </a:ln>
              <a:solidFill>
                <a:srgbClr val="000000">
                  <a:tint val="75000"/>
                </a:srgbClr>
              </a:solidFill>
              <a:effectLst/>
              <a:uLnTx/>
              <a:uFillTx/>
              <a:latin typeface="Arial"/>
              <a:ea typeface="+mn-ea"/>
              <a:cs typeface="Arial"/>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324" y="1716583"/>
            <a:ext cx="5396120" cy="4074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517604" y="414670"/>
            <a:ext cx="491224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21F72"/>
                </a:solidFill>
                <a:effectLst/>
                <a:uLnTx/>
                <a:uFillTx/>
                <a:latin typeface="Calibri Light" panose="020F0302020204030204"/>
                <a:ea typeface="+mn-ea"/>
                <a:cs typeface="+mn-cs"/>
              </a:rPr>
              <a:t>“The mean starting salary offered the female student, $26,507.94, was significantly lower than that of $30,238.10 to the male student [t(124) = 3.42, P &lt; 0.01]”</a:t>
            </a:r>
          </a:p>
        </p:txBody>
      </p:sp>
      <p:sp>
        <p:nvSpPr>
          <p:cNvPr id="7" name="TextBox 6"/>
          <p:cNvSpPr txBox="1"/>
          <p:nvPr/>
        </p:nvSpPr>
        <p:spPr>
          <a:xfrm>
            <a:off x="8570919" y="5246254"/>
            <a:ext cx="36210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Moss-</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Racusin</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et al, PNAS | October 9, 2012 | vol. 109 | no. 41</a:t>
            </a:r>
          </a:p>
        </p:txBody>
      </p:sp>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4"/>
          <a:stretch>
            <a:fillRect/>
          </a:stretch>
        </p:blipFill>
        <p:spPr>
          <a:xfrm>
            <a:off x="10801359" y="5934507"/>
            <a:ext cx="1067367" cy="966621"/>
          </a:xfrm>
          <a:prstGeom prst="rect">
            <a:avLst/>
          </a:prstGeom>
        </p:spPr>
      </p:pic>
    </p:spTree>
    <p:extLst>
      <p:ext uri="{BB962C8B-B14F-4D97-AF65-F5344CB8AC3E}">
        <p14:creationId xmlns:p14="http://schemas.microsoft.com/office/powerpoint/2010/main" val="1728397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F9AB83-B7E3-4CE1-BD02-1CD863F1E9C0}" type="slidenum">
              <a:rPr lang="en-US" smtClean="0">
                <a:solidFill>
                  <a:srgbClr val="000000">
                    <a:tint val="75000"/>
                  </a:srgbClr>
                </a:solidFill>
              </a:rPr>
              <a:pPr/>
              <a:t>17</a:t>
            </a:fld>
            <a:endParaRPr lang="en-US">
              <a:solidFill>
                <a:srgbClr val="000000">
                  <a:tint val="75000"/>
                </a:srgb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8297" y="3760042"/>
            <a:ext cx="2867439" cy="940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966" y="1564556"/>
            <a:ext cx="9134475"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038223" y="5027679"/>
            <a:ext cx="8499634" cy="369332"/>
          </a:xfrm>
          <a:prstGeom prst="rect">
            <a:avLst/>
          </a:prstGeom>
          <a:noFill/>
        </p:spPr>
        <p:txBody>
          <a:bodyPr wrap="none" rtlCol="0">
            <a:spAutoFit/>
          </a:bodyPr>
          <a:lstStyle/>
          <a:p>
            <a:r>
              <a:rPr lang="en-US" dirty="0">
                <a:hlinkClick r:id="rId5"/>
              </a:rPr>
              <a:t>https://</a:t>
            </a:r>
            <a:r>
              <a:rPr lang="en-US" dirty="0" smtClean="0">
                <a:hlinkClick r:id="rId5"/>
              </a:rPr>
              <a:t>wiseli.wisc.edu/wp-content/uploads/sites/662/2018/10/BiasBrochure_3rdEd.pdf</a:t>
            </a:r>
            <a:r>
              <a:rPr lang="en-US" dirty="0" smtClean="0"/>
              <a:t> </a:t>
            </a:r>
            <a:endParaRPr lang="en-US" dirty="0"/>
          </a:p>
        </p:txBody>
      </p:sp>
    </p:spTree>
    <p:extLst>
      <p:ext uri="{BB962C8B-B14F-4D97-AF65-F5344CB8AC3E}">
        <p14:creationId xmlns:p14="http://schemas.microsoft.com/office/powerpoint/2010/main" val="4156666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F9AB83-B7E3-4CE1-BD02-1CD863F1E9C0}" type="slidenum">
              <a:rPr lang="en-US" smtClean="0">
                <a:solidFill>
                  <a:srgbClr val="000000">
                    <a:tint val="75000"/>
                  </a:srgbClr>
                </a:solidFill>
              </a:rPr>
              <a:pPr/>
              <a:t>18</a:t>
            </a:fld>
            <a:endParaRPr lang="en-US">
              <a:solidFill>
                <a:srgbClr val="000000">
                  <a:tint val="75000"/>
                </a:srgbClr>
              </a:solidFill>
            </a:endParaRPr>
          </a:p>
        </p:txBody>
      </p:sp>
      <p:sp>
        <p:nvSpPr>
          <p:cNvPr id="6" name="Title 1"/>
          <p:cNvSpPr txBox="1">
            <a:spLocks/>
          </p:cNvSpPr>
          <p:nvPr/>
        </p:nvSpPr>
        <p:spPr>
          <a:xfrm>
            <a:off x="418390" y="108751"/>
            <a:ext cx="8812696" cy="1516244"/>
          </a:xfrm>
          <a:prstGeom prst="rect">
            <a:avLst/>
          </a:prstGeom>
        </p:spPr>
        <p:txBody>
          <a:bodyPr>
            <a:noAutofit/>
          </a:bodyPr>
          <a:lstStyle>
            <a:lvl1pPr algn="l" defTabSz="457200" rtl="0" eaLnBrk="1" latinLnBrk="0" hangingPunct="1">
              <a:spcBef>
                <a:spcPct val="0"/>
              </a:spcBef>
              <a:buNone/>
              <a:defRPr sz="2000" b="1" kern="1200">
                <a:solidFill>
                  <a:schemeClr val="accent3"/>
                </a:solidFill>
                <a:latin typeface="+mj-lt"/>
                <a:ea typeface="+mj-ea"/>
                <a:cs typeface="Times New Roman"/>
              </a:defRPr>
            </a:lvl1pPr>
          </a:lstStyle>
          <a:p>
            <a:r>
              <a:rPr lang="en-US" sz="2100" dirty="0">
                <a:solidFill>
                  <a:srgbClr val="221F72"/>
                </a:solidFill>
              </a:rPr>
              <a:t>Biases and assumptions are pervasive. </a:t>
            </a:r>
          </a:p>
          <a:p>
            <a:endParaRPr lang="en-US" sz="2100" dirty="0">
              <a:solidFill>
                <a:srgbClr val="221F72"/>
              </a:solidFill>
            </a:endParaRPr>
          </a:p>
          <a:p>
            <a:r>
              <a:rPr lang="en-US" sz="2100" dirty="0">
                <a:solidFill>
                  <a:srgbClr val="221F72"/>
                </a:solidFill>
              </a:rPr>
              <a:t>A book written to raise our capacity to think deeply not only about science but also about our professional life and interactions.</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40072" y="1624995"/>
            <a:ext cx="3419759" cy="4558748"/>
          </a:xfrm>
          <a:prstGeom prst="rect">
            <a:avLst/>
          </a:prstGeom>
          <a:noFill/>
          <a:ln>
            <a:noFill/>
          </a:ln>
        </p:spPr>
      </p:pic>
      <p:pic>
        <p:nvPicPr>
          <p:cNvPr id="7" name="Picture 6"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4"/>
          <a:stretch>
            <a:fillRect/>
          </a:stretch>
        </p:blipFill>
        <p:spPr>
          <a:xfrm>
            <a:off x="10801359" y="5934507"/>
            <a:ext cx="1067367" cy="966621"/>
          </a:xfrm>
          <a:prstGeom prst="rect">
            <a:avLst/>
          </a:prstGeom>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4191" y="1740347"/>
            <a:ext cx="7746528" cy="405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7594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F9AB83-B7E3-4CE1-BD02-1CD863F1E9C0}" type="slidenum">
              <a:rPr lang="en-US" smtClean="0">
                <a:solidFill>
                  <a:srgbClr val="000000">
                    <a:tint val="75000"/>
                  </a:srgbClr>
                </a:solidFill>
              </a:rPr>
              <a:pPr/>
              <a:t>19</a:t>
            </a:fld>
            <a:endParaRPr lang="en-US">
              <a:solidFill>
                <a:srgbClr val="000000">
                  <a:tint val="75000"/>
                </a:srgb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516" y="689114"/>
            <a:ext cx="8767224" cy="5155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4"/>
          <a:stretch>
            <a:fillRect/>
          </a:stretch>
        </p:blipFill>
        <p:spPr>
          <a:xfrm>
            <a:off x="10801359" y="5934507"/>
            <a:ext cx="1067367" cy="966621"/>
          </a:xfrm>
          <a:prstGeom prst="rect">
            <a:avLst/>
          </a:prstGeom>
        </p:spPr>
      </p:pic>
    </p:spTree>
    <p:extLst>
      <p:ext uri="{BB962C8B-B14F-4D97-AF65-F5344CB8AC3E}">
        <p14:creationId xmlns:p14="http://schemas.microsoft.com/office/powerpoint/2010/main" val="1103254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2A94E2-AFAA-4347-B02F-C2C056F87589}"/>
              </a:ext>
            </a:extLst>
          </p:cNvPr>
          <p:cNvSpPr>
            <a:spLocks noGrp="1"/>
          </p:cNvSpPr>
          <p:nvPr>
            <p:ph idx="1"/>
          </p:nvPr>
        </p:nvSpPr>
        <p:spPr/>
        <p:txBody>
          <a:bodyPr>
            <a:normAutofit/>
          </a:bodyPr>
          <a:lstStyle/>
          <a:p>
            <a:pPr marL="0" indent="0">
              <a:buNone/>
            </a:pPr>
            <a:r>
              <a:rPr lang="en-US" sz="2200" dirty="0"/>
              <a:t>None</a:t>
            </a:r>
          </a:p>
        </p:txBody>
      </p:sp>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4"/>
          <a:stretch>
            <a:fillRect/>
          </a:stretch>
        </p:blipFill>
        <p:spPr>
          <a:xfrm>
            <a:off x="10801359" y="5934507"/>
            <a:ext cx="1067367" cy="96662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297817922"/>
      </p:ext>
    </p:extLst>
  </p:cSld>
  <p:clrMapOvr>
    <a:masterClrMapping/>
  </p:clrMapOvr>
  <mc:AlternateContent xmlns:mc="http://schemas.openxmlformats.org/markup-compatibility/2006">
    <mc:Choice xmlns:p14="http://schemas.microsoft.com/office/powerpoint/2010/main" Requires="p14">
      <p:transition spd="slow" p14:dur="2000" advTm="2167"/>
    </mc:Choice>
    <mc:Fallback>
      <p:transition spd="slow" advTm="2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9AB83-B7E3-4CE1-BD02-1CD863F1E9C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9218" name="Picture 2" descr="https://images-na.ssl-images-amazon.com/images/I/41wO9fz2MOL._SX332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131" y="741863"/>
            <a:ext cx="3181350" cy="4752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95528" y="302196"/>
            <a:ext cx="6292889" cy="563231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Study of a cohort of </a:t>
            </a:r>
            <a:r>
              <a:rPr kumimoji="0" lang="en-US" sz="2000" b="0" i="0" u="none" strike="noStrike" kern="1200" cap="none" spc="0" normalizeH="0" baseline="0" noProof="0" dirty="0">
                <a:ln>
                  <a:noFill/>
                </a:ln>
                <a:solidFill>
                  <a:srgbClr val="000000"/>
                </a:solidFill>
                <a:effectLst/>
                <a:uLnTx/>
                <a:uFillTx/>
                <a:latin typeface="Arial"/>
                <a:ea typeface="+mn-ea"/>
                <a:cs typeface="+mn-cs"/>
              </a:rPr>
              <a:t>Carnegie Mellon business school </a:t>
            </a:r>
            <a:r>
              <a:rPr kumimoji="0" lang="en-US" sz="2000" b="0" i="0" u="none" strike="noStrike" kern="1200" cap="none" spc="0" normalizeH="0" baseline="0" noProof="0" dirty="0" smtClean="0">
                <a:ln>
                  <a:noFill/>
                </a:ln>
                <a:solidFill>
                  <a:srgbClr val="000000"/>
                </a:solidFill>
                <a:effectLst/>
                <a:uLnTx/>
                <a:uFillTx/>
                <a:latin typeface="Arial"/>
                <a:ea typeface="+mn-ea"/>
                <a:cs typeface="+mn-cs"/>
              </a:rPr>
              <a:t>graduates (page 2)</a:t>
            </a:r>
          </a:p>
          <a:p>
            <a:pPr marL="800100" lvl="1" indent="-342900">
              <a:buFont typeface="Wingdings" panose="05000000000000000000" pitchFamily="2" charset="2"/>
              <a:buChar char="Ø"/>
              <a:defRPr/>
            </a:pPr>
            <a:r>
              <a:rPr lang="en-US" sz="2000" dirty="0" smtClean="0">
                <a:solidFill>
                  <a:srgbClr val="000000"/>
                </a:solidFill>
                <a:latin typeface="Arial"/>
              </a:rPr>
              <a:t>Starting salaries of men graduates were 7.6% higher than women</a:t>
            </a:r>
          </a:p>
          <a:p>
            <a:pPr marL="1257300" lvl="2" indent="-342900">
              <a:buFont typeface="Courier New" panose="02070309020205020404" pitchFamily="49" charset="0"/>
              <a:buChar char="o"/>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Digging</a:t>
            </a:r>
            <a:r>
              <a:rPr kumimoji="0" lang="en-US" sz="2000" b="0" i="0" u="none" strike="noStrike" kern="1200" cap="none" spc="0" normalizeH="0" noProof="0" dirty="0" smtClean="0">
                <a:ln>
                  <a:noFill/>
                </a:ln>
                <a:solidFill>
                  <a:srgbClr val="000000"/>
                </a:solidFill>
                <a:effectLst/>
                <a:uLnTx/>
                <a:uFillTx/>
                <a:latin typeface="Arial"/>
                <a:ea typeface="+mn-ea"/>
                <a:cs typeface="+mn-cs"/>
              </a:rPr>
              <a:t> deeper, 57% of the men compared to 7% of the women had asked for more money after receiving the initial offer, explaining nearly all of the difference</a:t>
            </a: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Salary negotiation and gender differences in how </a:t>
            </a:r>
            <a:r>
              <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one’s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‘worth’ </a:t>
            </a:r>
            <a:r>
              <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is determined (page 35):</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Of those who assumed they determined their worth, 85% of men and 17% of women were in this category</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Of those who felt their worth was determined by what the company paid, 15% of men and 83% of women interviewed were in this </a:t>
            </a:r>
            <a:r>
              <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category</a:t>
            </a:r>
            <a:endParaRPr kumimoji="0" lang="en-US" sz="20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
        <p:nvSpPr>
          <p:cNvPr id="5" name="TextBox 4"/>
          <p:cNvSpPr txBox="1"/>
          <p:nvPr/>
        </p:nvSpPr>
        <p:spPr>
          <a:xfrm>
            <a:off x="1580914" y="329649"/>
            <a:ext cx="3153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haroni" panose="02010803020104030203" pitchFamily="2" charset="-79"/>
                <a:ea typeface="+mn-ea"/>
                <a:cs typeface="Aharoni" panose="02010803020104030203" pitchFamily="2" charset="-79"/>
              </a:rPr>
              <a:t>Gaining a New Perspective</a:t>
            </a:r>
          </a:p>
        </p:txBody>
      </p:sp>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4"/>
          <a:stretch>
            <a:fillRect/>
          </a:stretch>
        </p:blipFill>
        <p:spPr>
          <a:xfrm>
            <a:off x="10801359" y="5934507"/>
            <a:ext cx="1067367" cy="966621"/>
          </a:xfrm>
          <a:prstGeom prst="rect">
            <a:avLst/>
          </a:prstGeom>
        </p:spPr>
      </p:pic>
      <p:sp>
        <p:nvSpPr>
          <p:cNvPr id="2" name="TextBox 1"/>
          <p:cNvSpPr txBox="1"/>
          <p:nvPr/>
        </p:nvSpPr>
        <p:spPr>
          <a:xfrm>
            <a:off x="1742148" y="5565175"/>
            <a:ext cx="2461315" cy="369332"/>
          </a:xfrm>
          <a:prstGeom prst="rect">
            <a:avLst/>
          </a:prstGeom>
          <a:noFill/>
        </p:spPr>
        <p:txBody>
          <a:bodyPr wrap="none" rtlCol="0">
            <a:spAutoFit/>
          </a:bodyPr>
          <a:lstStyle/>
          <a:p>
            <a:r>
              <a:rPr lang="en-US" dirty="0" smtClean="0"/>
              <a:t>Copyright 2007, </a:t>
            </a:r>
            <a:r>
              <a:rPr lang="en-US" dirty="0" err="1" smtClean="0"/>
              <a:t>Bantom</a:t>
            </a:r>
            <a:endParaRPr lang="en-US" dirty="0"/>
          </a:p>
        </p:txBody>
      </p:sp>
    </p:spTree>
    <p:extLst>
      <p:ext uri="{BB962C8B-B14F-4D97-AF65-F5344CB8AC3E}">
        <p14:creationId xmlns:p14="http://schemas.microsoft.com/office/powerpoint/2010/main" val="3253452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F9AB83-B7E3-4CE1-BD02-1CD863F1E9C0}" type="slidenum">
              <a:rPr lang="en-US" smtClean="0">
                <a:solidFill>
                  <a:srgbClr val="000000">
                    <a:tint val="75000"/>
                  </a:srgbClr>
                </a:solidFill>
              </a:rPr>
              <a:pPr/>
              <a:t>21</a:t>
            </a:fld>
            <a:endParaRPr lang="en-US">
              <a:solidFill>
                <a:srgbClr val="000000">
                  <a:tint val="75000"/>
                </a:srgbClr>
              </a:solidFill>
            </a:endParaRPr>
          </a:p>
        </p:txBody>
      </p:sp>
      <p:sp>
        <p:nvSpPr>
          <p:cNvPr id="2" name="Rectangle 1"/>
          <p:cNvSpPr/>
          <p:nvPr/>
        </p:nvSpPr>
        <p:spPr>
          <a:xfrm>
            <a:off x="1656522" y="808383"/>
            <a:ext cx="9011478" cy="4708981"/>
          </a:xfrm>
          <a:prstGeom prst="rect">
            <a:avLst/>
          </a:prstGeom>
        </p:spPr>
        <p:txBody>
          <a:bodyPr wrap="square">
            <a:spAutoFit/>
          </a:bodyPr>
          <a:lstStyle/>
          <a:p>
            <a:r>
              <a:rPr lang="en-US" sz="2000" dirty="0" err="1">
                <a:solidFill>
                  <a:srgbClr val="000000"/>
                </a:solidFill>
                <a:latin typeface="+mj-lt"/>
              </a:rPr>
              <a:t>Kalev</a:t>
            </a:r>
            <a:r>
              <a:rPr lang="en-US" sz="2000" dirty="0">
                <a:solidFill>
                  <a:srgbClr val="000000"/>
                </a:solidFill>
                <a:latin typeface="+mj-lt"/>
              </a:rPr>
              <a:t>, Dobbin &amp; Kelly (2006)</a:t>
            </a:r>
          </a:p>
          <a:p>
            <a:r>
              <a:rPr lang="en-US" sz="2000" dirty="0">
                <a:solidFill>
                  <a:srgbClr val="000000"/>
                </a:solidFill>
                <a:latin typeface="+mj-lt"/>
              </a:rPr>
              <a:t>This study matched survey data on employment practices with longitudinal data on the workforce composition of 708 establishments from 1971 to 2002 to explore the effects of practices designed to establish organizational responsibility for diversity, practices designed to moderate managerial bias through education and feedback, and practices designed to reduce the social isolation of women and minority workers. </a:t>
            </a:r>
          </a:p>
          <a:p>
            <a:endParaRPr lang="en-US" sz="2000" dirty="0">
              <a:solidFill>
                <a:srgbClr val="000000"/>
              </a:solidFill>
              <a:latin typeface="+mj-lt"/>
            </a:endParaRPr>
          </a:p>
          <a:p>
            <a:r>
              <a:rPr lang="en-US" sz="2000" dirty="0">
                <a:solidFill>
                  <a:srgbClr val="000000"/>
                </a:solidFill>
                <a:latin typeface="+mj-lt"/>
              </a:rPr>
              <a:t>The results found that efforts to moderate managerial bias through diversity training and performance evaluations are least effective, efforts to attack social isolation through mentoring and networking show modest effects, and efforts to establish responsibility for diversity lead to broader increases in white women, black women, and black men in management. </a:t>
            </a:r>
            <a:r>
              <a:rPr lang="en-US" sz="2000" b="1" dirty="0">
                <a:solidFill>
                  <a:srgbClr val="FF0000"/>
                </a:solidFill>
                <a:latin typeface="+mj-lt"/>
              </a:rPr>
              <a:t>The authors found that programs that establish organizational responsibility (affirmative action plans, diversity committees, and diversity staff) are the most effective means of increasing the proportions of white women, black women, and black men in private sector management.</a:t>
            </a:r>
          </a:p>
        </p:txBody>
      </p:sp>
      <p:pic>
        <p:nvPicPr>
          <p:cNvPr id="5" name="Picture 4"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3"/>
          <a:stretch>
            <a:fillRect/>
          </a:stretch>
        </p:blipFill>
        <p:spPr>
          <a:xfrm>
            <a:off x="10801359" y="5934507"/>
            <a:ext cx="1067367" cy="966621"/>
          </a:xfrm>
          <a:prstGeom prst="rect">
            <a:avLst/>
          </a:prstGeom>
        </p:spPr>
      </p:pic>
    </p:spTree>
    <p:extLst>
      <p:ext uri="{BB962C8B-B14F-4D97-AF65-F5344CB8AC3E}">
        <p14:creationId xmlns:p14="http://schemas.microsoft.com/office/powerpoint/2010/main" val="2251306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2A94E2-AFAA-4347-B02F-C2C056F87589}"/>
              </a:ext>
            </a:extLst>
          </p:cNvPr>
          <p:cNvSpPr>
            <a:spLocks noGrp="1"/>
          </p:cNvSpPr>
          <p:nvPr>
            <p:ph idx="1"/>
          </p:nvPr>
        </p:nvSpPr>
        <p:spPr>
          <a:xfrm>
            <a:off x="749636" y="1579720"/>
            <a:ext cx="10678074" cy="4192519"/>
          </a:xfrm>
        </p:spPr>
        <p:txBody>
          <a:bodyPr>
            <a:normAutofit/>
          </a:bodyPr>
          <a:lstStyle/>
          <a:p>
            <a:pPr marL="0" indent="0">
              <a:buNone/>
            </a:pPr>
            <a:endParaRPr lang="en-US" sz="2200" dirty="0"/>
          </a:p>
          <a:p>
            <a:pPr marL="0" indent="0">
              <a:buNone/>
            </a:pPr>
            <a:endParaRPr lang="en-US" sz="2200" dirty="0"/>
          </a:p>
          <a:p>
            <a:pPr marL="0" indent="0">
              <a:buNone/>
            </a:pPr>
            <a:r>
              <a:rPr lang="en-US" sz="2200" dirty="0"/>
              <a:t>	</a:t>
            </a:r>
          </a:p>
        </p:txBody>
      </p:sp>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3" name="Rectangle 2"/>
          <p:cNvSpPr/>
          <p:nvPr/>
        </p:nvSpPr>
        <p:spPr>
          <a:xfrm>
            <a:off x="4756638" y="817685"/>
            <a:ext cx="2664070" cy="430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p:cNvSpPr txBox="1"/>
          <p:nvPr/>
        </p:nvSpPr>
        <p:spPr>
          <a:xfrm>
            <a:off x="3308010" y="683144"/>
            <a:ext cx="59646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a:ea typeface="+mn-ea"/>
                <a:cs typeface="+mn-cs"/>
              </a:rPr>
              <a:t>Incentives </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for </a:t>
            </a:r>
            <a:r>
              <a:rPr kumimoji="0" lang="en-US" sz="3200" b="0" i="0" u="none" strike="noStrike" kern="1200" cap="none" spc="0" normalizeH="0" baseline="0" noProof="0" dirty="0" smtClean="0">
                <a:ln>
                  <a:noFill/>
                </a:ln>
                <a:solidFill>
                  <a:srgbClr val="000000"/>
                </a:solidFill>
                <a:effectLst/>
                <a:uLnTx/>
                <a:uFillTx/>
                <a:latin typeface="Calibri" panose="020F0502020204030204"/>
                <a:ea typeface="+mn-ea"/>
                <a:cs typeface="+mn-cs"/>
              </a:rPr>
              <a:t>effective mentoring</a:t>
            </a: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251466" y="1513691"/>
            <a:ext cx="5579213" cy="4245306"/>
          </a:xfrm>
          <a:prstGeom prst="rect">
            <a:avLst/>
          </a:prstGeom>
        </p:spPr>
      </p:pic>
      <p:pic>
        <p:nvPicPr>
          <p:cNvPr id="8" name="Picture 7"/>
          <p:cNvPicPr>
            <a:picLocks noChangeAspect="1"/>
          </p:cNvPicPr>
          <p:nvPr/>
        </p:nvPicPr>
        <p:blipFill>
          <a:blip r:embed="rId4"/>
          <a:stretch>
            <a:fillRect/>
          </a:stretch>
        </p:blipFill>
        <p:spPr>
          <a:xfrm>
            <a:off x="5830679" y="1513690"/>
            <a:ext cx="5689698" cy="4271615"/>
          </a:xfrm>
          <a:prstGeom prst="rect">
            <a:avLst/>
          </a:prstGeom>
        </p:spPr>
      </p:pic>
    </p:spTree>
    <p:extLst>
      <p:ext uri="{BB962C8B-B14F-4D97-AF65-F5344CB8AC3E}">
        <p14:creationId xmlns:p14="http://schemas.microsoft.com/office/powerpoint/2010/main" val="2893458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3" name="Rectangle 2"/>
          <p:cNvSpPr/>
          <p:nvPr/>
        </p:nvSpPr>
        <p:spPr>
          <a:xfrm>
            <a:off x="4756638" y="817685"/>
            <a:ext cx="2664070" cy="430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p:cNvSpPr txBox="1"/>
          <p:nvPr/>
        </p:nvSpPr>
        <p:spPr>
          <a:xfrm>
            <a:off x="1749287" y="685953"/>
            <a:ext cx="89792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a:ea typeface="+mn-ea"/>
                <a:cs typeface="+mn-cs"/>
              </a:rPr>
              <a:t>Limitation of Metrics to Evaluate Research Mentoring</a:t>
            </a: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Content Placeholder 6"/>
          <p:cNvSpPr>
            <a:spLocks noGrp="1"/>
          </p:cNvSpPr>
          <p:nvPr>
            <p:ph idx="1"/>
          </p:nvPr>
        </p:nvSpPr>
        <p:spPr>
          <a:xfrm>
            <a:off x="2099050" y="1819945"/>
            <a:ext cx="8379633" cy="3881438"/>
          </a:xfrm>
        </p:spPr>
        <p:txBody>
          <a:bodyPr/>
          <a:lstStyle/>
          <a:p>
            <a:r>
              <a:rPr lang="en-US" dirty="0" smtClean="0"/>
              <a:t>Most straightforward metric is publication with mentees</a:t>
            </a:r>
          </a:p>
          <a:p>
            <a:r>
              <a:rPr lang="en-US" dirty="0" smtClean="0"/>
              <a:t>However, that may not reflect the quality of mentoring</a:t>
            </a:r>
          </a:p>
          <a:p>
            <a:r>
              <a:rPr lang="en-US" dirty="0" smtClean="0"/>
              <a:t>Further, the 1:1 nature of mentoring makes it more challenging to identify problems except through absence of positive feedback or lack of evidence of ongoing interactions</a:t>
            </a:r>
            <a:endParaRPr lang="en-US" dirty="0"/>
          </a:p>
        </p:txBody>
      </p:sp>
    </p:spTree>
    <p:extLst>
      <p:ext uri="{BB962C8B-B14F-4D97-AF65-F5344CB8AC3E}">
        <p14:creationId xmlns:p14="http://schemas.microsoft.com/office/powerpoint/2010/main" val="2996012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2A94E2-AFAA-4347-B02F-C2C056F87589}"/>
              </a:ext>
            </a:extLst>
          </p:cNvPr>
          <p:cNvSpPr>
            <a:spLocks noGrp="1"/>
          </p:cNvSpPr>
          <p:nvPr>
            <p:ph idx="1"/>
          </p:nvPr>
        </p:nvSpPr>
        <p:spPr>
          <a:xfrm>
            <a:off x="5762329" y="4817458"/>
            <a:ext cx="6272538" cy="918839"/>
          </a:xfrm>
        </p:spPr>
        <p:txBody>
          <a:bodyPr>
            <a:normAutofit fontScale="40000" lnSpcReduction="20000"/>
          </a:bodyPr>
          <a:lstStyle/>
          <a:p>
            <a:pPr marL="0" indent="0">
              <a:buNone/>
            </a:pPr>
            <a:r>
              <a:rPr lang="en-US" sz="4200" dirty="0"/>
              <a:t>			</a:t>
            </a:r>
          </a:p>
          <a:p>
            <a:pPr marL="0" indent="0">
              <a:buNone/>
            </a:pPr>
            <a:r>
              <a:rPr lang="en-US" sz="4000" dirty="0" smtClean="0"/>
              <a:t>Choi AMK, Moon JE, </a:t>
            </a:r>
            <a:r>
              <a:rPr lang="en-US" sz="4000" dirty="0" err="1" smtClean="0"/>
              <a:t>Steinecke</a:t>
            </a:r>
            <a:r>
              <a:rPr lang="en-US" sz="4000" dirty="0" smtClean="0"/>
              <a:t> An, Prescott JE.  Developing a culture of mentorship to strengthen academic medical centers.  </a:t>
            </a:r>
            <a:r>
              <a:rPr lang="en-US" sz="4000" i="1" dirty="0" smtClean="0"/>
              <a:t>Academic Medicine </a:t>
            </a:r>
            <a:r>
              <a:rPr lang="en-US" sz="4000" dirty="0" smtClean="0"/>
              <a:t>2019;94:630-633.</a:t>
            </a:r>
            <a:endParaRPr lang="en-US" sz="4000" dirty="0"/>
          </a:p>
        </p:txBody>
      </p:sp>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3" name="Rectangle 2"/>
          <p:cNvSpPr/>
          <p:nvPr/>
        </p:nvSpPr>
        <p:spPr>
          <a:xfrm>
            <a:off x="4756638" y="817685"/>
            <a:ext cx="2664070" cy="430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60970" y="748520"/>
            <a:ext cx="6808993" cy="584775"/>
          </a:xfrm>
          <a:prstGeom prst="rect">
            <a:avLst/>
          </a:prstGeom>
          <a:noFill/>
        </p:spPr>
        <p:txBody>
          <a:bodyPr wrap="square" rtlCol="0">
            <a:spAutoFit/>
          </a:bodyPr>
          <a:lstStyle/>
          <a:p>
            <a:pPr lvl="0"/>
            <a:r>
              <a:rPr lang="en-US" sz="3200" dirty="0" smtClean="0">
                <a:solidFill>
                  <a:srgbClr val="000000"/>
                </a:solidFill>
              </a:rPr>
              <a:t>Finding/Cultivating Effective Mentors</a:t>
            </a:r>
            <a:endParaRPr lang="en-US" sz="3200" dirty="0">
              <a:solidFill>
                <a:srgbClr val="000000"/>
              </a:solidFill>
            </a:endParaRPr>
          </a:p>
        </p:txBody>
      </p:sp>
      <p:sp>
        <p:nvSpPr>
          <p:cNvPr id="5" name="TextBox 4"/>
          <p:cNvSpPr txBox="1"/>
          <p:nvPr/>
        </p:nvSpPr>
        <p:spPr>
          <a:xfrm>
            <a:off x="2115860" y="1762438"/>
            <a:ext cx="7945625" cy="3139321"/>
          </a:xfrm>
          <a:prstGeom prst="rect">
            <a:avLst/>
          </a:prstGeom>
          <a:noFill/>
        </p:spPr>
        <p:txBody>
          <a:bodyPr wrap="square" rtlCol="0">
            <a:spAutoFit/>
          </a:bodyPr>
          <a:lstStyle/>
          <a:p>
            <a:r>
              <a:rPr lang="en-US" dirty="0" smtClean="0"/>
              <a:t>“</a:t>
            </a:r>
            <a:r>
              <a:rPr lang="en-US" i="1" dirty="0" smtClean="0"/>
              <a:t>Elevating mentorship to a strategic priority requires a merging of top-down and grassroots approaches.  Academic leaders must communicate to constituents, by example and through financial support, that mentoring is an institutional priority, an evidence-based investment in the organization’s future, and a noble endeavor…”</a:t>
            </a:r>
          </a:p>
          <a:p>
            <a:endParaRPr lang="en-US" i="1" dirty="0"/>
          </a:p>
          <a:p>
            <a:r>
              <a:rPr lang="en-US" i="1" dirty="0" smtClean="0"/>
              <a:t>“Incentives for faculty and departments to support such efforts include relief from dean’s and other institutional taxes, awards for mentoring excellence, consideration of mentorship in faculty promotion criteria, and financial supplements for department and division heads who successfully develop tailored plans for the career advancement of faculty members…the return on investment could be substantial.”</a:t>
            </a:r>
            <a:endParaRPr lang="en-US" i="1" dirty="0"/>
          </a:p>
        </p:txBody>
      </p:sp>
    </p:spTree>
    <p:extLst>
      <p:ext uri="{BB962C8B-B14F-4D97-AF65-F5344CB8AC3E}">
        <p14:creationId xmlns:p14="http://schemas.microsoft.com/office/powerpoint/2010/main" val="701256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2A94E2-AFAA-4347-B02F-C2C056F87589}"/>
              </a:ext>
            </a:extLst>
          </p:cNvPr>
          <p:cNvSpPr>
            <a:spLocks noGrp="1"/>
          </p:cNvSpPr>
          <p:nvPr>
            <p:ph idx="1"/>
          </p:nvPr>
        </p:nvSpPr>
        <p:spPr>
          <a:xfrm>
            <a:off x="621323" y="1687161"/>
            <a:ext cx="10934700" cy="4194810"/>
          </a:xfrm>
        </p:spPr>
        <p:txBody>
          <a:bodyPr>
            <a:normAutofit fontScale="47500" lnSpcReduction="20000"/>
          </a:bodyPr>
          <a:lstStyle/>
          <a:p>
            <a:pPr marL="0" indent="0">
              <a:buNone/>
            </a:pPr>
            <a:r>
              <a:rPr lang="en-US" sz="5100" dirty="0" smtClean="0"/>
              <a:t>Important to find the time to make it a meaningful activity</a:t>
            </a:r>
          </a:p>
          <a:p>
            <a:pPr marL="0" indent="0">
              <a:buNone/>
            </a:pPr>
            <a:r>
              <a:rPr lang="en-US" sz="5100" dirty="0" smtClean="0"/>
              <a:t>It may represent a lot of your time as chair but each appraisal is potentially very powerful and precious to that faculty member, especially junior faculty</a:t>
            </a:r>
          </a:p>
          <a:p>
            <a:pPr marL="0" indent="0">
              <a:buNone/>
            </a:pPr>
            <a:r>
              <a:rPr lang="en-US" sz="5100" dirty="0" smtClean="0"/>
              <a:t>We use the school’s template and incorporate data that is also made transparent to the faculty</a:t>
            </a:r>
          </a:p>
          <a:p>
            <a:pPr marL="0" indent="0">
              <a:buNone/>
            </a:pPr>
            <a:r>
              <a:rPr lang="en-US" sz="5100" dirty="0" smtClean="0"/>
              <a:t>This past year we developed and rolled out a more systematic approach and training of division chiefs</a:t>
            </a:r>
          </a:p>
          <a:p>
            <a:r>
              <a:rPr lang="en-US" sz="5100" dirty="0" smtClean="0"/>
              <a:t>Referrals to our department AP committee come out of the yearly review process</a:t>
            </a:r>
          </a:p>
          <a:p>
            <a:r>
              <a:rPr lang="en-US" sz="5100" dirty="0" smtClean="0"/>
              <a:t>Review of prior year teaching appraisals and ‘cup of coffee’ feedback as relevant is a new process also related in time to the annual appraisals</a:t>
            </a:r>
            <a:endParaRPr lang="en-US" sz="5100" dirty="0" smtClean="0"/>
          </a:p>
          <a:p>
            <a:r>
              <a:rPr lang="en-US" sz="5100" dirty="0" smtClean="0"/>
              <a:t>Some resource needs are identified for follow-up by department</a:t>
            </a:r>
          </a:p>
          <a:p>
            <a:pPr marL="0" indent="0">
              <a:buNone/>
            </a:pPr>
            <a:r>
              <a:rPr lang="en-US" sz="5100" dirty="0" smtClean="0"/>
              <a:t>Very time-consuming</a:t>
            </a:r>
            <a:endParaRPr lang="en-US" sz="4000" dirty="0"/>
          </a:p>
          <a:p>
            <a:pPr marL="0" indent="0">
              <a:buNone/>
            </a:pPr>
            <a:endParaRPr lang="en-US" sz="4000" dirty="0"/>
          </a:p>
        </p:txBody>
      </p:sp>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3" name="Rectangle 2"/>
          <p:cNvSpPr/>
          <p:nvPr/>
        </p:nvSpPr>
        <p:spPr>
          <a:xfrm>
            <a:off x="4756638" y="817685"/>
            <a:ext cx="2664070" cy="430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p:cNvSpPr txBox="1"/>
          <p:nvPr/>
        </p:nvSpPr>
        <p:spPr>
          <a:xfrm>
            <a:off x="3215330" y="740708"/>
            <a:ext cx="60081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a:ea typeface="+mn-ea"/>
                <a:cs typeface="+mn-cs"/>
              </a:rPr>
              <a:t>The Annual Review and Beyond</a:t>
            </a: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531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3" name="Rectangle 2"/>
          <p:cNvSpPr/>
          <p:nvPr/>
        </p:nvSpPr>
        <p:spPr>
          <a:xfrm>
            <a:off x="4756638" y="817685"/>
            <a:ext cx="2664070" cy="430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p:cNvSpPr txBox="1"/>
          <p:nvPr/>
        </p:nvSpPr>
        <p:spPr>
          <a:xfrm>
            <a:off x="1760645" y="740708"/>
            <a:ext cx="97289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a:ea typeface="+mn-ea"/>
                <a:cs typeface="+mn-cs"/>
              </a:rPr>
              <a:t>Junior Faculty Development Takes a Committed</a:t>
            </a:r>
            <a:r>
              <a:rPr kumimoji="0" lang="en-US" sz="3200" b="0" i="0" u="none" strike="noStrike" kern="1200" cap="none" spc="0" normalizeH="0" noProof="0" dirty="0" smtClean="0">
                <a:ln>
                  <a:noFill/>
                </a:ln>
                <a:solidFill>
                  <a:srgbClr val="000000"/>
                </a:solidFill>
                <a:effectLst/>
                <a:uLnTx/>
                <a:uFillTx/>
                <a:latin typeface="Calibri" panose="020F0502020204030204"/>
                <a:ea typeface="+mn-ea"/>
                <a:cs typeface="+mn-cs"/>
              </a:rPr>
              <a:t> ‘Village’</a:t>
            </a: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extBox 4"/>
          <p:cNvSpPr txBox="1"/>
          <p:nvPr/>
        </p:nvSpPr>
        <p:spPr>
          <a:xfrm>
            <a:off x="2618251" y="2213668"/>
            <a:ext cx="759917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a:ea typeface="+mn-ea"/>
                <a:cs typeface="+mn-cs"/>
              </a:rPr>
              <a:t>“Dr</a:t>
            </a:r>
            <a:r>
              <a:rPr kumimoji="0" lang="en-US" sz="24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0" i="1" u="none" strike="noStrike" kern="1200" cap="none" spc="0" normalizeH="0" baseline="0" noProof="0" dirty="0" smtClean="0">
                <a:ln>
                  <a:noFill/>
                </a:ln>
                <a:solidFill>
                  <a:srgbClr val="000000"/>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srgbClr val="000000"/>
                </a:solidFill>
                <a:effectLst/>
                <a:uLnTx/>
                <a:uFillTx/>
                <a:latin typeface="Calibri" panose="020F0502020204030204"/>
                <a:ea typeface="+mn-ea"/>
                <a:cs typeface="+mn-cs"/>
              </a:rPr>
              <a:t>helps his trainees stay organized and on track with projects, maintains every commitment he makes to project completion, and responds to emails and other trainee requests in record time. Dr. </a:t>
            </a:r>
            <a:r>
              <a:rPr kumimoji="0" lang="en-US" sz="2400" b="0" i="1" u="none" strike="noStrike" kern="1200" cap="none" spc="0" normalizeH="0" baseline="0" noProof="0" dirty="0" smtClean="0">
                <a:ln>
                  <a:noFill/>
                </a:ln>
                <a:solidFill>
                  <a:srgbClr val="000000"/>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srgbClr val="000000"/>
                </a:solidFill>
                <a:effectLst/>
                <a:uLnTx/>
                <a:uFillTx/>
                <a:latin typeface="Calibri" panose="020F0502020204030204"/>
                <a:ea typeface="+mn-ea"/>
                <a:cs typeface="+mn-cs"/>
              </a:rPr>
              <a:t>has had the single greatest impact on my own research </a:t>
            </a:r>
            <a:r>
              <a:rPr kumimoji="0" lang="en-US" sz="2400" b="0" i="1" u="none" strike="noStrike" kern="1200" cap="none" spc="0" normalizeH="0" baseline="0" noProof="0" dirty="0" smtClean="0">
                <a:ln>
                  <a:noFill/>
                </a:ln>
                <a:solidFill>
                  <a:srgbClr val="000000"/>
                </a:solidFill>
                <a:effectLst/>
                <a:uLnTx/>
                <a:uFillTx/>
                <a:latin typeface="Calibri" panose="020F0502020204030204"/>
                <a:ea typeface="+mn-ea"/>
                <a:cs typeface="+mn-cs"/>
              </a:rPr>
              <a:t>interests...and </a:t>
            </a:r>
            <a:r>
              <a:rPr kumimoji="0" lang="en-US" sz="2400" b="0" i="1" u="none" strike="noStrike" kern="1200" cap="none" spc="0" normalizeH="0" baseline="0" noProof="0" dirty="0">
                <a:ln>
                  <a:noFill/>
                </a:ln>
                <a:solidFill>
                  <a:srgbClr val="000000"/>
                </a:solidFill>
                <a:effectLst/>
                <a:uLnTx/>
                <a:uFillTx/>
                <a:latin typeface="Calibri" panose="020F0502020204030204"/>
                <a:ea typeface="+mn-ea"/>
                <a:cs typeface="+mn-cs"/>
              </a:rPr>
              <a:t>thanks to his mentorship I am in the process of applying for mentored career development research funding</a:t>
            </a:r>
            <a:r>
              <a:rPr kumimoji="0" lang="en-US" sz="2400" b="0" i="1" u="none" strike="noStrike" kern="1200" cap="none" spc="0" normalizeH="0" baseline="0" noProof="0" dirty="0" smtClean="0">
                <a:ln>
                  <a:noFill/>
                </a:ln>
                <a:solidFill>
                  <a:srgbClr val="000000"/>
                </a:solidFill>
                <a:effectLst/>
                <a:uLnTx/>
                <a:uFillTx/>
                <a:latin typeface="Calibri" panose="020F0502020204030204"/>
                <a:ea typeface="+mn-ea"/>
                <a:cs typeface="+mn-cs"/>
              </a:rPr>
              <a:t>.”</a:t>
            </a:r>
            <a:endParaRPr kumimoji="0" lang="en-US" sz="2400" b="0"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184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2A94E2-AFAA-4347-B02F-C2C056F87589}"/>
              </a:ext>
            </a:extLst>
          </p:cNvPr>
          <p:cNvSpPr>
            <a:spLocks noGrp="1"/>
          </p:cNvSpPr>
          <p:nvPr>
            <p:ph idx="1"/>
          </p:nvPr>
        </p:nvSpPr>
        <p:spPr>
          <a:xfrm>
            <a:off x="1190652" y="1488280"/>
            <a:ext cx="10678074" cy="4446227"/>
          </a:xfrm>
        </p:spPr>
        <p:txBody>
          <a:bodyPr>
            <a:normAutofit fontScale="85000" lnSpcReduction="20000"/>
          </a:bodyPr>
          <a:lstStyle/>
          <a:p>
            <a:pPr marL="0" indent="0">
              <a:buNone/>
            </a:pPr>
            <a:r>
              <a:rPr lang="en-US" sz="2200" dirty="0"/>
              <a:t>Context at ISMMS Neurology in NYC:</a:t>
            </a:r>
          </a:p>
          <a:p>
            <a:pPr marL="0" indent="0">
              <a:buNone/>
            </a:pPr>
            <a:r>
              <a:rPr lang="en-US" sz="2200" dirty="0"/>
              <a:t>	Chair for 5 years</a:t>
            </a:r>
          </a:p>
          <a:p>
            <a:pPr marL="0" indent="0">
              <a:buNone/>
            </a:pPr>
            <a:r>
              <a:rPr lang="en-US" sz="2200" dirty="0"/>
              <a:t>	132 neurology faculty</a:t>
            </a:r>
          </a:p>
          <a:p>
            <a:pPr marL="0" indent="0">
              <a:buNone/>
            </a:pPr>
            <a:r>
              <a:rPr lang="en-US" sz="2200" dirty="0"/>
              <a:t>		 4  (3%) instructors</a:t>
            </a:r>
          </a:p>
          <a:p>
            <a:pPr marL="0" indent="0">
              <a:buNone/>
            </a:pPr>
            <a:r>
              <a:rPr lang="en-US" sz="2200" dirty="0"/>
              <a:t>		72 (55%) assistant professors</a:t>
            </a:r>
          </a:p>
          <a:p>
            <a:pPr marL="0" indent="0">
              <a:buNone/>
            </a:pPr>
            <a:r>
              <a:rPr lang="en-US" sz="2200" dirty="0"/>
              <a:t>		25 (19%) associate professors</a:t>
            </a:r>
          </a:p>
          <a:p>
            <a:pPr marL="0" indent="0">
              <a:buNone/>
            </a:pPr>
            <a:r>
              <a:rPr lang="en-US" sz="2200" dirty="0"/>
              <a:t>		31 (23%) professors</a:t>
            </a:r>
          </a:p>
          <a:p>
            <a:pPr marL="0" indent="0">
              <a:buNone/>
            </a:pPr>
            <a:r>
              <a:rPr lang="en-US" sz="2200" dirty="0"/>
              <a:t>	22% - Investigator track, 45% - Clinician-Educator track, 19% - Clinical Practice track, 14% -</a:t>
            </a:r>
          </a:p>
          <a:p>
            <a:pPr marL="0" indent="0">
              <a:buNone/>
            </a:pPr>
            <a:r>
              <a:rPr lang="en-US" sz="2200" dirty="0"/>
              <a:t>		Research track</a:t>
            </a:r>
          </a:p>
          <a:p>
            <a:pPr marL="0" indent="0">
              <a:buNone/>
            </a:pPr>
            <a:r>
              <a:rPr lang="en-US" sz="2200" dirty="0"/>
              <a:t>	53 residents (2 programs), 20 fellows, 34 post-docs</a:t>
            </a:r>
          </a:p>
          <a:p>
            <a:pPr marL="0" indent="0">
              <a:buNone/>
            </a:pPr>
            <a:r>
              <a:rPr lang="en-US" sz="2200" dirty="0"/>
              <a:t>	Have recruited 58 faculty since April 2016</a:t>
            </a:r>
          </a:p>
          <a:p>
            <a:pPr marL="0" indent="0">
              <a:buNone/>
            </a:pPr>
            <a:r>
              <a:rPr lang="en-US" sz="2200" dirty="0"/>
              <a:t>	large-sized multi-campus department in a metropolitan area,</a:t>
            </a:r>
          </a:p>
          <a:p>
            <a:pPr marL="0" indent="0">
              <a:buNone/>
            </a:pPr>
            <a:r>
              <a:rPr lang="en-US" sz="2200" dirty="0"/>
              <a:t>		with many other nearby AMCs</a:t>
            </a:r>
          </a:p>
        </p:txBody>
      </p:sp>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4"/>
          <a:stretch>
            <a:fillRect/>
          </a:stretch>
        </p:blipFill>
        <p:spPr>
          <a:xfrm>
            <a:off x="10801359" y="5934507"/>
            <a:ext cx="1067367" cy="966621"/>
          </a:xfrm>
          <a:prstGeom prst="rect">
            <a:avLst/>
          </a:prstGeom>
        </p:spPr>
      </p:pic>
      <p:sp>
        <p:nvSpPr>
          <p:cNvPr id="3" name="Rectangle 2"/>
          <p:cNvSpPr/>
          <p:nvPr/>
        </p:nvSpPr>
        <p:spPr>
          <a:xfrm>
            <a:off x="4756638" y="817685"/>
            <a:ext cx="2664070" cy="430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05908" y="729762"/>
            <a:ext cx="5512777" cy="584775"/>
          </a:xfrm>
          <a:prstGeom prst="rect">
            <a:avLst/>
          </a:prstGeom>
          <a:noFill/>
        </p:spPr>
        <p:txBody>
          <a:bodyPr wrap="square" rtlCol="0">
            <a:spAutoFit/>
          </a:bodyPr>
          <a:lstStyle/>
          <a:p>
            <a:r>
              <a:rPr lang="en-US" sz="3200" dirty="0"/>
              <a:t>Junior Faculty Development</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624142860"/>
      </p:ext>
    </p:extLst>
  </p:cSld>
  <p:clrMapOvr>
    <a:masterClrMapping/>
  </p:clrMapOvr>
  <mc:AlternateContent xmlns:mc="http://schemas.openxmlformats.org/markup-compatibility/2006">
    <mc:Choice xmlns:p14="http://schemas.microsoft.com/office/powerpoint/2010/main" Requires="p14">
      <p:transition spd="slow" p14:dur="2000" advTm="912"/>
    </mc:Choice>
    <mc:Fallback>
      <p:transition spd="slow" advTm="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2A94E2-AFAA-4347-B02F-C2C056F87589}"/>
              </a:ext>
            </a:extLst>
          </p:cNvPr>
          <p:cNvSpPr>
            <a:spLocks noGrp="1"/>
          </p:cNvSpPr>
          <p:nvPr>
            <p:ph idx="1"/>
          </p:nvPr>
        </p:nvSpPr>
        <p:spPr>
          <a:xfrm>
            <a:off x="2013230" y="1897282"/>
            <a:ext cx="8970929" cy="3775090"/>
          </a:xfrm>
        </p:spPr>
        <p:txBody>
          <a:bodyPr>
            <a:normAutofit/>
          </a:bodyPr>
          <a:lstStyle/>
          <a:p>
            <a:pPr marL="0" indent="0">
              <a:buNone/>
            </a:pPr>
            <a:r>
              <a:rPr lang="en-US" dirty="0"/>
              <a:t>Setting Expectations – Use of Vision Statements</a:t>
            </a:r>
          </a:p>
          <a:p>
            <a:pPr marL="0" indent="0">
              <a:buNone/>
            </a:pPr>
            <a:r>
              <a:rPr lang="en-US" dirty="0"/>
              <a:t>Securing Resources for the Different AMC </a:t>
            </a:r>
            <a:r>
              <a:rPr lang="en-US" dirty="0" smtClean="0"/>
              <a:t>Missions</a:t>
            </a:r>
            <a:endParaRPr lang="en-US" dirty="0"/>
          </a:p>
          <a:p>
            <a:pPr marL="0" indent="0">
              <a:buNone/>
            </a:pPr>
            <a:r>
              <a:rPr lang="en-US" dirty="0"/>
              <a:t>Supports for Clinician-Investigators</a:t>
            </a:r>
          </a:p>
          <a:p>
            <a:pPr marL="0" indent="0">
              <a:buNone/>
            </a:pPr>
            <a:r>
              <a:rPr lang="en-US" dirty="0"/>
              <a:t>Supports for Clinician-Educators </a:t>
            </a:r>
            <a:endParaRPr lang="en-US" dirty="0" smtClean="0"/>
          </a:p>
          <a:p>
            <a:pPr marL="0" indent="0">
              <a:buNone/>
            </a:pPr>
            <a:r>
              <a:rPr lang="en-US" dirty="0" smtClean="0"/>
              <a:t>Career </a:t>
            </a:r>
            <a:r>
              <a:rPr lang="en-US" dirty="0"/>
              <a:t>Development and Women Faculty</a:t>
            </a:r>
          </a:p>
          <a:p>
            <a:pPr marL="0" indent="0">
              <a:buNone/>
            </a:pPr>
            <a:r>
              <a:rPr lang="en-US" dirty="0"/>
              <a:t>Finding Good Mentors; Fostering Useful </a:t>
            </a:r>
            <a:r>
              <a:rPr lang="en-US" dirty="0" smtClean="0"/>
              <a:t>Relationships</a:t>
            </a:r>
          </a:p>
          <a:p>
            <a:pPr marL="0" indent="0">
              <a:buNone/>
            </a:pPr>
            <a:r>
              <a:rPr lang="en-US" dirty="0" smtClean="0"/>
              <a:t>Annual Review and Beyond</a:t>
            </a:r>
            <a:endParaRPr lang="en-US" dirty="0"/>
          </a:p>
        </p:txBody>
      </p:sp>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4"/>
          <a:stretch>
            <a:fillRect/>
          </a:stretch>
        </p:blipFill>
        <p:spPr>
          <a:xfrm>
            <a:off x="10801359" y="5934507"/>
            <a:ext cx="1067367" cy="966621"/>
          </a:xfrm>
          <a:prstGeom prst="rect">
            <a:avLst/>
          </a:prstGeom>
        </p:spPr>
      </p:pic>
      <p:sp>
        <p:nvSpPr>
          <p:cNvPr id="3" name="Rectangle 2"/>
          <p:cNvSpPr/>
          <p:nvPr/>
        </p:nvSpPr>
        <p:spPr>
          <a:xfrm>
            <a:off x="4756638" y="817685"/>
            <a:ext cx="2664070" cy="430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39611" y="755260"/>
            <a:ext cx="5512777" cy="584775"/>
          </a:xfrm>
          <a:prstGeom prst="rect">
            <a:avLst/>
          </a:prstGeom>
          <a:noFill/>
        </p:spPr>
        <p:txBody>
          <a:bodyPr wrap="square" rtlCol="0">
            <a:spAutoFit/>
          </a:bodyPr>
          <a:lstStyle/>
          <a:p>
            <a:pPr lvl="0"/>
            <a:r>
              <a:rPr lang="en-US" sz="3200" dirty="0">
                <a:solidFill>
                  <a:srgbClr val="000000"/>
                </a:solidFill>
              </a:rPr>
              <a:t>Junior Faculty Development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774624975"/>
      </p:ext>
    </p:extLst>
  </p:cSld>
  <p:clrMapOvr>
    <a:masterClrMapping/>
  </p:clrMapOvr>
  <mc:AlternateContent xmlns:mc="http://schemas.openxmlformats.org/markup-compatibility/2006">
    <mc:Choice xmlns:p14="http://schemas.microsoft.com/office/powerpoint/2010/main" Requires="p14">
      <p:transition spd="slow" p14:dur="2000" advTm="1569"/>
    </mc:Choice>
    <mc:Fallback>
      <p:transition spd="slow" advTm="1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2A94E2-AFAA-4347-B02F-C2C056F87589}"/>
              </a:ext>
            </a:extLst>
          </p:cNvPr>
          <p:cNvSpPr>
            <a:spLocks noGrp="1"/>
          </p:cNvSpPr>
          <p:nvPr>
            <p:ph idx="1"/>
          </p:nvPr>
        </p:nvSpPr>
        <p:spPr>
          <a:xfrm>
            <a:off x="838200" y="1668780"/>
            <a:ext cx="10515600" cy="4038283"/>
          </a:xfrm>
        </p:spPr>
        <p:txBody>
          <a:bodyPr>
            <a:normAutofit/>
          </a:bodyPr>
          <a:lstStyle/>
          <a:p>
            <a:pPr marL="0" indent="0">
              <a:buNone/>
            </a:pPr>
            <a:endParaRPr lang="en-US" dirty="0"/>
          </a:p>
          <a:p>
            <a:pPr marL="0" indent="0">
              <a:buNone/>
            </a:pPr>
            <a:endParaRPr lang="en-US" dirty="0"/>
          </a:p>
          <a:p>
            <a:pPr marL="0" indent="0">
              <a:buNone/>
            </a:pPr>
            <a:endParaRPr lang="en-US" dirty="0"/>
          </a:p>
        </p:txBody>
      </p:sp>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4"/>
          <a:stretch>
            <a:fillRect/>
          </a:stretch>
        </p:blipFill>
        <p:spPr>
          <a:xfrm>
            <a:off x="10801359" y="5934507"/>
            <a:ext cx="1067367" cy="966621"/>
          </a:xfrm>
          <a:prstGeom prst="rect">
            <a:avLst/>
          </a:prstGeom>
        </p:spPr>
      </p:pic>
      <p:sp>
        <p:nvSpPr>
          <p:cNvPr id="3" name="Rectangle 2"/>
          <p:cNvSpPr/>
          <p:nvPr/>
        </p:nvSpPr>
        <p:spPr>
          <a:xfrm>
            <a:off x="4756638" y="817685"/>
            <a:ext cx="2664070" cy="430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p:cNvSpPr txBox="1"/>
          <p:nvPr/>
        </p:nvSpPr>
        <p:spPr>
          <a:xfrm>
            <a:off x="1988286" y="755260"/>
            <a:ext cx="9367283" cy="584775"/>
          </a:xfrm>
          <a:prstGeom prst="rect">
            <a:avLst/>
          </a:prstGeom>
          <a:noFill/>
        </p:spPr>
        <p:txBody>
          <a:bodyPr wrap="square" rtlCol="0">
            <a:spAutoFit/>
          </a:bodyPr>
          <a:lstStyle/>
          <a:p>
            <a:r>
              <a:rPr lang="en-US" sz="3200" dirty="0"/>
              <a:t>Setting Expectations – Use of Vision Statements</a:t>
            </a:r>
            <a:endParaRPr lang="en-US" sz="3200" dirty="0"/>
          </a:p>
        </p:txBody>
      </p:sp>
      <p:sp>
        <p:nvSpPr>
          <p:cNvPr id="7" name="TextBox 6"/>
          <p:cNvSpPr txBox="1"/>
          <p:nvPr/>
        </p:nvSpPr>
        <p:spPr>
          <a:xfrm>
            <a:off x="428367" y="1668780"/>
            <a:ext cx="8279698" cy="440120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As said</a:t>
            </a:r>
            <a:r>
              <a:rPr kumimoji="0" lang="en-US" sz="2000" b="0" i="0" u="none" strike="noStrike" kern="1200" cap="none" spc="0" normalizeH="0" noProof="0" dirty="0" smtClean="0">
                <a:ln>
                  <a:noFill/>
                </a:ln>
                <a:solidFill>
                  <a:srgbClr val="000000"/>
                </a:solidFill>
                <a:effectLst/>
                <a:uLnTx/>
                <a:uFillTx/>
                <a:latin typeface="Arial"/>
                <a:ea typeface="+mn-ea"/>
                <a:cs typeface="+mn-cs"/>
              </a:rPr>
              <a:t> in preceding presentation, it is essential to have a thoughtful, iterative</a:t>
            </a:r>
            <a:r>
              <a:rPr kumimoji="0" lang="en-US" sz="2000" b="0" i="0" u="none" strike="noStrike" kern="1200" cap="none" spc="0" normalizeH="0" baseline="0" noProof="0" dirty="0" smtClean="0">
                <a:ln>
                  <a:noFill/>
                </a:ln>
                <a:solidFill>
                  <a:srgbClr val="000000"/>
                </a:solidFill>
                <a:effectLst/>
                <a:uLnTx/>
                <a:uFillTx/>
                <a:latin typeface="Arial"/>
                <a:ea typeface="+mn-ea"/>
                <a:cs typeface="+mn-cs"/>
              </a:rPr>
              <a:t> </a:t>
            </a:r>
            <a:r>
              <a:rPr kumimoji="0" lang="en-US" sz="2000" b="0" i="0" u="sng" strike="noStrike" kern="1200" cap="none" spc="0" normalizeH="0" baseline="0" noProof="0" dirty="0">
                <a:ln>
                  <a:noFill/>
                </a:ln>
                <a:solidFill>
                  <a:srgbClr val="000000"/>
                </a:solidFill>
                <a:effectLst/>
                <a:uLnTx/>
                <a:uFillTx/>
                <a:latin typeface="Arial"/>
                <a:ea typeface="+mn-ea"/>
                <a:cs typeface="+mn-cs"/>
              </a:rPr>
              <a:t>process</a:t>
            </a:r>
            <a:r>
              <a:rPr kumimoji="0" lang="en-US" sz="2000" b="0" i="0" u="none" strike="noStrike" kern="1200" cap="none" spc="0" normalizeH="0" baseline="0" noProof="0" dirty="0">
                <a:ln>
                  <a:noFill/>
                </a:ln>
                <a:solidFill>
                  <a:srgbClr val="000000"/>
                </a:solidFill>
                <a:effectLst/>
                <a:uLnTx/>
                <a:uFillTx/>
                <a:latin typeface="Arial"/>
                <a:ea typeface="+mn-ea"/>
                <a:cs typeface="+mn-cs"/>
              </a:rPr>
              <a:t> </a:t>
            </a:r>
            <a:r>
              <a:rPr kumimoji="0" lang="en-US" sz="2000" b="0" i="0" u="none" strike="noStrike" kern="1200" cap="none" spc="0" normalizeH="0" baseline="0" noProof="0" dirty="0" smtClean="0">
                <a:ln>
                  <a:noFill/>
                </a:ln>
                <a:solidFill>
                  <a:srgbClr val="000000"/>
                </a:solidFill>
                <a:effectLst/>
                <a:uLnTx/>
                <a:uFillTx/>
                <a:latin typeface="Arial"/>
                <a:ea typeface="+mn-ea"/>
                <a:cs typeface="+mn-cs"/>
              </a:rPr>
              <a:t>during recruitment to align expectations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rgbClr val="000000"/>
              </a:solidFill>
              <a:latin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solidFill>
                  <a:srgbClr val="000000"/>
                </a:solidFill>
                <a:latin typeface="Arial"/>
              </a:rPr>
              <a:t>Remind the recruit that t</a:t>
            </a:r>
            <a:r>
              <a:rPr kumimoji="0" lang="en-US" sz="2000" b="0" i="0" u="none" strike="noStrike" kern="1200" cap="none" spc="0" normalizeH="0" baseline="0" noProof="0" dirty="0" smtClean="0">
                <a:ln>
                  <a:noFill/>
                </a:ln>
                <a:solidFill>
                  <a:srgbClr val="000000"/>
                </a:solidFill>
                <a:effectLst/>
                <a:uLnTx/>
                <a:uFillTx/>
                <a:latin typeface="Arial"/>
                <a:ea typeface="+mn-ea"/>
                <a:cs typeface="+mn-cs"/>
              </a:rPr>
              <a:t>he </a:t>
            </a:r>
            <a:r>
              <a:rPr kumimoji="0" lang="en-US" sz="2000" b="0" i="0" u="none" strike="noStrike" kern="1200" cap="none" spc="0" normalizeH="0" baseline="0" noProof="0" dirty="0">
                <a:ln>
                  <a:noFill/>
                </a:ln>
                <a:solidFill>
                  <a:srgbClr val="000000"/>
                </a:solidFill>
                <a:effectLst/>
                <a:uLnTx/>
                <a:uFillTx/>
                <a:latin typeface="Arial"/>
                <a:ea typeface="+mn-ea"/>
                <a:cs typeface="+mn-cs"/>
              </a:rPr>
              <a:t>premise starts with both parties having a vested interest in enabling </a:t>
            </a: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that recruit’s </a:t>
            </a:r>
            <a:r>
              <a:rPr kumimoji="0" lang="en-US" sz="2000" b="0" i="0" u="none" strike="noStrike" kern="1200" cap="none" spc="0" normalizeH="0" baseline="0" noProof="0" dirty="0">
                <a:ln>
                  <a:noFill/>
                </a:ln>
                <a:solidFill>
                  <a:srgbClr val="000000"/>
                </a:solidFill>
                <a:effectLst/>
                <a:uLnTx/>
                <a:uFillTx/>
                <a:latin typeface="Arial"/>
                <a:ea typeface="+mn-ea"/>
                <a:cs typeface="+mn-cs"/>
              </a:rPr>
              <a:t>success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For the </a:t>
            </a:r>
            <a:r>
              <a:rPr kumimoji="0" lang="en-US" sz="2000" b="0" i="0" u="none" strike="noStrike" kern="1200" cap="none" spc="0" normalizeH="0" baseline="0" noProof="0" dirty="0" smtClean="0">
                <a:ln>
                  <a:noFill/>
                </a:ln>
                <a:solidFill>
                  <a:srgbClr val="000000"/>
                </a:solidFill>
                <a:effectLst/>
                <a:uLnTx/>
                <a:uFillTx/>
                <a:latin typeface="Arial"/>
                <a:ea typeface="+mn-ea"/>
                <a:cs typeface="+mn-cs"/>
              </a:rPr>
              <a:t>recruit: the process is an </a:t>
            </a:r>
            <a:r>
              <a:rPr kumimoji="0" lang="en-US" sz="2000" b="0" i="0" u="none" strike="noStrike" kern="1200" cap="none" spc="0" normalizeH="0" baseline="0" noProof="0" dirty="0">
                <a:ln>
                  <a:noFill/>
                </a:ln>
                <a:solidFill>
                  <a:srgbClr val="000000"/>
                </a:solidFill>
                <a:effectLst/>
                <a:uLnTx/>
                <a:uFillTx/>
                <a:latin typeface="Arial"/>
                <a:ea typeface="+mn-ea"/>
                <a:cs typeface="+mn-cs"/>
              </a:rPr>
              <a:t>opportunity for </a:t>
            </a:r>
            <a:r>
              <a:rPr kumimoji="0" lang="en-US" sz="2000" b="0" i="0" strike="noStrike" kern="1200" cap="none" spc="0" normalizeH="0" baseline="0" noProof="0" dirty="0">
                <a:ln>
                  <a:noFill/>
                </a:ln>
                <a:solidFill>
                  <a:srgbClr val="000000"/>
                </a:solidFill>
                <a:effectLst/>
                <a:uLnTx/>
                <a:uFillTx/>
                <a:latin typeface="Arial"/>
                <a:ea typeface="+mn-ea"/>
                <a:cs typeface="+mn-cs"/>
              </a:rPr>
              <a:t>professional reflection, </a:t>
            </a:r>
            <a:r>
              <a:rPr kumimoji="0" lang="en-US" sz="2000" b="0" i="0" u="none" strike="noStrike" kern="1200" cap="none" spc="0" normalizeH="0" baseline="0" noProof="0" dirty="0">
                <a:ln>
                  <a:noFill/>
                </a:ln>
                <a:solidFill>
                  <a:srgbClr val="000000"/>
                </a:solidFill>
                <a:effectLst/>
                <a:uLnTx/>
                <a:uFillTx/>
                <a:latin typeface="Arial"/>
                <a:ea typeface="+mn-ea"/>
                <a:cs typeface="+mn-cs"/>
              </a:rPr>
              <a:t>planning, and exploration of alignment of interests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solidFill>
                  <a:srgbClr val="000000"/>
                </a:solidFill>
                <a:latin typeface="Arial"/>
              </a:rPr>
              <a:t>Let the recruit know that the institution’s process for developing an offer often </a:t>
            </a:r>
            <a:r>
              <a:rPr kumimoji="0" lang="en-US" sz="2000" b="0" i="0" u="none" strike="noStrike" kern="1200" cap="none" spc="0" normalizeH="0" baseline="0" noProof="0" dirty="0" smtClean="0">
                <a:ln>
                  <a:noFill/>
                </a:ln>
                <a:solidFill>
                  <a:srgbClr val="000000"/>
                </a:solidFill>
                <a:effectLst/>
                <a:uLnTx/>
                <a:uFillTx/>
                <a:latin typeface="Arial"/>
                <a:ea typeface="+mn-ea"/>
                <a:cs typeface="+mn-cs"/>
              </a:rPr>
              <a:t>involves the Chair making a </a:t>
            </a:r>
            <a:r>
              <a:rPr lang="en-US" sz="2000" dirty="0" smtClean="0">
                <a:solidFill>
                  <a:srgbClr val="000000"/>
                </a:solidFill>
                <a:latin typeface="Arial"/>
              </a:rPr>
              <a:t>business case to </a:t>
            </a:r>
            <a:r>
              <a:rPr kumimoji="0" lang="en-US" sz="2000" b="0" i="0" u="sng" strike="noStrike" kern="1200" cap="none" spc="0" normalizeH="0" baseline="0" noProof="0" dirty="0" smtClean="0">
                <a:ln>
                  <a:noFill/>
                </a:ln>
                <a:solidFill>
                  <a:srgbClr val="000000"/>
                </a:solidFill>
                <a:effectLst/>
                <a:uLnTx/>
                <a:uFillTx/>
                <a:latin typeface="Arial"/>
                <a:ea typeface="+mn-ea"/>
                <a:cs typeface="+mn-cs"/>
              </a:rPr>
              <a:t>multiple stakeholders</a:t>
            </a:r>
            <a:r>
              <a:rPr lang="en-US" sz="2000" u="sng" dirty="0">
                <a:solidFill>
                  <a:srgbClr val="000000"/>
                </a:solidFill>
                <a:latin typeface="Arial"/>
              </a:rPr>
              <a:t> </a:t>
            </a:r>
            <a:r>
              <a:rPr kumimoji="0" lang="en-US" sz="2000" b="0" i="1" u="sng" strike="noStrike" kern="1200" cap="none" spc="0" normalizeH="0" baseline="0" noProof="0" dirty="0" smtClean="0">
                <a:ln>
                  <a:noFill/>
                </a:ln>
                <a:solidFill>
                  <a:srgbClr val="000000"/>
                </a:solidFill>
                <a:effectLst/>
                <a:uLnTx/>
                <a:uFillTx/>
                <a:latin typeface="Arial"/>
                <a:ea typeface="+mn-ea"/>
                <a:cs typeface="+mn-cs"/>
              </a:rPr>
              <a:t>(</a:t>
            </a:r>
            <a:r>
              <a:rPr kumimoji="0" lang="en-US" sz="2000" b="0" i="1" u="sng" strike="noStrike" kern="1200" cap="none" spc="0" normalizeH="0" baseline="0" noProof="0" dirty="0" err="1" smtClean="0">
                <a:ln>
                  <a:noFill/>
                </a:ln>
                <a:solidFill>
                  <a:srgbClr val="000000"/>
                </a:solidFill>
                <a:effectLst/>
                <a:uLnTx/>
                <a:uFillTx/>
                <a:latin typeface="Arial"/>
                <a:ea typeface="+mn-ea"/>
                <a:cs typeface="+mn-cs"/>
              </a:rPr>
              <a:t>ie</a:t>
            </a:r>
            <a:r>
              <a:rPr kumimoji="0" lang="en-US" sz="2000" b="0" i="1" u="sng" strike="noStrike" kern="1200" cap="none" spc="0" normalizeH="0" baseline="0" noProof="0" dirty="0" smtClean="0">
                <a:ln>
                  <a:noFill/>
                </a:ln>
                <a:solidFill>
                  <a:srgbClr val="000000"/>
                </a:solidFill>
                <a:effectLst/>
                <a:uLnTx/>
                <a:uFillTx/>
                <a:latin typeface="Arial"/>
                <a:ea typeface="+mn-ea"/>
                <a:cs typeface="+mn-cs"/>
              </a:rPr>
              <a:t> </a:t>
            </a:r>
            <a:r>
              <a:rPr kumimoji="0" lang="en-US" sz="2000" b="0" i="1" u="sng" strike="noStrike" kern="1200" cap="none" spc="0" normalizeH="0" baseline="0" noProof="0" dirty="0">
                <a:ln>
                  <a:noFill/>
                </a:ln>
                <a:solidFill>
                  <a:srgbClr val="000000"/>
                </a:solidFill>
                <a:effectLst/>
                <a:uLnTx/>
                <a:uFillTx/>
                <a:latin typeface="Arial"/>
                <a:ea typeface="+mn-ea"/>
                <a:cs typeface="+mn-cs"/>
              </a:rPr>
              <a:t>dean, hospital, institute director, other chairs</a:t>
            </a:r>
            <a:r>
              <a:rPr kumimoji="0" lang="en-US" sz="2000" b="0" i="1" u="sng" strike="noStrike" kern="1200" cap="none" spc="0" normalizeH="0" baseline="0" noProof="0" dirty="0" smtClean="0">
                <a:ln>
                  <a:noFill/>
                </a:ln>
                <a:solidFill>
                  <a:srgbClr val="000000"/>
                </a:solidFill>
                <a:effectLst/>
                <a:uLnTx/>
                <a:uFillTx/>
                <a:latin typeface="Arial"/>
                <a:ea typeface="+mn-ea"/>
                <a:cs typeface="+mn-cs"/>
              </a:rPr>
              <a:t>)</a:t>
            </a:r>
            <a:endParaRPr kumimoji="0" lang="en-US" sz="2000" b="0" i="0" u="sng"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8" name="Picture 2" descr="Image result for multiple decision-mak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6423" y="4237180"/>
            <a:ext cx="3167210" cy="158360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41771331"/>
      </p:ext>
    </p:extLst>
  </p:cSld>
  <p:clrMapOvr>
    <a:masterClrMapping/>
  </p:clrMapOvr>
  <mc:AlternateContent xmlns:mc="http://schemas.openxmlformats.org/markup-compatibility/2006">
    <mc:Choice xmlns:p14="http://schemas.microsoft.com/office/powerpoint/2010/main" Requires="p14">
      <p:transition spd="slow" p14:dur="2000" advTm="5623"/>
    </mc:Choice>
    <mc:Fallback>
      <p:transition spd="slow" advTm="5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2A94E2-AFAA-4347-B02F-C2C056F87589}"/>
              </a:ext>
            </a:extLst>
          </p:cNvPr>
          <p:cNvSpPr>
            <a:spLocks noGrp="1"/>
          </p:cNvSpPr>
          <p:nvPr>
            <p:ph idx="1"/>
          </p:nvPr>
        </p:nvSpPr>
        <p:spPr>
          <a:xfrm>
            <a:off x="838200" y="1668780"/>
            <a:ext cx="10515600" cy="4038283"/>
          </a:xfrm>
        </p:spPr>
        <p:txBody>
          <a:bodyPr>
            <a:normAutofit/>
          </a:bodyPr>
          <a:lstStyle/>
          <a:p>
            <a:pPr marL="0" indent="0">
              <a:buNone/>
            </a:pPr>
            <a:endParaRPr lang="en-US" dirty="0"/>
          </a:p>
          <a:p>
            <a:pPr marL="0" indent="0">
              <a:buNone/>
            </a:pPr>
            <a:endParaRPr lang="en-US" dirty="0"/>
          </a:p>
          <a:p>
            <a:pPr marL="0" indent="0">
              <a:buNone/>
            </a:pPr>
            <a:endParaRPr lang="en-US" dirty="0"/>
          </a:p>
        </p:txBody>
      </p:sp>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4"/>
          <a:stretch>
            <a:fillRect/>
          </a:stretch>
        </p:blipFill>
        <p:spPr>
          <a:xfrm>
            <a:off x="10801359" y="5934507"/>
            <a:ext cx="1067367" cy="966621"/>
          </a:xfrm>
          <a:prstGeom prst="rect">
            <a:avLst/>
          </a:prstGeom>
        </p:spPr>
      </p:pic>
      <p:sp>
        <p:nvSpPr>
          <p:cNvPr id="3" name="Rectangle 2"/>
          <p:cNvSpPr/>
          <p:nvPr/>
        </p:nvSpPr>
        <p:spPr>
          <a:xfrm>
            <a:off x="4756638" y="817685"/>
            <a:ext cx="2664070" cy="430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p:cNvSpPr txBox="1"/>
          <p:nvPr/>
        </p:nvSpPr>
        <p:spPr>
          <a:xfrm>
            <a:off x="1988286" y="755260"/>
            <a:ext cx="93672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Setting Expectations – Use of Vision Statements</a:t>
            </a:r>
          </a:p>
        </p:txBody>
      </p:sp>
      <p:sp>
        <p:nvSpPr>
          <p:cNvPr id="7" name="TextBox 6"/>
          <p:cNvSpPr txBox="1"/>
          <p:nvPr/>
        </p:nvSpPr>
        <p:spPr>
          <a:xfrm>
            <a:off x="933414" y="1881244"/>
            <a:ext cx="6541275" cy="3477875"/>
          </a:xfrm>
          <a:prstGeom prst="rect">
            <a:avLst/>
          </a:prstGeom>
          <a:noFill/>
        </p:spPr>
        <p:txBody>
          <a:bodyPr wrap="square" rtlCol="0">
            <a:spAutoFit/>
          </a:bodyPr>
          <a:lstStyle/>
          <a:p>
            <a:pPr marL="342900" lvl="0" indent="-342900">
              <a:buFont typeface="Arial" panose="020B0604020202020204" pitchFamily="34" charset="0"/>
              <a:buChar char="•"/>
              <a:defRPr/>
            </a:pPr>
            <a:r>
              <a:rPr lang="en-US" sz="2000" dirty="0">
                <a:solidFill>
                  <a:srgbClr val="000000"/>
                </a:solidFill>
                <a:latin typeface="Arial"/>
              </a:rPr>
              <a:t>Your professional goals:</a:t>
            </a:r>
          </a:p>
          <a:p>
            <a:pPr marL="800100" lvl="1" indent="-342900">
              <a:buFont typeface="Wingdings" panose="05000000000000000000" pitchFamily="2" charset="2"/>
              <a:buChar char="Ø"/>
              <a:defRPr/>
            </a:pPr>
            <a:r>
              <a:rPr lang="en-US" sz="2000" dirty="0">
                <a:solidFill>
                  <a:srgbClr val="000000"/>
                </a:solidFill>
                <a:latin typeface="Arial"/>
              </a:rPr>
              <a:t>Over </a:t>
            </a:r>
            <a:r>
              <a:rPr lang="en-US" sz="2000" dirty="0" smtClean="0">
                <a:solidFill>
                  <a:srgbClr val="000000"/>
                </a:solidFill>
                <a:latin typeface="Arial"/>
              </a:rPr>
              <a:t>initial or next 3 </a:t>
            </a:r>
            <a:r>
              <a:rPr lang="en-US" sz="2000" dirty="0">
                <a:solidFill>
                  <a:srgbClr val="000000"/>
                </a:solidFill>
                <a:latin typeface="Arial"/>
              </a:rPr>
              <a:t>years</a:t>
            </a:r>
          </a:p>
          <a:p>
            <a:pPr marL="800100" lvl="1" indent="-342900">
              <a:buFont typeface="Wingdings" panose="05000000000000000000" pitchFamily="2" charset="2"/>
              <a:buChar char="Ø"/>
              <a:defRPr/>
            </a:pPr>
            <a:r>
              <a:rPr lang="en-US" sz="2000" dirty="0">
                <a:solidFill>
                  <a:srgbClr val="000000"/>
                </a:solidFill>
                <a:latin typeface="Arial"/>
              </a:rPr>
              <a:t>Overarching, long-term</a:t>
            </a:r>
          </a:p>
          <a:p>
            <a:pPr marL="342900" lvl="0" indent="-342900">
              <a:buFont typeface="Arial" panose="020B0604020202020204" pitchFamily="34" charset="0"/>
              <a:buChar char="•"/>
              <a:defRPr/>
            </a:pPr>
            <a:endParaRPr lang="en-US" sz="2000" dirty="0">
              <a:solidFill>
                <a:srgbClr val="000000"/>
              </a:solidFill>
              <a:latin typeface="Arial"/>
            </a:endParaRPr>
          </a:p>
          <a:p>
            <a:pPr marL="342900" lvl="0" indent="-342900">
              <a:buFont typeface="Arial" panose="020B0604020202020204" pitchFamily="34" charset="0"/>
              <a:buChar char="•"/>
              <a:defRPr/>
            </a:pPr>
            <a:r>
              <a:rPr lang="en-US" sz="2000" dirty="0">
                <a:solidFill>
                  <a:srgbClr val="000000"/>
                </a:solidFill>
                <a:latin typeface="Arial"/>
              </a:rPr>
              <a:t>Exploration of these goals’ alignment with that of the institution</a:t>
            </a:r>
          </a:p>
          <a:p>
            <a:pPr marL="342900" lvl="0" indent="-342900">
              <a:buFont typeface="Arial" panose="020B0604020202020204" pitchFamily="34" charset="0"/>
              <a:buChar char="•"/>
              <a:defRPr/>
            </a:pPr>
            <a:endParaRPr lang="en-US" sz="2000" dirty="0">
              <a:solidFill>
                <a:srgbClr val="000000"/>
              </a:solidFill>
              <a:latin typeface="Arial"/>
            </a:endParaRPr>
          </a:p>
          <a:p>
            <a:pPr marL="342900" lvl="0" indent="-342900">
              <a:buFont typeface="Arial" panose="020B0604020202020204" pitchFamily="34" charset="0"/>
              <a:buChar char="•"/>
              <a:defRPr/>
            </a:pPr>
            <a:r>
              <a:rPr lang="en-US" sz="2000" dirty="0">
                <a:solidFill>
                  <a:srgbClr val="000000"/>
                </a:solidFill>
                <a:latin typeface="Arial"/>
              </a:rPr>
              <a:t>Preferences and degree </a:t>
            </a:r>
            <a:r>
              <a:rPr lang="en-US" sz="2000" dirty="0" smtClean="0">
                <a:solidFill>
                  <a:srgbClr val="000000"/>
                </a:solidFill>
                <a:latin typeface="Arial"/>
              </a:rPr>
              <a:t>of </a:t>
            </a:r>
            <a:r>
              <a:rPr lang="en-US" sz="2000" dirty="0">
                <a:solidFill>
                  <a:srgbClr val="000000"/>
                </a:solidFill>
                <a:latin typeface="Arial"/>
              </a:rPr>
              <a:t>importance</a:t>
            </a:r>
          </a:p>
          <a:p>
            <a:pPr marL="342900" lvl="0" indent="-342900">
              <a:buFont typeface="Arial" panose="020B0604020202020204" pitchFamily="34" charset="0"/>
              <a:buChar char="•"/>
              <a:defRPr/>
            </a:pPr>
            <a:endParaRPr lang="en-US" sz="2000" dirty="0">
              <a:solidFill>
                <a:srgbClr val="000000"/>
              </a:solidFill>
              <a:latin typeface="Arial"/>
            </a:endParaRPr>
          </a:p>
          <a:p>
            <a:pPr marL="342900" lvl="0" indent="-342900">
              <a:buFont typeface="Arial" panose="020B0604020202020204" pitchFamily="34" charset="0"/>
              <a:buChar char="•"/>
              <a:defRPr/>
            </a:pPr>
            <a:r>
              <a:rPr lang="en-US" sz="2000" dirty="0" smtClean="0">
                <a:solidFill>
                  <a:srgbClr val="000000"/>
                </a:solidFill>
                <a:latin typeface="Arial"/>
              </a:rPr>
              <a:t>Data/benchmarks</a:t>
            </a: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 name="Picture 2" descr="Image result for negotiation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6828" y="2330863"/>
            <a:ext cx="4136205" cy="232661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87635706"/>
      </p:ext>
    </p:extLst>
  </p:cSld>
  <p:clrMapOvr>
    <a:masterClrMapping/>
  </p:clrMapOvr>
  <mc:AlternateContent xmlns:mc="http://schemas.openxmlformats.org/markup-compatibility/2006">
    <mc:Choice xmlns:p14="http://schemas.microsoft.com/office/powerpoint/2010/main" Requires="p14">
      <p:transition spd="slow" p14:dur="2000" advTm="243"/>
    </mc:Choice>
    <mc:Fallback>
      <p:transition spd="slow" advTm="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9AB83-B7E3-4CE1-BD02-1CD863F1E9C0}" type="slidenum">
              <a:rPr kumimoji="0" lang="en-US" sz="820" b="0" i="0" u="none" strike="noStrike" kern="1200" cap="none" spc="0" normalizeH="0" baseline="0" noProof="0">
                <a:ln>
                  <a:noFill/>
                </a:ln>
                <a:solidFill>
                  <a:srgbClr val="000000">
                    <a:tint val="75000"/>
                  </a:srgbClr>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820" b="0" i="0" u="none" strike="noStrike" kern="1200" cap="none" spc="0" normalizeH="0" baseline="0" noProof="0">
              <a:ln>
                <a:noFill/>
              </a:ln>
              <a:solidFill>
                <a:srgbClr val="000000">
                  <a:tint val="75000"/>
                </a:srgbClr>
              </a:solidFill>
              <a:effectLst/>
              <a:uLnTx/>
              <a:uFillTx/>
              <a:latin typeface="Arial"/>
              <a:ea typeface="+mn-ea"/>
              <a:cs typeface="Arial"/>
            </a:endParaRPr>
          </a:p>
        </p:txBody>
      </p:sp>
      <p:sp>
        <p:nvSpPr>
          <p:cNvPr id="3" name="Title 1"/>
          <p:cNvSpPr txBox="1">
            <a:spLocks/>
          </p:cNvSpPr>
          <p:nvPr/>
        </p:nvSpPr>
        <p:spPr>
          <a:xfrm>
            <a:off x="1546959" y="285822"/>
            <a:ext cx="8812696" cy="1025913"/>
          </a:xfrm>
          <a:prstGeom prst="rect">
            <a:avLst/>
          </a:prstGeom>
        </p:spPr>
        <p:txBody>
          <a:bodyPr>
            <a:noAutofit/>
          </a:bodyPr>
          <a:lstStyle>
            <a:lvl1pPr algn="l" defTabSz="457200" rtl="0" eaLnBrk="1" latinLnBrk="0" hangingPunct="1">
              <a:spcBef>
                <a:spcPct val="0"/>
              </a:spcBef>
              <a:buNone/>
              <a:defRPr sz="2000" b="1" kern="1200">
                <a:solidFill>
                  <a:schemeClr val="accent3"/>
                </a:solidFill>
                <a:latin typeface="+mj-lt"/>
                <a:ea typeface="+mj-ea"/>
                <a:cs typeface="Times New Roman"/>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221F72"/>
                </a:solidFill>
                <a:effectLst/>
                <a:uLnTx/>
                <a:uFillTx/>
                <a:latin typeface="Arial"/>
                <a:ea typeface="+mj-ea"/>
                <a:cs typeface="Times New Roman"/>
              </a:rPr>
              <a:t>Example:   Vision Statement as a Roadmap to 3-year Academic Goals and Resources Needed to Attain Them</a:t>
            </a:r>
            <a:endParaRPr kumimoji="0" lang="en-US" sz="2100" b="1" i="0" u="none" strike="noStrike" kern="1200" cap="none" spc="0" normalizeH="0" baseline="0" noProof="0" dirty="0">
              <a:ln>
                <a:noFill/>
              </a:ln>
              <a:solidFill>
                <a:srgbClr val="FF0000"/>
              </a:solidFill>
              <a:effectLst/>
              <a:uLnTx/>
              <a:uFillTx/>
              <a:latin typeface="Arial"/>
              <a:ea typeface="+mj-ea"/>
              <a:cs typeface="Times New Roman"/>
            </a:endParaRPr>
          </a:p>
        </p:txBody>
      </p:sp>
      <p:pic>
        <p:nvPicPr>
          <p:cNvPr id="2" name="Picture 1"/>
          <p:cNvPicPr>
            <a:picLocks noChangeAspect="1"/>
          </p:cNvPicPr>
          <p:nvPr/>
        </p:nvPicPr>
        <p:blipFill>
          <a:blip r:embed="rId5"/>
          <a:stretch>
            <a:fillRect/>
          </a:stretch>
        </p:blipFill>
        <p:spPr>
          <a:xfrm>
            <a:off x="2216809" y="1242622"/>
            <a:ext cx="7472995" cy="509005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6"/>
          <a:stretch>
            <a:fillRect/>
          </a:stretch>
        </p:blipFill>
        <p:spPr>
          <a:xfrm>
            <a:off x="10801359" y="5934507"/>
            <a:ext cx="1067367" cy="96662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25048513"/>
      </p:ext>
    </p:extLst>
  </p:cSld>
  <p:clrMapOvr>
    <a:masterClrMapping/>
  </p:clrMapOvr>
  <mc:AlternateContent xmlns:mc="http://schemas.openxmlformats.org/markup-compatibility/2006">
    <mc:Choice xmlns:p14="http://schemas.microsoft.com/office/powerpoint/2010/main" Requires="p14">
      <p:transition spd="slow" p14:dur="2000" advTm="1231"/>
    </mc:Choice>
    <mc:Fallback>
      <p:transition spd="slow" advTm="1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9AB83-B7E3-4CE1-BD02-1CD863F1E9C0}" type="slidenum">
              <a:rPr kumimoji="0" lang="en-US" sz="820" b="0" i="0" u="none" strike="noStrike" kern="1200" cap="none" spc="0" normalizeH="0" baseline="0" noProof="0">
                <a:ln>
                  <a:noFill/>
                </a:ln>
                <a:solidFill>
                  <a:srgbClr val="000000">
                    <a:tint val="75000"/>
                  </a:srgbClr>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820" b="0" i="0" u="none" strike="noStrike" kern="1200" cap="none" spc="0" normalizeH="0" baseline="0" noProof="0">
              <a:ln>
                <a:noFill/>
              </a:ln>
              <a:solidFill>
                <a:srgbClr val="000000">
                  <a:tint val="75000"/>
                </a:srgbClr>
              </a:solidFill>
              <a:effectLst/>
              <a:uLnTx/>
              <a:uFillTx/>
              <a:latin typeface="Arial"/>
              <a:ea typeface="+mn-ea"/>
              <a:cs typeface="Arial"/>
            </a:endParaRPr>
          </a:p>
        </p:txBody>
      </p:sp>
      <p:sp>
        <p:nvSpPr>
          <p:cNvPr id="3" name="Title 1"/>
          <p:cNvSpPr txBox="1">
            <a:spLocks/>
          </p:cNvSpPr>
          <p:nvPr/>
        </p:nvSpPr>
        <p:spPr>
          <a:xfrm>
            <a:off x="1637336" y="211394"/>
            <a:ext cx="8812696" cy="1025913"/>
          </a:xfrm>
          <a:prstGeom prst="rect">
            <a:avLst/>
          </a:prstGeom>
        </p:spPr>
        <p:txBody>
          <a:bodyPr>
            <a:noAutofit/>
          </a:bodyPr>
          <a:lstStyle>
            <a:lvl1pPr algn="l" defTabSz="457200" rtl="0" eaLnBrk="1" latinLnBrk="0" hangingPunct="1">
              <a:spcBef>
                <a:spcPct val="0"/>
              </a:spcBef>
              <a:buNone/>
              <a:defRPr sz="2000" b="1" kern="1200">
                <a:solidFill>
                  <a:schemeClr val="accent3"/>
                </a:solidFill>
                <a:latin typeface="+mj-lt"/>
                <a:ea typeface="+mj-ea"/>
                <a:cs typeface="Times New Roman"/>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221F72"/>
                </a:solidFill>
                <a:effectLst/>
                <a:uLnTx/>
                <a:uFillTx/>
                <a:latin typeface="Arial"/>
                <a:ea typeface="+mj-ea"/>
                <a:cs typeface="Times New Roman"/>
              </a:rPr>
              <a:t>Example:   Vision Statement as a Roadmap to 3-year Academic Goals and Resources Needed to Attain Them</a:t>
            </a:r>
            <a:endParaRPr kumimoji="0" lang="en-US" sz="2100" b="1" i="0" u="none" strike="noStrike" kern="1200" cap="none" spc="0" normalizeH="0" baseline="0" noProof="0" dirty="0">
              <a:ln>
                <a:noFill/>
              </a:ln>
              <a:solidFill>
                <a:srgbClr val="FF0000"/>
              </a:solidFill>
              <a:effectLst/>
              <a:uLnTx/>
              <a:uFillTx/>
              <a:latin typeface="Arial"/>
              <a:ea typeface="+mj-ea"/>
              <a:cs typeface="Times New Roman"/>
            </a:endParaRPr>
          </a:p>
        </p:txBody>
      </p:sp>
      <p:pic>
        <p:nvPicPr>
          <p:cNvPr id="5" name="Picture 4"/>
          <p:cNvPicPr>
            <a:picLocks noChangeAspect="1"/>
          </p:cNvPicPr>
          <p:nvPr/>
        </p:nvPicPr>
        <p:blipFill>
          <a:blip r:embed="rId3"/>
          <a:stretch>
            <a:fillRect/>
          </a:stretch>
        </p:blipFill>
        <p:spPr>
          <a:xfrm>
            <a:off x="403865" y="1040455"/>
            <a:ext cx="7834722" cy="4761620"/>
          </a:xfrm>
          <a:prstGeom prst="rect">
            <a:avLst/>
          </a:prstGeom>
        </p:spPr>
      </p:pic>
      <p:sp>
        <p:nvSpPr>
          <p:cNvPr id="2" name="TextBox 1"/>
          <p:cNvSpPr txBox="1"/>
          <p:nvPr/>
        </p:nvSpPr>
        <p:spPr>
          <a:xfrm>
            <a:off x="8653129" y="1648619"/>
            <a:ext cx="2597967" cy="3416320"/>
          </a:xfrm>
          <a:prstGeom prst="rect">
            <a:avLst/>
          </a:prstGeom>
          <a:noFill/>
        </p:spPr>
        <p:txBody>
          <a:bodyPr wrap="square" rtlCol="0">
            <a:spAutoFit/>
          </a:bodyPr>
          <a:lstStyle/>
          <a:p>
            <a:r>
              <a:rPr lang="en-US" dirty="0" smtClean="0">
                <a:solidFill>
                  <a:srgbClr val="002060"/>
                </a:solidFill>
              </a:rPr>
              <a:t>We use the vision statement and the resource table mapped onto it, as well as the projected timeline for grant applications (or equivalent), to develop (1) a detailed, academic-mission bucketed position description, and (2) our business plans for resource requests.</a:t>
            </a:r>
            <a:endParaRPr lang="en-US" dirty="0">
              <a:solidFill>
                <a:srgbClr val="002060"/>
              </a:solidFill>
            </a:endParaRPr>
          </a:p>
        </p:txBody>
      </p:sp>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4"/>
          <a:stretch>
            <a:fillRect/>
          </a:stretch>
        </p:blipFill>
        <p:spPr>
          <a:xfrm>
            <a:off x="10801359" y="5934507"/>
            <a:ext cx="1067367" cy="966621"/>
          </a:xfrm>
          <a:prstGeom prst="rect">
            <a:avLst/>
          </a:prstGeom>
        </p:spPr>
      </p:pic>
    </p:spTree>
    <p:extLst>
      <p:ext uri="{BB962C8B-B14F-4D97-AF65-F5344CB8AC3E}">
        <p14:creationId xmlns:p14="http://schemas.microsoft.com/office/powerpoint/2010/main" val="38116180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2A94E2-AFAA-4347-B02F-C2C056F87589}"/>
              </a:ext>
            </a:extLst>
          </p:cNvPr>
          <p:cNvSpPr>
            <a:spLocks noGrp="1"/>
          </p:cNvSpPr>
          <p:nvPr>
            <p:ph idx="1"/>
          </p:nvPr>
        </p:nvSpPr>
        <p:spPr>
          <a:xfrm>
            <a:off x="64294" y="1414406"/>
            <a:ext cx="11955813" cy="4815764"/>
          </a:xfrm>
        </p:spPr>
        <p:txBody>
          <a:bodyPr>
            <a:normAutofit fontScale="92500"/>
          </a:bodyPr>
          <a:lstStyle/>
          <a:p>
            <a:pPr marL="0" indent="0">
              <a:buNone/>
            </a:pPr>
            <a:endParaRPr lang="en-US" sz="2200" dirty="0"/>
          </a:p>
          <a:p>
            <a:pPr marL="0" indent="0">
              <a:buNone/>
            </a:pPr>
            <a:r>
              <a:rPr lang="en-US" sz="2200" dirty="0"/>
              <a:t>	</a:t>
            </a:r>
            <a:r>
              <a:rPr lang="en-US" sz="2200" dirty="0" smtClean="0"/>
              <a:t>Make the value as explicit as possible – this is where a thoughtful and well-developed vision </a:t>
            </a:r>
          </a:p>
          <a:p>
            <a:pPr marL="0" indent="0">
              <a:buNone/>
            </a:pPr>
            <a:r>
              <a:rPr lang="en-US" sz="2200" dirty="0"/>
              <a:t>	</a:t>
            </a:r>
            <a:r>
              <a:rPr lang="en-US" sz="2200" dirty="0" smtClean="0"/>
              <a:t>	</a:t>
            </a:r>
            <a:r>
              <a:rPr lang="en-US" sz="2200" dirty="0" smtClean="0"/>
              <a:t>statement is key; try to include well-justified faculty development resources at this stage</a:t>
            </a:r>
          </a:p>
          <a:p>
            <a:pPr marL="0" indent="0">
              <a:buNone/>
            </a:pPr>
            <a:endParaRPr lang="en-US" sz="2200" dirty="0"/>
          </a:p>
          <a:p>
            <a:pPr marL="0" indent="0">
              <a:buNone/>
            </a:pPr>
            <a:r>
              <a:rPr lang="en-US" sz="2200" dirty="0" smtClean="0"/>
              <a:t>	A research ROI from indirect projections is required for all clinician-investigator </a:t>
            </a:r>
          </a:p>
          <a:p>
            <a:pPr marL="0" indent="0">
              <a:buNone/>
            </a:pPr>
            <a:r>
              <a:rPr lang="en-US" sz="2200" dirty="0"/>
              <a:t>	</a:t>
            </a:r>
            <a:r>
              <a:rPr lang="en-US" sz="2200" dirty="0" smtClean="0"/>
              <a:t>	</a:t>
            </a:r>
            <a:r>
              <a:rPr lang="en-US" sz="2200" dirty="0" smtClean="0"/>
              <a:t>applicants with research seed needs</a:t>
            </a:r>
            <a:endParaRPr lang="en-US" sz="2200" dirty="0"/>
          </a:p>
          <a:p>
            <a:pPr marL="0" indent="0">
              <a:buNone/>
            </a:pPr>
            <a:endParaRPr lang="en-US" sz="1200" dirty="0"/>
          </a:p>
          <a:p>
            <a:pPr marL="0" indent="0">
              <a:buNone/>
            </a:pPr>
            <a:r>
              <a:rPr lang="en-US" sz="2200" dirty="0"/>
              <a:t>	</a:t>
            </a:r>
            <a:r>
              <a:rPr lang="en-US" sz="2200" dirty="0" smtClean="0"/>
              <a:t>Align with other Chairs or units, where applicable, </a:t>
            </a:r>
            <a:r>
              <a:rPr lang="en-US" sz="2200" dirty="0" err="1" smtClean="0"/>
              <a:t>ie</a:t>
            </a:r>
            <a:r>
              <a:rPr lang="en-US" sz="2200" dirty="0" smtClean="0"/>
              <a:t>, Neurosurgery, informatics, Pediatrics,</a:t>
            </a:r>
          </a:p>
          <a:p>
            <a:pPr marL="0" indent="0">
              <a:buNone/>
            </a:pPr>
            <a:r>
              <a:rPr lang="en-US" sz="2200" dirty="0"/>
              <a:t>	</a:t>
            </a:r>
            <a:r>
              <a:rPr lang="en-US" sz="2200" dirty="0" smtClean="0"/>
              <a:t>	</a:t>
            </a:r>
            <a:r>
              <a:rPr lang="en-US" sz="2200" dirty="0" smtClean="0"/>
              <a:t>an affiliated site</a:t>
            </a:r>
          </a:p>
          <a:p>
            <a:pPr marL="0" indent="0">
              <a:buNone/>
            </a:pPr>
            <a:endParaRPr lang="en-US" sz="2200" dirty="0"/>
          </a:p>
          <a:p>
            <a:pPr marL="0" indent="0">
              <a:buNone/>
            </a:pPr>
            <a:r>
              <a:rPr lang="en-US" sz="2200" dirty="0" smtClean="0"/>
              <a:t>	The tin cup; refining the ask</a:t>
            </a:r>
            <a:endParaRPr lang="en-US" sz="1200" dirty="0"/>
          </a:p>
          <a:p>
            <a:pPr marL="0" indent="0">
              <a:buNone/>
            </a:pPr>
            <a:r>
              <a:rPr lang="en-US" sz="2200" dirty="0"/>
              <a:t>	</a:t>
            </a:r>
          </a:p>
        </p:txBody>
      </p:sp>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3" name="Rectangle 2"/>
          <p:cNvSpPr/>
          <p:nvPr/>
        </p:nvSpPr>
        <p:spPr>
          <a:xfrm>
            <a:off x="4756638" y="817685"/>
            <a:ext cx="2664070" cy="430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p:cNvSpPr txBox="1"/>
          <p:nvPr/>
        </p:nvSpPr>
        <p:spPr>
          <a:xfrm>
            <a:off x="1940442" y="740708"/>
            <a:ext cx="81923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smtClean="0">
                <a:ln>
                  <a:noFill/>
                </a:ln>
                <a:solidFill>
                  <a:srgbClr val="000000"/>
                </a:solidFill>
                <a:effectLst/>
                <a:uLnTx/>
                <a:uFillTx/>
                <a:latin typeface="Calibri" panose="020F0502020204030204"/>
                <a:ea typeface="+mn-ea"/>
                <a:cs typeface="+mn-cs"/>
              </a:rPr>
              <a:t>Securing Resources for Different AMC Missions</a:t>
            </a:r>
            <a:endParaRPr kumimoji="0" lang="en-US" sz="320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223904"/>
      </p:ext>
    </p:extLst>
  </p:cSld>
  <p:clrMapOvr>
    <a:masterClrMapping/>
  </p:clrMapOvr>
</p:sld>
</file>

<file path=ppt/theme/theme1.xml><?xml version="1.0" encoding="utf-8"?>
<a:theme xmlns:a="http://schemas.openxmlformats.org/drawingml/2006/main" name="Office Theme">
  <a:themeElements>
    <a:clrScheme name="ASHT 2020">
      <a:dk1>
        <a:srgbClr val="000000"/>
      </a:dk1>
      <a:lt1>
        <a:srgbClr val="FFFFFF"/>
      </a:lt1>
      <a:dk2>
        <a:srgbClr val="44546A"/>
      </a:dk2>
      <a:lt2>
        <a:srgbClr val="E7E6E6"/>
      </a:lt2>
      <a:accent1>
        <a:srgbClr val="FFCB08"/>
      </a:accent1>
      <a:accent2>
        <a:srgbClr val="242E5A"/>
      </a:accent2>
      <a:accent3>
        <a:srgbClr val="ED3052"/>
      </a:accent3>
      <a:accent4>
        <a:srgbClr val="4FBD86"/>
      </a:accent4>
      <a:accent5>
        <a:srgbClr val="D02427"/>
      </a:accent5>
      <a:accent6>
        <a:srgbClr val="00AEEF"/>
      </a:accent6>
      <a:hlink>
        <a:srgbClr val="00AEE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5312</TotalTime>
  <Words>1233</Words>
  <Application>Microsoft Office PowerPoint</Application>
  <PresentationFormat>Widescreen</PresentationFormat>
  <Paragraphs>163</Paragraphs>
  <Slides>26</Slides>
  <Notes>11</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Aharoni</vt:lpstr>
      <vt:lpstr>Arial</vt:lpstr>
      <vt:lpstr>Calibri</vt:lpstr>
      <vt:lpstr>Calibri Light</vt:lpstr>
      <vt:lpstr>Courier New</vt:lpstr>
      <vt:lpstr>Times New Roman</vt:lpstr>
      <vt:lpstr>Wingdings</vt:lpstr>
      <vt:lpstr>Office Theme</vt:lpstr>
      <vt:lpstr>How to Foster Development of Junior Faculty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Gianna DeWitt</dc:creator>
  <cp:lastModifiedBy>Vickrey, Barbara</cp:lastModifiedBy>
  <cp:revision>136</cp:revision>
  <cp:lastPrinted>2020-09-17T18:45:26Z</cp:lastPrinted>
  <dcterms:created xsi:type="dcterms:W3CDTF">2020-08-03T19:37:56Z</dcterms:created>
  <dcterms:modified xsi:type="dcterms:W3CDTF">2020-09-20T21:30:44Z</dcterms:modified>
</cp:coreProperties>
</file>