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EE94-381C-6248-A223-EFCEB41C6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FFCB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B01C2-69A0-944C-9CD3-CBD7CCB78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09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E5A8-75BA-CA4D-90E6-DDB32917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42C48-6BAF-264F-9EE0-267AE91B7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75CEC-2EF9-4E46-8E91-6913B2CDB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7F63E-0509-7846-8350-4C8F122F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41E06-0A1E-7C43-8FB9-440C0750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A68C2-D82C-9949-8F1B-F1C018B5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5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4272-DDCD-7E47-828A-0E357C58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102EE-BF95-F540-BC8D-14D302AD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96E6-6208-514D-80C3-FB5DD567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10B6D-5107-4A48-8B41-60FECEB0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74DB-9BB9-8943-9B3C-0763D679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ED5C0-C0E5-3840-9D29-B4AE0F24F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9BECF-1F3B-2749-BF07-4AA851697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8F142-79D5-4B4E-9261-4F79680F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56CA9-22A2-404F-9BC6-41A6C9D8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28A0D-A6F1-434B-9523-473BA49B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5271C-D62F-FB40-AD7B-989F7648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3D289-84F5-104B-AAD7-BFBC9A0F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B158A-6F30-5645-82C5-4105A8DD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70FB41-B185-8A4F-8AA1-0D9FEB34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1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10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7D28-B624-9041-BBBE-D2ADFEDB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DA0B-5198-F744-AF70-0172BF5C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1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1FAA-2B4E-D249-9D85-57C6A059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A9805-8AE7-EB44-813C-93C11C3A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AD56E-E6E5-584A-869D-71A8221F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60F7-126E-4F4C-9B11-C1E3646C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52476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0263F-04D9-6745-8B03-010D7160E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2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F7A4A-7B20-6D4C-8CFD-F43D8D37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F5E7D-B2F6-204D-97F9-D05DDC44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19A96-A54F-FD4D-91D9-E13F2729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601C-AC44-1443-AC2A-5F73818A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46B5-1CB8-F346-8E05-65AD300DF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E29BD-2A5F-8F48-9123-5BE3C521B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6C14F-A391-A64A-8A91-87C03647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F50CE-4C2B-8F47-91FB-3CDB7B99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D688B-D951-4549-A757-C74BCF3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BE3C-4339-ED4A-8321-2DAA0AC8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6AA71-A57B-F44F-9AE3-D8600E527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D49D6-304C-3540-BDAE-51ABAB6E9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EC895-E29F-374A-971B-A9A3424B6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C2F5B-1643-364B-98CA-B9D348729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08244-E7DB-D846-A649-63C2CB55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A6242-E291-8345-ABE9-15D19B25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CA1AE-2227-7440-81BA-3A00633D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ED07-F194-1045-ABF0-D8071314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6872E-CB17-544C-AE17-F0CA1069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8EBE9-8F27-0848-916E-A92AC635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F74BC-8500-A94D-A11E-0B042C34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7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5BEAF-466A-D041-A753-4BDCF8E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2A479-1CA4-6C4A-9F7C-DBD27624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A3D5B-DC02-2647-915D-82CA2AC9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C4B5-B0F8-6F4E-BCC9-821B63F7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24C5F-4519-4F4C-998C-4446C239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B9B7D-7592-4F46-B626-F87AD0DA2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D0A8D-0931-554A-97DB-9729FBF0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E8FDB-4A67-504F-A726-41480667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222C6-ECFF-E640-81DA-906B3154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06FFA-0CFD-F646-B323-0B62858E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BC3A5-AA84-D147-9541-87C9DBA60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4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A7AB5-CA07-564E-81D5-456BAA755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341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2A09-95D2-2240-80C2-29088F96D92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FFB2-DB33-4944-8CB9-06D897365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3419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42042-7FE4-6540-802E-C01D1DBE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341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EA3BA-9030-1A47-8BD4-CB9A31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7903-695A-9844-9F5F-0B5B57ACF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5344"/>
            <a:ext cx="9144000" cy="1898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Foster Development of Junior Faculty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3CCB7-9FAC-5F4D-9A71-1EBF833F4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490"/>
            <a:ext cx="9144000" cy="88431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David B. Watson, MD</a:t>
            </a:r>
          </a:p>
          <a:p>
            <a:r>
              <a:rPr lang="en-US" sz="3200" b="1" dirty="0" smtClean="0"/>
              <a:t>Chair, West Virginia University Neurology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5D7A41-17AD-4621-8270-C18CA25BB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87" y="97126"/>
            <a:ext cx="1341013" cy="12144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84857A-6EA2-459C-BE9C-CA007BFE6E0E}"/>
              </a:ext>
            </a:extLst>
          </p:cNvPr>
          <p:cNvSpPr txBox="1">
            <a:spLocks/>
          </p:cNvSpPr>
          <p:nvPr/>
        </p:nvSpPr>
        <p:spPr>
          <a:xfrm>
            <a:off x="1524000" y="1094509"/>
            <a:ext cx="9144000" cy="10346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FFCB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AUPN Fall Chairs Session</a:t>
            </a:r>
          </a:p>
        </p:txBody>
      </p:sp>
    </p:spTree>
    <p:extLst>
      <p:ext uri="{BB962C8B-B14F-4D97-AF65-F5344CB8AC3E}">
        <p14:creationId xmlns:p14="http://schemas.microsoft.com/office/powerpoint/2010/main" val="251747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934700" cy="41948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 smtClean="0"/>
              <a:t>Generating </a:t>
            </a:r>
            <a:r>
              <a:rPr lang="en-US" sz="7400" dirty="0" smtClean="0"/>
              <a:t>Resources</a:t>
            </a:r>
          </a:p>
          <a:p>
            <a:pPr marL="0" indent="0">
              <a:buNone/>
            </a:pPr>
            <a:r>
              <a:rPr lang="en-US" sz="5100" dirty="0" smtClean="0"/>
              <a:t>	Supporting non-clinical </a:t>
            </a:r>
            <a:r>
              <a:rPr lang="en-US" sz="5100" i="1" u="sng" dirty="0" smtClean="0"/>
              <a:t>work</a:t>
            </a:r>
            <a:r>
              <a:rPr lang="en-US" sz="5100" dirty="0" smtClean="0"/>
              <a:t> for the academic clinician 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*</a:t>
            </a:r>
            <a:r>
              <a:rPr lang="en-US" sz="5100" dirty="0" smtClean="0"/>
              <a:t>It’s “work”, not “protected time”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Challenges: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	Finances in a silo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	Trade-offs to hospital-based support (who is in control)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	Neurology “downstream” revenue is someone else’s 						“upstream”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	NIH cap mismatch with reality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	Funding the work necessary to get funding in the first place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4200" dirty="0"/>
              <a:t>	</a:t>
            </a:r>
            <a:r>
              <a:rPr lang="en-US" sz="4200" dirty="0" smtClean="0"/>
              <a:t>		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16416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934700" cy="41948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/>
              <a:t>Generating </a:t>
            </a:r>
            <a:r>
              <a:rPr lang="en-US" sz="7200" dirty="0" smtClean="0"/>
              <a:t>Resources –supporting non-clinical work for the academic clinician </a:t>
            </a:r>
            <a:r>
              <a:rPr lang="en-US" sz="5100" dirty="0"/>
              <a:t>	</a:t>
            </a:r>
            <a:endParaRPr lang="en-US" sz="7200" dirty="0" smtClean="0"/>
          </a:p>
          <a:p>
            <a:pPr marL="0" indent="0">
              <a:buNone/>
            </a:pPr>
            <a:r>
              <a:rPr lang="en-US" sz="5100" dirty="0"/>
              <a:t>	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600" dirty="0" smtClean="0"/>
              <a:t>Opportunities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</a:t>
            </a:r>
            <a:r>
              <a:rPr lang="en-US" sz="6400" dirty="0" smtClean="0"/>
              <a:t>Need strong relationship with accountant/business admin in department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Build relationships with institution finance leadership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Use job offers to show value of neurology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Generate and utilize philanthropy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Dig into the downstream revenue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	Learn to read financial statements for accuracy AND fairness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Investigate institutional support programs, grants, etc.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Learn to read research related financial statements – why doesn’t research revenue count the same as 		clinical revenue?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Shark Tank – what is the business proposition that can justify this time? 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	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26714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934700" cy="41948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 smtClean="0"/>
              <a:t>Mentors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Does everyone need one?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Yes, but not everyone NEEDS one 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Who will be a good mentor?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Is there a required grey hair ratio?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In smaller programs, often fewer mentors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How to incentivize mentorship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Good will only goes so far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Avoid mentor burnout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Rotate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Recognition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	Reward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/>
              <a:t>	</a:t>
            </a:r>
            <a:r>
              <a:rPr lang="en-US" sz="6400" dirty="0" smtClean="0"/>
              <a:t>		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36891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None</a:t>
            </a:r>
            <a:endParaRPr lang="en-US" sz="22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Context at WVU Neurology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I’ve been chair for almost 3 years, interim chair for 2 years prior – </a:t>
            </a:r>
            <a:r>
              <a:rPr lang="en-US" sz="2200" dirty="0" smtClean="0"/>
              <a:t>much </a:t>
            </a:r>
            <a:r>
              <a:rPr lang="en-US" sz="2200" dirty="0" smtClean="0"/>
              <a:t>of what I have 		learned has been the hard way…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27 adult neurology faculty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16 assistant professors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7 associate professors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4 full professors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16 APPs, </a:t>
            </a:r>
            <a:r>
              <a:rPr lang="en-US" sz="2200" dirty="0" smtClean="0"/>
              <a:t>25 </a:t>
            </a:r>
            <a:r>
              <a:rPr lang="en-US" sz="2200" dirty="0" smtClean="0"/>
              <a:t>residents, 1 fellow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9 faculty attended WVU School of </a:t>
            </a:r>
            <a:r>
              <a:rPr lang="en-US" sz="2200" dirty="0" smtClean="0"/>
              <a:t>Medicine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11 completed residency at WVU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3 others completed fellowship at WVU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Small/Medium sized program in a small, rural state</a:t>
            </a:r>
            <a:endParaRPr lang="en-US" sz="22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5908" y="729762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Junior Faculty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414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780"/>
            <a:ext cx="10515600" cy="4038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Setting Expectations</a:t>
            </a:r>
          </a:p>
          <a:p>
            <a:pPr marL="0" indent="0">
              <a:buNone/>
            </a:pPr>
            <a:r>
              <a:rPr lang="en-US" dirty="0" smtClean="0"/>
              <a:t>Encouraging Stretching</a:t>
            </a:r>
          </a:p>
          <a:p>
            <a:pPr marL="0" indent="0">
              <a:buNone/>
            </a:pPr>
            <a:r>
              <a:rPr lang="en-US" dirty="0" smtClean="0"/>
              <a:t>Generating Resources</a:t>
            </a:r>
          </a:p>
          <a:p>
            <a:pPr marL="0" indent="0">
              <a:buNone/>
            </a:pPr>
            <a:r>
              <a:rPr lang="en-US" dirty="0" smtClean="0"/>
              <a:t>Finding Mentors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77462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780"/>
            <a:ext cx="10934700" cy="40382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Setting Expectations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At Recruitment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000" dirty="0" smtClean="0"/>
              <a:t>What position am I trying to fill?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Clinical? Clinician-Scientist? Teacher?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What position do they want to fill?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Who do they think they are/will be?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Too many have </a:t>
            </a:r>
            <a:r>
              <a:rPr lang="en-US" sz="2000" dirty="0" smtClean="0"/>
              <a:t>unsupportable </a:t>
            </a:r>
            <a:r>
              <a:rPr lang="en-US" sz="2000" dirty="0" smtClean="0"/>
              <a:t>expectations for their careers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Who do I think they are/will be?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Is there a match?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If no, MOVE ON!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Blatant honesty is crucial at this stage – a disappointed new faculty is worse than an empty </a:t>
            </a:r>
            <a:r>
              <a:rPr lang="en-US" sz="2000" dirty="0" smtClean="0"/>
              <a:t>position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In smaller programs, new faculty are more likely to need to be program builders – they need to know that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At Start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85047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780"/>
            <a:ext cx="10934700" cy="4038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Setting Expectations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At Recruitment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At Start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 lot of the same questions as during recruitment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What do they want to be doing in 3-5 years?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Is this realistic?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Is this what the department needs?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How can I facilitate this?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What is their plan to get there?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Have them write it out.  Action Plan.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90103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780"/>
            <a:ext cx="10934700" cy="4038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Setting Expectations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At Recruitment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At Start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Do they need a mentor? If so, what type?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More on this later…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Encouraging academic stretching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Don’t get completely locked into one pathway.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But don’t force everyone to be a “triple threat”.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81865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397"/>
            <a:ext cx="10934700" cy="430911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Encouraging Academic Stretching 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Teaching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4000" dirty="0" smtClean="0"/>
              <a:t>Teaching is generally undervalued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Doing it well: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	takes time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	generates zero RVUs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	is too often only recognized by those being taught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Lots of opportunities to be a teacher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Residents and students at the bedside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Pre-clinical med students and undergrads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Take advantage of invited lectures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CV boost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Referral connections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77037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A94E2-AFAA-4347-B02F-C2C056F8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934700" cy="41948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Encouraging Academic Stretching 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Advocacy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Professional Advocacy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	Involvement in professional societies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	Neurology on the Hill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	Local and state scope of practice issues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Patient Advocacy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	Is anything more rewarding than winning a Peer-to-Peer authorization?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	Most diseases have patient advocacy groups – partner with them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Burnout Suppression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	</a:t>
            </a:r>
          </a:p>
          <a:p>
            <a:pPr marL="0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	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8EB82-1CBE-4E9C-A39B-F94F607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9" y="5934507"/>
            <a:ext cx="1067367" cy="966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638" y="817685"/>
            <a:ext cx="2664070" cy="43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9611" y="755260"/>
            <a:ext cx="55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Junior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70125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HT 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B08"/>
      </a:accent1>
      <a:accent2>
        <a:srgbClr val="242E5A"/>
      </a:accent2>
      <a:accent3>
        <a:srgbClr val="ED3052"/>
      </a:accent3>
      <a:accent4>
        <a:srgbClr val="4FBD86"/>
      </a:accent4>
      <a:accent5>
        <a:srgbClr val="D02427"/>
      </a:accent5>
      <a:accent6>
        <a:srgbClr val="00AEEF"/>
      </a:accent6>
      <a:hlink>
        <a:srgbClr val="00AE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867</Words>
  <Application>Microsoft Office PowerPoint</Application>
  <PresentationFormat>Widescreen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How to Foster Development of Junior Faculty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Gianna DeWitt</dc:creator>
  <cp:lastModifiedBy>Watson, David</cp:lastModifiedBy>
  <cp:revision>26</cp:revision>
  <dcterms:created xsi:type="dcterms:W3CDTF">2020-08-03T19:37:56Z</dcterms:created>
  <dcterms:modified xsi:type="dcterms:W3CDTF">2020-09-17T15:29:20Z</dcterms:modified>
</cp:coreProperties>
</file>